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1"/>
  </p:notesMasterIdLst>
  <p:sldIdLst>
    <p:sldId id="257" r:id="rId2"/>
    <p:sldId id="333" r:id="rId3"/>
    <p:sldId id="256" r:id="rId4"/>
    <p:sldId id="334" r:id="rId5"/>
    <p:sldId id="336" r:id="rId6"/>
    <p:sldId id="259" r:id="rId7"/>
    <p:sldId id="260" r:id="rId8"/>
    <p:sldId id="261" r:id="rId9"/>
    <p:sldId id="262" r:id="rId10"/>
    <p:sldId id="263" r:id="rId11"/>
    <p:sldId id="340" r:id="rId12"/>
    <p:sldId id="265" r:id="rId13"/>
    <p:sldId id="266" r:id="rId14"/>
    <p:sldId id="267" r:id="rId15"/>
    <p:sldId id="268" r:id="rId16"/>
    <p:sldId id="269" r:id="rId17"/>
    <p:sldId id="270" r:id="rId18"/>
    <p:sldId id="271" r:id="rId19"/>
    <p:sldId id="272" r:id="rId20"/>
    <p:sldId id="273" r:id="rId21"/>
    <p:sldId id="342" r:id="rId22"/>
    <p:sldId id="275" r:id="rId23"/>
    <p:sldId id="276" r:id="rId24"/>
    <p:sldId id="277" r:id="rId25"/>
    <p:sldId id="278" r:id="rId26"/>
    <p:sldId id="279" r:id="rId27"/>
    <p:sldId id="343" r:id="rId28"/>
    <p:sldId id="281" r:id="rId29"/>
    <p:sldId id="282" r:id="rId30"/>
    <p:sldId id="283" r:id="rId31"/>
    <p:sldId id="284" r:id="rId32"/>
    <p:sldId id="285" r:id="rId33"/>
    <p:sldId id="286" r:id="rId34"/>
    <p:sldId id="288" r:id="rId35"/>
    <p:sldId id="287" r:id="rId36"/>
    <p:sldId id="289" r:id="rId37"/>
    <p:sldId id="290" r:id="rId38"/>
    <p:sldId id="291" r:id="rId39"/>
    <p:sldId id="292" r:id="rId40"/>
    <p:sldId id="293" r:id="rId41"/>
    <p:sldId id="294" r:id="rId42"/>
    <p:sldId id="295" r:id="rId43"/>
    <p:sldId id="296" r:id="rId44"/>
    <p:sldId id="297" r:id="rId45"/>
    <p:sldId id="337" r:id="rId46"/>
    <p:sldId id="299" r:id="rId47"/>
    <p:sldId id="300" r:id="rId48"/>
    <p:sldId id="301" r:id="rId49"/>
    <p:sldId id="302" r:id="rId50"/>
    <p:sldId id="303" r:id="rId51"/>
    <p:sldId id="338" r:id="rId52"/>
    <p:sldId id="305" r:id="rId53"/>
    <p:sldId id="306" r:id="rId54"/>
    <p:sldId id="307" r:id="rId55"/>
    <p:sldId id="308" r:id="rId56"/>
    <p:sldId id="309" r:id="rId57"/>
    <p:sldId id="339"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41" r:id="rId71"/>
    <p:sldId id="324" r:id="rId72"/>
    <p:sldId id="325" r:id="rId73"/>
    <p:sldId id="326" r:id="rId74"/>
    <p:sldId id="327" r:id="rId75"/>
    <p:sldId id="328" r:id="rId76"/>
    <p:sldId id="329" r:id="rId77"/>
    <p:sldId id="330" r:id="rId78"/>
    <p:sldId id="331" r:id="rId79"/>
    <p:sldId id="332" r:id="rId80"/>
  </p:sldIdLst>
  <p:sldSz cx="12192000" cy="6858000"/>
  <p:notesSz cx="6858000" cy="9144000"/>
  <p:defaultTextStyle>
    <a:defPPr>
      <a:defRPr lang="en-US"/>
    </a:defPPr>
    <a:lvl1pPr algn="l" rtl="0" eaLnBrk="0" fontAlgn="base" hangingPunct="0">
      <a:spcBef>
        <a:spcPct val="0"/>
      </a:spcBef>
      <a:spcAft>
        <a:spcPct val="0"/>
      </a:spcAft>
      <a:defRPr sz="3200" kern="1200">
        <a:solidFill>
          <a:schemeClr val="tx1"/>
        </a:solidFill>
        <a:latin typeface="Arial" charset="0"/>
        <a:ea typeface="+mn-ea"/>
        <a:cs typeface="+mn-cs"/>
      </a:defRPr>
    </a:lvl1pPr>
    <a:lvl2pPr marL="609585" algn="l" rtl="0" eaLnBrk="0" fontAlgn="base" hangingPunct="0">
      <a:spcBef>
        <a:spcPct val="0"/>
      </a:spcBef>
      <a:spcAft>
        <a:spcPct val="0"/>
      </a:spcAft>
      <a:defRPr sz="3200" kern="1200">
        <a:solidFill>
          <a:schemeClr val="tx1"/>
        </a:solidFill>
        <a:latin typeface="Arial" charset="0"/>
        <a:ea typeface="+mn-ea"/>
        <a:cs typeface="+mn-cs"/>
      </a:defRPr>
    </a:lvl2pPr>
    <a:lvl3pPr marL="1219170" algn="l" rtl="0" eaLnBrk="0" fontAlgn="base" hangingPunct="0">
      <a:spcBef>
        <a:spcPct val="0"/>
      </a:spcBef>
      <a:spcAft>
        <a:spcPct val="0"/>
      </a:spcAft>
      <a:defRPr sz="3200" kern="1200">
        <a:solidFill>
          <a:schemeClr val="tx1"/>
        </a:solidFill>
        <a:latin typeface="Arial" charset="0"/>
        <a:ea typeface="+mn-ea"/>
        <a:cs typeface="+mn-cs"/>
      </a:defRPr>
    </a:lvl3pPr>
    <a:lvl4pPr marL="1828754" algn="l" rtl="0" eaLnBrk="0" fontAlgn="base" hangingPunct="0">
      <a:spcBef>
        <a:spcPct val="0"/>
      </a:spcBef>
      <a:spcAft>
        <a:spcPct val="0"/>
      </a:spcAft>
      <a:defRPr sz="3200" kern="1200">
        <a:solidFill>
          <a:schemeClr val="tx1"/>
        </a:solidFill>
        <a:latin typeface="Arial" charset="0"/>
        <a:ea typeface="+mn-ea"/>
        <a:cs typeface="+mn-cs"/>
      </a:defRPr>
    </a:lvl4pPr>
    <a:lvl5pPr marL="2438339" algn="l" rtl="0" eaLnBrk="0" fontAlgn="base" hangingPunct="0">
      <a:spcBef>
        <a:spcPct val="0"/>
      </a:spcBef>
      <a:spcAft>
        <a:spcPct val="0"/>
      </a:spcAft>
      <a:defRPr sz="3200" kern="1200">
        <a:solidFill>
          <a:schemeClr val="tx1"/>
        </a:solidFill>
        <a:latin typeface="Arial" charset="0"/>
        <a:ea typeface="+mn-ea"/>
        <a:cs typeface="+mn-cs"/>
      </a:defRPr>
    </a:lvl5pPr>
    <a:lvl6pPr marL="3047924" algn="l" defTabSz="609585" rtl="0" eaLnBrk="1" latinLnBrk="0" hangingPunct="1">
      <a:defRPr sz="3200" kern="1200">
        <a:solidFill>
          <a:schemeClr val="tx1"/>
        </a:solidFill>
        <a:latin typeface="Arial" charset="0"/>
        <a:ea typeface="+mn-ea"/>
        <a:cs typeface="+mn-cs"/>
      </a:defRPr>
    </a:lvl6pPr>
    <a:lvl7pPr marL="3657509" algn="l" defTabSz="609585" rtl="0" eaLnBrk="1" latinLnBrk="0" hangingPunct="1">
      <a:defRPr sz="3200" kern="1200">
        <a:solidFill>
          <a:schemeClr val="tx1"/>
        </a:solidFill>
        <a:latin typeface="Arial" charset="0"/>
        <a:ea typeface="+mn-ea"/>
        <a:cs typeface="+mn-cs"/>
      </a:defRPr>
    </a:lvl7pPr>
    <a:lvl8pPr marL="4267093" algn="l" defTabSz="609585" rtl="0" eaLnBrk="1" latinLnBrk="0" hangingPunct="1">
      <a:defRPr sz="3200" kern="1200">
        <a:solidFill>
          <a:schemeClr val="tx1"/>
        </a:solidFill>
        <a:latin typeface="Arial" charset="0"/>
        <a:ea typeface="+mn-ea"/>
        <a:cs typeface="+mn-cs"/>
      </a:defRPr>
    </a:lvl8pPr>
    <a:lvl9pPr marL="4876678" algn="l" defTabSz="609585"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652E"/>
    <a:srgbClr val="A95A2F"/>
    <a:srgbClr val="4C8A46"/>
    <a:srgbClr val="54A24A"/>
    <a:srgbClr val="4DAF46"/>
    <a:srgbClr val="004F81"/>
    <a:srgbClr val="285A28"/>
    <a:srgbClr val="C35C49"/>
    <a:srgbClr val="B54425"/>
    <a:srgbClr val="532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75"/>
    <p:restoredTop sz="90996"/>
  </p:normalViewPr>
  <p:slideViewPr>
    <p:cSldViewPr snapToGrid="0">
      <p:cViewPr varScale="1">
        <p:scale>
          <a:sx n="94" d="100"/>
          <a:sy n="94" d="100"/>
        </p:scale>
        <p:origin x="102" y="2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7" d="100"/>
        <a:sy n="77" d="100"/>
      </p:scale>
      <p:origin x="0" y="6864"/>
    </p:cViewPr>
  </p:sorterViewPr>
  <p:notesViewPr>
    <p:cSldViewPr snapToGrid="0">
      <p:cViewPr varScale="1">
        <p:scale>
          <a:sx n="159" d="100"/>
          <a:sy n="159" d="100"/>
        </p:scale>
        <p:origin x="626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p>
        </p:txBody>
      </p:sp>
      <p:sp>
        <p:nvSpPr>
          <p:cNvPr id="1065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B11FA646-5BA4-2540-B87F-8ED0E4574DDD}" type="slidenum">
              <a:rPr lang="en-US"/>
              <a:pPr/>
              <a:t>‹#›</a:t>
            </a:fld>
            <a:endParaRPr lang="en-US"/>
          </a:p>
        </p:txBody>
      </p:sp>
    </p:spTree>
    <p:extLst>
      <p:ext uri="{BB962C8B-B14F-4D97-AF65-F5344CB8AC3E}">
        <p14:creationId xmlns:p14="http://schemas.microsoft.com/office/powerpoint/2010/main" val="12918222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Times" charset="0"/>
        <a:ea typeface="+mn-ea"/>
        <a:cs typeface="+mn-cs"/>
      </a:defRPr>
    </a:lvl1pPr>
    <a:lvl2pPr marL="609585" algn="l" rtl="0" fontAlgn="base">
      <a:spcBef>
        <a:spcPct val="30000"/>
      </a:spcBef>
      <a:spcAft>
        <a:spcPct val="0"/>
      </a:spcAft>
      <a:defRPr sz="1600" kern="1200">
        <a:solidFill>
          <a:schemeClr val="tx1"/>
        </a:solidFill>
        <a:latin typeface="Times" charset="0"/>
        <a:ea typeface="ＭＳ Ｐゴシック" charset="-128"/>
        <a:cs typeface="+mn-cs"/>
      </a:defRPr>
    </a:lvl2pPr>
    <a:lvl3pPr marL="1219170" algn="l" rtl="0" fontAlgn="base">
      <a:spcBef>
        <a:spcPct val="30000"/>
      </a:spcBef>
      <a:spcAft>
        <a:spcPct val="0"/>
      </a:spcAft>
      <a:defRPr sz="1600" kern="1200">
        <a:solidFill>
          <a:schemeClr val="tx1"/>
        </a:solidFill>
        <a:latin typeface="Times" charset="0"/>
        <a:ea typeface="ＭＳ Ｐゴシック" charset="-128"/>
        <a:cs typeface="+mn-cs"/>
      </a:defRPr>
    </a:lvl3pPr>
    <a:lvl4pPr marL="1828754" algn="l" rtl="0" fontAlgn="base">
      <a:spcBef>
        <a:spcPct val="30000"/>
      </a:spcBef>
      <a:spcAft>
        <a:spcPct val="0"/>
      </a:spcAft>
      <a:defRPr sz="1600" kern="1200">
        <a:solidFill>
          <a:schemeClr val="tx1"/>
        </a:solidFill>
        <a:latin typeface="Times" charset="0"/>
        <a:ea typeface="ＭＳ Ｐゴシック" charset="-128"/>
        <a:cs typeface="+mn-cs"/>
      </a:defRPr>
    </a:lvl4pPr>
    <a:lvl5pPr marL="2438339" algn="l" rtl="0" fontAlgn="base">
      <a:spcBef>
        <a:spcPct val="30000"/>
      </a:spcBef>
      <a:spcAft>
        <a:spcPct val="0"/>
      </a:spcAft>
      <a:defRPr sz="1600" kern="1200">
        <a:solidFill>
          <a:schemeClr val="tx1"/>
        </a:solidFill>
        <a:latin typeface="Times" charset="0"/>
        <a:ea typeface="ＭＳ Ｐゴシック" charset="-128"/>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Chapter 6 Opener</a:t>
            </a:r>
          </a:p>
        </p:txBody>
      </p:sp>
      <p:sp>
        <p:nvSpPr>
          <p:cNvPr id="4" name="Slide Number Placeholder 3"/>
          <p:cNvSpPr>
            <a:spLocks noGrp="1"/>
          </p:cNvSpPr>
          <p:nvPr>
            <p:ph type="sldNum" sz="quarter" idx="5"/>
          </p:nvPr>
        </p:nvSpPr>
        <p:spPr/>
        <p:txBody>
          <a:bodyPr/>
          <a:lstStyle/>
          <a:p>
            <a:fld id="{B11FA646-5BA4-2540-B87F-8ED0E4574DDD}" type="slidenum">
              <a:rPr lang="en-US" smtClean="0"/>
              <a:pPr/>
              <a:t>1</a:t>
            </a:fld>
            <a:endParaRPr lang="en-US"/>
          </a:p>
        </p:txBody>
      </p:sp>
    </p:spTree>
    <p:extLst>
      <p:ext uri="{BB962C8B-B14F-4D97-AF65-F5344CB8AC3E}">
        <p14:creationId xmlns:p14="http://schemas.microsoft.com/office/powerpoint/2010/main" val="973601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a:t>
            </a:r>
            <a:r>
              <a:rPr lang="en-US" dirty="0"/>
              <a:t>  External and Internal Structures of the Human Ear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10</a:t>
            </a:fld>
            <a:endParaRPr lang="en-US"/>
          </a:p>
        </p:txBody>
      </p:sp>
    </p:spTree>
    <p:extLst>
      <p:ext uri="{BB962C8B-B14F-4D97-AF65-F5344CB8AC3E}">
        <p14:creationId xmlns:p14="http://schemas.microsoft.com/office/powerpoint/2010/main" val="27674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a:t>
            </a:r>
            <a:r>
              <a:rPr lang="en-US" dirty="0"/>
              <a:t>  Deformation of the Basilar Membrane Encodes Sound Frequencies</a:t>
            </a:r>
          </a:p>
        </p:txBody>
      </p:sp>
      <p:sp>
        <p:nvSpPr>
          <p:cNvPr id="4" name="Slide Number Placeholder 3"/>
          <p:cNvSpPr>
            <a:spLocks noGrp="1"/>
          </p:cNvSpPr>
          <p:nvPr>
            <p:ph type="sldNum" sz="quarter" idx="5"/>
          </p:nvPr>
        </p:nvSpPr>
        <p:spPr/>
        <p:txBody>
          <a:bodyPr/>
          <a:lstStyle/>
          <a:p>
            <a:fld id="{B11FA646-5BA4-2540-B87F-8ED0E4574DDD}" type="slidenum">
              <a:rPr lang="en-US" smtClean="0"/>
              <a:pPr/>
              <a:t>11</a:t>
            </a:fld>
            <a:endParaRPr lang="en-US"/>
          </a:p>
        </p:txBody>
      </p:sp>
    </p:spTree>
    <p:extLst>
      <p:ext uri="{BB962C8B-B14F-4D97-AF65-F5344CB8AC3E}">
        <p14:creationId xmlns:p14="http://schemas.microsoft.com/office/powerpoint/2010/main" val="2705409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a:t>
            </a:r>
            <a:r>
              <a:rPr lang="en-US" dirty="0"/>
              <a:t>  Deformation of the Basilar Membrane Encodes Sound Frequencies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12</a:t>
            </a:fld>
            <a:endParaRPr lang="en-US"/>
          </a:p>
        </p:txBody>
      </p:sp>
    </p:spTree>
    <p:extLst>
      <p:ext uri="{BB962C8B-B14F-4D97-AF65-F5344CB8AC3E}">
        <p14:creationId xmlns:p14="http://schemas.microsoft.com/office/powerpoint/2010/main" val="1947044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a:t>
            </a:r>
            <a:r>
              <a:rPr lang="en-US" dirty="0"/>
              <a:t>  Deformation of the Basilar Membrane Encodes Sound Frequencies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13</a:t>
            </a:fld>
            <a:endParaRPr lang="en-US"/>
          </a:p>
        </p:txBody>
      </p:sp>
    </p:spTree>
    <p:extLst>
      <p:ext uri="{BB962C8B-B14F-4D97-AF65-F5344CB8AC3E}">
        <p14:creationId xmlns:p14="http://schemas.microsoft.com/office/powerpoint/2010/main" val="2576024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a:t>
            </a:r>
            <a:r>
              <a:rPr lang="en-US" dirty="0"/>
              <a:t>  Deformation of the Basilar Membrane Encodes Sound Frequencies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14</a:t>
            </a:fld>
            <a:endParaRPr lang="en-US"/>
          </a:p>
        </p:txBody>
      </p:sp>
    </p:spTree>
    <p:extLst>
      <p:ext uri="{BB962C8B-B14F-4D97-AF65-F5344CB8AC3E}">
        <p14:creationId xmlns:p14="http://schemas.microsoft.com/office/powerpoint/2010/main" val="2998668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6.3</a:t>
            </a:r>
            <a:r>
              <a:rPr lang="en-US" dirty="0"/>
              <a:t>  Auditory Nerve Fibers and Synapses in the Organ of Corti</a:t>
            </a:r>
          </a:p>
        </p:txBody>
      </p:sp>
      <p:sp>
        <p:nvSpPr>
          <p:cNvPr id="4" name="Slide Number Placeholder 3"/>
          <p:cNvSpPr>
            <a:spLocks noGrp="1"/>
          </p:cNvSpPr>
          <p:nvPr>
            <p:ph type="sldNum" sz="quarter" idx="5"/>
          </p:nvPr>
        </p:nvSpPr>
        <p:spPr/>
        <p:txBody>
          <a:bodyPr/>
          <a:lstStyle/>
          <a:p>
            <a:fld id="{B11FA646-5BA4-2540-B87F-8ED0E4574DDD}" type="slidenum">
              <a:rPr lang="en-US" smtClean="0"/>
              <a:pPr/>
              <a:t>15</a:t>
            </a:fld>
            <a:endParaRPr lang="en-US"/>
          </a:p>
        </p:txBody>
      </p:sp>
    </p:spTree>
    <p:extLst>
      <p:ext uri="{BB962C8B-B14F-4D97-AF65-F5344CB8AC3E}">
        <p14:creationId xmlns:p14="http://schemas.microsoft.com/office/powerpoint/2010/main" val="259732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6.3</a:t>
            </a:r>
            <a:r>
              <a:rPr lang="en-US" dirty="0"/>
              <a:t>  Auditory Nerve Fibers and Synapses in the Organ of Corti</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16</a:t>
            </a:fld>
            <a:endParaRPr lang="en-US"/>
          </a:p>
        </p:txBody>
      </p:sp>
    </p:spTree>
    <p:extLst>
      <p:ext uri="{BB962C8B-B14F-4D97-AF65-F5344CB8AC3E}">
        <p14:creationId xmlns:p14="http://schemas.microsoft.com/office/powerpoint/2010/main" val="2485848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6.3</a:t>
            </a:r>
            <a:r>
              <a:rPr lang="en-US" dirty="0"/>
              <a:t>  Auditory Nerve Fibers and Synapses in the Organ of Corti</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17</a:t>
            </a:fld>
            <a:endParaRPr lang="en-US"/>
          </a:p>
        </p:txBody>
      </p:sp>
    </p:spTree>
    <p:extLst>
      <p:ext uri="{BB962C8B-B14F-4D97-AF65-F5344CB8AC3E}">
        <p14:creationId xmlns:p14="http://schemas.microsoft.com/office/powerpoint/2010/main" val="906576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6.3</a:t>
            </a:r>
            <a:r>
              <a:rPr lang="en-US" dirty="0"/>
              <a:t>  Auditory Nerve Fibers and Synapses in the Organ of Corti</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18</a:t>
            </a:fld>
            <a:endParaRPr lang="en-US"/>
          </a:p>
        </p:txBody>
      </p:sp>
    </p:spTree>
    <p:extLst>
      <p:ext uri="{BB962C8B-B14F-4D97-AF65-F5344CB8AC3E}">
        <p14:creationId xmlns:p14="http://schemas.microsoft.com/office/powerpoint/2010/main" val="1216966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6.4 </a:t>
            </a:r>
            <a:r>
              <a:rPr lang="en-US" dirty="0"/>
              <a:t> Tuning Curves of Auditory Nerve Cells (After N. Y.-S. Kiang et al., 1965. </a:t>
            </a:r>
            <a:r>
              <a:rPr lang="en-US" i="1" dirty="0"/>
              <a:t>Discharge patterns of single fibers in the cat’s auditory nerve</a:t>
            </a:r>
            <a:r>
              <a:rPr lang="en-US" dirty="0"/>
              <a:t>. MIT Press. Cambridge, MA.)</a:t>
            </a:r>
          </a:p>
        </p:txBody>
      </p:sp>
      <p:sp>
        <p:nvSpPr>
          <p:cNvPr id="4" name="Slide Number Placeholder 3"/>
          <p:cNvSpPr>
            <a:spLocks noGrp="1"/>
          </p:cNvSpPr>
          <p:nvPr>
            <p:ph type="sldNum" sz="quarter" idx="5"/>
          </p:nvPr>
        </p:nvSpPr>
        <p:spPr/>
        <p:txBody>
          <a:bodyPr/>
          <a:lstStyle/>
          <a:p>
            <a:fld id="{B11FA646-5BA4-2540-B87F-8ED0E4574DDD}" type="slidenum">
              <a:rPr lang="en-US" smtClean="0"/>
              <a:pPr/>
              <a:t>19</a:t>
            </a:fld>
            <a:endParaRPr lang="en-US"/>
          </a:p>
        </p:txBody>
      </p:sp>
    </p:spTree>
    <p:extLst>
      <p:ext uri="{BB962C8B-B14F-4D97-AF65-F5344CB8AC3E}">
        <p14:creationId xmlns:p14="http://schemas.microsoft.com/office/powerpoint/2010/main" val="1944960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Ears Have it</a:t>
            </a:r>
          </a:p>
          <a:p>
            <a:r>
              <a:rPr lang="en-US" dirty="0"/>
              <a:t>The external ears, or pinnae, of mammals come in a variety of shapes, each adapted to a particular ecological niche. Many mammals can move their ears to direct them toward a particular sound. In such cases, the brain must account for the position of the ear to judge where a particular sound came from. (Fennec fox [top left]; whispering bat [top right]; chimpanzee [bottom left]; sea otter [bottom right].)</a:t>
            </a:r>
          </a:p>
        </p:txBody>
      </p:sp>
      <p:sp>
        <p:nvSpPr>
          <p:cNvPr id="4" name="Slide Number Placeholder 3"/>
          <p:cNvSpPr>
            <a:spLocks noGrp="1"/>
          </p:cNvSpPr>
          <p:nvPr>
            <p:ph type="sldNum" sz="quarter" idx="5"/>
          </p:nvPr>
        </p:nvSpPr>
        <p:spPr/>
        <p:txBody>
          <a:bodyPr/>
          <a:lstStyle/>
          <a:p>
            <a:fld id="{B11FA646-5BA4-2540-B87F-8ED0E4574DDD}" type="slidenum">
              <a:rPr lang="en-US" smtClean="0"/>
              <a:pPr/>
              <a:t>2</a:t>
            </a:fld>
            <a:endParaRPr lang="en-US"/>
          </a:p>
        </p:txBody>
      </p:sp>
    </p:spTree>
    <p:extLst>
      <p:ext uri="{BB962C8B-B14F-4D97-AF65-F5344CB8AC3E}">
        <p14:creationId xmlns:p14="http://schemas.microsoft.com/office/powerpoint/2010/main" val="423859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6.4 </a:t>
            </a:r>
            <a:r>
              <a:rPr lang="en-US" dirty="0"/>
              <a:t> Tuning Curves of Auditory Nerve Cells (After N. Y.-S. Kiang et al., 1965. </a:t>
            </a:r>
            <a:r>
              <a:rPr lang="en-US" i="1" dirty="0"/>
              <a:t>Discharge patterns of single fibers in the cat’s auditory nerve</a:t>
            </a:r>
            <a:r>
              <a:rPr lang="en-US" dirty="0"/>
              <a:t>. MIT Press. Cambridge, MA.)</a:t>
            </a:r>
          </a:p>
        </p:txBody>
      </p:sp>
      <p:sp>
        <p:nvSpPr>
          <p:cNvPr id="4" name="Slide Number Placeholder 3"/>
          <p:cNvSpPr>
            <a:spLocks noGrp="1"/>
          </p:cNvSpPr>
          <p:nvPr>
            <p:ph type="sldNum" sz="quarter" idx="5"/>
          </p:nvPr>
        </p:nvSpPr>
        <p:spPr/>
        <p:txBody>
          <a:bodyPr/>
          <a:lstStyle/>
          <a:p>
            <a:fld id="{B11FA646-5BA4-2540-B87F-8ED0E4574DDD}" type="slidenum">
              <a:rPr lang="en-US" smtClean="0"/>
              <a:pPr/>
              <a:t>20</a:t>
            </a:fld>
            <a:endParaRPr lang="en-US"/>
          </a:p>
        </p:txBody>
      </p:sp>
    </p:spTree>
    <p:extLst>
      <p:ext uri="{BB962C8B-B14F-4D97-AF65-F5344CB8AC3E}">
        <p14:creationId xmlns:p14="http://schemas.microsoft.com/office/powerpoint/2010/main" val="3159602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6.5</a:t>
            </a:r>
            <a:r>
              <a:rPr lang="en-US" dirty="0"/>
              <a:t>  Auditory Pathways of the Human Brain</a:t>
            </a:r>
          </a:p>
        </p:txBody>
      </p:sp>
      <p:sp>
        <p:nvSpPr>
          <p:cNvPr id="4" name="Slide Number Placeholder 3"/>
          <p:cNvSpPr>
            <a:spLocks noGrp="1"/>
          </p:cNvSpPr>
          <p:nvPr>
            <p:ph type="sldNum" sz="quarter" idx="5"/>
          </p:nvPr>
        </p:nvSpPr>
        <p:spPr/>
        <p:txBody>
          <a:bodyPr/>
          <a:lstStyle/>
          <a:p>
            <a:fld id="{B11FA646-5BA4-2540-B87F-8ED0E4574DDD}" type="slidenum">
              <a:rPr lang="en-US" smtClean="0"/>
              <a:pPr/>
              <a:t>21</a:t>
            </a:fld>
            <a:endParaRPr lang="en-US"/>
          </a:p>
        </p:txBody>
      </p:sp>
    </p:spTree>
    <p:extLst>
      <p:ext uri="{BB962C8B-B14F-4D97-AF65-F5344CB8AC3E}">
        <p14:creationId xmlns:p14="http://schemas.microsoft.com/office/powerpoint/2010/main" val="1731686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6.5</a:t>
            </a:r>
            <a:r>
              <a:rPr lang="en-US" dirty="0"/>
              <a:t>  Auditory Pathways of the Human Brain</a:t>
            </a:r>
          </a:p>
        </p:txBody>
      </p:sp>
      <p:sp>
        <p:nvSpPr>
          <p:cNvPr id="4" name="Slide Number Placeholder 3"/>
          <p:cNvSpPr>
            <a:spLocks noGrp="1"/>
          </p:cNvSpPr>
          <p:nvPr>
            <p:ph type="sldNum" sz="quarter" idx="5"/>
          </p:nvPr>
        </p:nvSpPr>
        <p:spPr/>
        <p:txBody>
          <a:bodyPr/>
          <a:lstStyle/>
          <a:p>
            <a:fld id="{B11FA646-5BA4-2540-B87F-8ED0E4574DDD}" type="slidenum">
              <a:rPr lang="en-US" smtClean="0"/>
              <a:pPr/>
              <a:t>22</a:t>
            </a:fld>
            <a:endParaRPr lang="en-US"/>
          </a:p>
        </p:txBody>
      </p:sp>
    </p:spTree>
    <p:extLst>
      <p:ext uri="{BB962C8B-B14F-4D97-AF65-F5344CB8AC3E}">
        <p14:creationId xmlns:p14="http://schemas.microsoft.com/office/powerpoint/2010/main" val="2875985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6.6</a:t>
            </a:r>
            <a:r>
              <a:rPr lang="en-US" dirty="0"/>
              <a:t>  Responses of the Human Auditory Cortex to Random Sounds versus Speech</a:t>
            </a:r>
          </a:p>
        </p:txBody>
      </p:sp>
      <p:sp>
        <p:nvSpPr>
          <p:cNvPr id="4" name="Slide Number Placeholder 3"/>
          <p:cNvSpPr>
            <a:spLocks noGrp="1"/>
          </p:cNvSpPr>
          <p:nvPr>
            <p:ph type="sldNum" sz="quarter" idx="5"/>
          </p:nvPr>
        </p:nvSpPr>
        <p:spPr/>
        <p:txBody>
          <a:bodyPr/>
          <a:lstStyle/>
          <a:p>
            <a:fld id="{B11FA646-5BA4-2540-B87F-8ED0E4574DDD}" type="slidenum">
              <a:rPr lang="en-US" smtClean="0"/>
              <a:pPr/>
              <a:t>23</a:t>
            </a:fld>
            <a:endParaRPr lang="en-US"/>
          </a:p>
        </p:txBody>
      </p:sp>
    </p:spTree>
    <p:extLst>
      <p:ext uri="{BB962C8B-B14F-4D97-AF65-F5344CB8AC3E}">
        <p14:creationId xmlns:p14="http://schemas.microsoft.com/office/powerpoint/2010/main" val="145660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6.6</a:t>
            </a:r>
            <a:r>
              <a:rPr lang="en-US" dirty="0"/>
              <a:t>  Responses of the Human Auditory Cortex to Random Sounds versus Speech</a:t>
            </a:r>
          </a:p>
        </p:txBody>
      </p:sp>
      <p:sp>
        <p:nvSpPr>
          <p:cNvPr id="4" name="Slide Number Placeholder 3"/>
          <p:cNvSpPr>
            <a:spLocks noGrp="1"/>
          </p:cNvSpPr>
          <p:nvPr>
            <p:ph type="sldNum" sz="quarter" idx="5"/>
          </p:nvPr>
        </p:nvSpPr>
        <p:spPr/>
        <p:txBody>
          <a:bodyPr/>
          <a:lstStyle/>
          <a:p>
            <a:fld id="{B11FA646-5BA4-2540-B87F-8ED0E4574DDD}" type="slidenum">
              <a:rPr lang="en-US" smtClean="0"/>
              <a:pPr/>
              <a:t>24</a:t>
            </a:fld>
            <a:endParaRPr lang="en-US"/>
          </a:p>
        </p:txBody>
      </p:sp>
    </p:spTree>
    <p:extLst>
      <p:ext uri="{BB962C8B-B14F-4D97-AF65-F5344CB8AC3E}">
        <p14:creationId xmlns:p14="http://schemas.microsoft.com/office/powerpoint/2010/main" val="2059974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6.6</a:t>
            </a:r>
            <a:r>
              <a:rPr lang="en-US" dirty="0"/>
              <a:t>  Responses of the Human Auditory Cortex to Random Sounds versus Speech</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25</a:t>
            </a:fld>
            <a:endParaRPr lang="en-US"/>
          </a:p>
        </p:txBody>
      </p:sp>
    </p:spTree>
    <p:extLst>
      <p:ext uri="{BB962C8B-B14F-4D97-AF65-F5344CB8AC3E}">
        <p14:creationId xmlns:p14="http://schemas.microsoft.com/office/powerpoint/2010/main" val="2765593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6.6</a:t>
            </a:r>
            <a:r>
              <a:rPr lang="en-US" dirty="0"/>
              <a:t>  Responses of the Human Auditory Cortex to Random Sounds versus Speech</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26</a:t>
            </a:fld>
            <a:endParaRPr lang="en-US"/>
          </a:p>
        </p:txBody>
      </p:sp>
    </p:spTree>
    <p:extLst>
      <p:ext uri="{BB962C8B-B14F-4D97-AF65-F5344CB8AC3E}">
        <p14:creationId xmlns:p14="http://schemas.microsoft.com/office/powerpoint/2010/main" val="2173841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6.7</a:t>
            </a:r>
            <a:r>
              <a:rPr lang="en-US" dirty="0"/>
              <a:t>  Cues for Binaural Hearing</a:t>
            </a:r>
          </a:p>
        </p:txBody>
      </p:sp>
      <p:sp>
        <p:nvSpPr>
          <p:cNvPr id="4" name="Slide Number Placeholder 3"/>
          <p:cNvSpPr>
            <a:spLocks noGrp="1"/>
          </p:cNvSpPr>
          <p:nvPr>
            <p:ph type="sldNum" sz="quarter" idx="5"/>
          </p:nvPr>
        </p:nvSpPr>
        <p:spPr/>
        <p:txBody>
          <a:bodyPr/>
          <a:lstStyle/>
          <a:p>
            <a:fld id="{B11FA646-5BA4-2540-B87F-8ED0E4574DDD}" type="slidenum">
              <a:rPr lang="en-US" smtClean="0"/>
              <a:pPr/>
              <a:t>27</a:t>
            </a:fld>
            <a:endParaRPr lang="en-US"/>
          </a:p>
        </p:txBody>
      </p:sp>
    </p:spTree>
    <p:extLst>
      <p:ext uri="{BB962C8B-B14F-4D97-AF65-F5344CB8AC3E}">
        <p14:creationId xmlns:p14="http://schemas.microsoft.com/office/powerpoint/2010/main" val="348578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6.7</a:t>
            </a:r>
            <a:r>
              <a:rPr lang="en-US" dirty="0"/>
              <a:t>  Cues for Binaural Hearing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28</a:t>
            </a:fld>
            <a:endParaRPr lang="en-US"/>
          </a:p>
        </p:txBody>
      </p:sp>
    </p:spTree>
    <p:extLst>
      <p:ext uri="{BB962C8B-B14F-4D97-AF65-F5344CB8AC3E}">
        <p14:creationId xmlns:p14="http://schemas.microsoft.com/office/powerpoint/2010/main" val="2155787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6.7</a:t>
            </a:r>
            <a:r>
              <a:rPr lang="en-US" dirty="0"/>
              <a:t>  Cues for Binaural Hearing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29</a:t>
            </a:fld>
            <a:endParaRPr lang="en-US"/>
          </a:p>
        </p:txBody>
      </p:sp>
    </p:spTree>
    <p:extLst>
      <p:ext uri="{BB962C8B-B14F-4D97-AF65-F5344CB8AC3E}">
        <p14:creationId xmlns:p14="http://schemas.microsoft.com/office/powerpoint/2010/main" val="194211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6.1  </a:t>
            </a:r>
            <a:r>
              <a:rPr lang="en-US" dirty="0"/>
              <a:t>The Basics of Sound</a:t>
            </a:r>
          </a:p>
        </p:txBody>
      </p:sp>
      <p:sp>
        <p:nvSpPr>
          <p:cNvPr id="4" name="Slide Number Placeholder 3"/>
          <p:cNvSpPr>
            <a:spLocks noGrp="1"/>
          </p:cNvSpPr>
          <p:nvPr>
            <p:ph type="sldNum" sz="quarter" idx="5"/>
          </p:nvPr>
        </p:nvSpPr>
        <p:spPr/>
        <p:txBody>
          <a:bodyPr/>
          <a:lstStyle/>
          <a:p>
            <a:fld id="{B11FA646-5BA4-2540-B87F-8ED0E4574DDD}" type="slidenum">
              <a:rPr lang="en-US" smtClean="0"/>
              <a:pPr/>
              <a:t>3</a:t>
            </a:fld>
            <a:endParaRPr lang="en-US"/>
          </a:p>
        </p:txBody>
      </p:sp>
    </p:spTree>
    <p:extLst>
      <p:ext uri="{BB962C8B-B14F-4D97-AF65-F5344CB8AC3E}">
        <p14:creationId xmlns:p14="http://schemas.microsoft.com/office/powerpoint/2010/main" val="1453890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6.7</a:t>
            </a:r>
            <a:r>
              <a:rPr lang="en-US" dirty="0"/>
              <a:t>  Cues for Binaural Hearing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30</a:t>
            </a:fld>
            <a:endParaRPr lang="en-US"/>
          </a:p>
        </p:txBody>
      </p:sp>
    </p:spTree>
    <p:extLst>
      <p:ext uri="{BB962C8B-B14F-4D97-AF65-F5344CB8AC3E}">
        <p14:creationId xmlns:p14="http://schemas.microsoft.com/office/powerpoint/2010/main" val="307743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6.7</a:t>
            </a:r>
            <a:r>
              <a:rPr lang="en-US" dirty="0"/>
              <a:t>  Cues for Binaural Hearing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31</a:t>
            </a:fld>
            <a:endParaRPr lang="en-US"/>
          </a:p>
        </p:txBody>
      </p:sp>
    </p:spTree>
    <p:extLst>
      <p:ext uri="{BB962C8B-B14F-4D97-AF65-F5344CB8AC3E}">
        <p14:creationId xmlns:p14="http://schemas.microsoft.com/office/powerpoint/2010/main" val="3735296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6.8</a:t>
            </a:r>
            <a:r>
              <a:rPr lang="en-US" dirty="0"/>
              <a:t>  Long-Term Retention of a Trained Shift in the Tuning of an Auditory Receptive Field (After N. M. Weinberger, 1998. </a:t>
            </a:r>
            <a:r>
              <a:rPr lang="en-US" i="1" dirty="0" err="1"/>
              <a:t>Neurobiol</a:t>
            </a:r>
            <a:r>
              <a:rPr lang="en-US" i="1" dirty="0"/>
              <a:t>. of Learn. Mem.</a:t>
            </a:r>
            <a:r>
              <a:rPr lang="en-US" dirty="0"/>
              <a:t> 70: 226.)</a:t>
            </a:r>
          </a:p>
        </p:txBody>
      </p:sp>
      <p:sp>
        <p:nvSpPr>
          <p:cNvPr id="4" name="Slide Number Placeholder 3"/>
          <p:cNvSpPr>
            <a:spLocks noGrp="1"/>
          </p:cNvSpPr>
          <p:nvPr>
            <p:ph type="sldNum" sz="quarter" idx="5"/>
          </p:nvPr>
        </p:nvSpPr>
        <p:spPr/>
        <p:txBody>
          <a:bodyPr/>
          <a:lstStyle/>
          <a:p>
            <a:fld id="{B11FA646-5BA4-2540-B87F-8ED0E4574DDD}" type="slidenum">
              <a:rPr lang="en-US" smtClean="0"/>
              <a:pPr/>
              <a:t>32</a:t>
            </a:fld>
            <a:endParaRPr lang="en-US"/>
          </a:p>
        </p:txBody>
      </p:sp>
    </p:spTree>
    <p:extLst>
      <p:ext uri="{BB962C8B-B14F-4D97-AF65-F5344CB8AC3E}">
        <p14:creationId xmlns:p14="http://schemas.microsoft.com/office/powerpoint/2010/main" val="147694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6.8</a:t>
            </a:r>
            <a:r>
              <a:rPr lang="en-US" dirty="0"/>
              <a:t>  Long-Term Retention of a Trained Shift in the Tuning of an Auditory Receptive Field (After N. M. Weinberger, 1998. </a:t>
            </a:r>
            <a:r>
              <a:rPr lang="en-US" i="1" dirty="0" err="1"/>
              <a:t>Neurobiol</a:t>
            </a:r>
            <a:r>
              <a:rPr lang="en-US" i="1" dirty="0"/>
              <a:t>. of Learn. Mem.</a:t>
            </a:r>
            <a:r>
              <a:rPr lang="en-US" dirty="0"/>
              <a:t> 70: 226.)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33</a:t>
            </a:fld>
            <a:endParaRPr lang="en-US"/>
          </a:p>
        </p:txBody>
      </p:sp>
    </p:spTree>
    <p:extLst>
      <p:ext uri="{BB962C8B-B14F-4D97-AF65-F5344CB8AC3E}">
        <p14:creationId xmlns:p14="http://schemas.microsoft.com/office/powerpoint/2010/main" val="2000814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6.9</a:t>
            </a:r>
            <a:r>
              <a:rPr lang="en-US" dirty="0"/>
              <a:t>  Brain Connections in People with </a:t>
            </a:r>
            <a:r>
              <a:rPr lang="en-US" dirty="0" err="1"/>
              <a:t>Amusia</a:t>
            </a:r>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34</a:t>
            </a:fld>
            <a:endParaRPr lang="en-US"/>
          </a:p>
        </p:txBody>
      </p:sp>
    </p:spTree>
    <p:extLst>
      <p:ext uri="{BB962C8B-B14F-4D97-AF65-F5344CB8AC3E}">
        <p14:creationId xmlns:p14="http://schemas.microsoft.com/office/powerpoint/2010/main" val="1522457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6.9</a:t>
            </a:r>
            <a:r>
              <a:rPr lang="en-US" dirty="0"/>
              <a:t>  Brain Connections in People with </a:t>
            </a:r>
            <a:r>
              <a:rPr lang="en-US" dirty="0" err="1"/>
              <a:t>Amusia</a:t>
            </a:r>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35</a:t>
            </a:fld>
            <a:endParaRPr lang="en-US"/>
          </a:p>
        </p:txBody>
      </p:sp>
    </p:spTree>
    <p:extLst>
      <p:ext uri="{BB962C8B-B14F-4D97-AF65-F5344CB8AC3E}">
        <p14:creationId xmlns:p14="http://schemas.microsoft.com/office/powerpoint/2010/main" val="963911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6.10 </a:t>
            </a:r>
            <a:r>
              <a:rPr lang="en-US" dirty="0"/>
              <a:t> Types of Hearing Loss</a:t>
            </a:r>
          </a:p>
        </p:txBody>
      </p:sp>
      <p:sp>
        <p:nvSpPr>
          <p:cNvPr id="4" name="Slide Number Placeholder 3"/>
          <p:cNvSpPr>
            <a:spLocks noGrp="1"/>
          </p:cNvSpPr>
          <p:nvPr>
            <p:ph type="sldNum" sz="quarter" idx="5"/>
          </p:nvPr>
        </p:nvSpPr>
        <p:spPr/>
        <p:txBody>
          <a:bodyPr/>
          <a:lstStyle/>
          <a:p>
            <a:fld id="{B11FA646-5BA4-2540-B87F-8ED0E4574DDD}" type="slidenum">
              <a:rPr lang="en-US" smtClean="0"/>
              <a:pPr/>
              <a:t>36</a:t>
            </a:fld>
            <a:endParaRPr lang="en-US"/>
          </a:p>
        </p:txBody>
      </p:sp>
    </p:spTree>
    <p:extLst>
      <p:ext uri="{BB962C8B-B14F-4D97-AF65-F5344CB8AC3E}">
        <p14:creationId xmlns:p14="http://schemas.microsoft.com/office/powerpoint/2010/main" val="2046712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6.10 </a:t>
            </a:r>
            <a:r>
              <a:rPr lang="en-US" dirty="0"/>
              <a:t> Types of Hearing Loss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37</a:t>
            </a:fld>
            <a:endParaRPr lang="en-US"/>
          </a:p>
        </p:txBody>
      </p:sp>
    </p:spTree>
    <p:extLst>
      <p:ext uri="{BB962C8B-B14F-4D97-AF65-F5344CB8AC3E}">
        <p14:creationId xmlns:p14="http://schemas.microsoft.com/office/powerpoint/2010/main" val="688344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6.10 </a:t>
            </a:r>
            <a:r>
              <a:rPr lang="en-US" dirty="0"/>
              <a:t> Types of Hearing Loss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38</a:t>
            </a:fld>
            <a:endParaRPr lang="en-US"/>
          </a:p>
        </p:txBody>
      </p:sp>
    </p:spTree>
    <p:extLst>
      <p:ext uri="{BB962C8B-B14F-4D97-AF65-F5344CB8AC3E}">
        <p14:creationId xmlns:p14="http://schemas.microsoft.com/office/powerpoint/2010/main" val="3052390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6.10 </a:t>
            </a:r>
            <a:r>
              <a:rPr lang="en-US" dirty="0"/>
              <a:t> Types of Hearing Loss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39</a:t>
            </a:fld>
            <a:endParaRPr lang="en-US"/>
          </a:p>
        </p:txBody>
      </p:sp>
    </p:spTree>
    <p:extLst>
      <p:ext uri="{BB962C8B-B14F-4D97-AF65-F5344CB8AC3E}">
        <p14:creationId xmlns:p14="http://schemas.microsoft.com/office/powerpoint/2010/main" val="88048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Touching Moment</a:t>
            </a:r>
          </a:p>
          <a:p>
            <a:r>
              <a:rPr lang="en-US" dirty="0"/>
              <a:t>Helen Keller, who was both blind and deaf, said, “Blindness deprives you of contact with things; deafness deprives you of contact with people”—a poignant reminder of the importance of speech for our social lives. Here, Keller (center, accompanied by her aide and interpreter, Polly Thompson) communicates with U.S. President Dwight Eisenhower by feeling Eisenhower’s face as he speaks and makes facial expressions. Rather than living in sensory and social isolation, Keller honed her intact senses to such a degree that she was able to become a noted teacher and writer.</a:t>
            </a:r>
          </a:p>
        </p:txBody>
      </p:sp>
      <p:sp>
        <p:nvSpPr>
          <p:cNvPr id="4" name="Slide Number Placeholder 3"/>
          <p:cNvSpPr>
            <a:spLocks noGrp="1"/>
          </p:cNvSpPr>
          <p:nvPr>
            <p:ph type="sldNum" sz="quarter" idx="5"/>
          </p:nvPr>
        </p:nvSpPr>
        <p:spPr/>
        <p:txBody>
          <a:bodyPr/>
          <a:lstStyle/>
          <a:p>
            <a:fld id="{B11FA646-5BA4-2540-B87F-8ED0E4574DDD}" type="slidenum">
              <a:rPr lang="en-US" smtClean="0"/>
              <a:pPr/>
              <a:t>4</a:t>
            </a:fld>
            <a:endParaRPr lang="en-US"/>
          </a:p>
        </p:txBody>
      </p:sp>
    </p:spTree>
    <p:extLst>
      <p:ext uri="{BB962C8B-B14F-4D97-AF65-F5344CB8AC3E}">
        <p14:creationId xmlns:p14="http://schemas.microsoft.com/office/powerpoint/2010/main" val="633164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6.10 </a:t>
            </a:r>
            <a:r>
              <a:rPr lang="en-US" dirty="0"/>
              <a:t> Types of Hearing Loss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40</a:t>
            </a:fld>
            <a:endParaRPr lang="en-US"/>
          </a:p>
        </p:txBody>
      </p:sp>
    </p:spTree>
    <p:extLst>
      <p:ext uri="{BB962C8B-B14F-4D97-AF65-F5344CB8AC3E}">
        <p14:creationId xmlns:p14="http://schemas.microsoft.com/office/powerpoint/2010/main" val="521381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6.11 </a:t>
            </a:r>
            <a:r>
              <a:rPr lang="en-US" dirty="0"/>
              <a:t> The Destructive Effects of Loud Noise</a:t>
            </a:r>
          </a:p>
        </p:txBody>
      </p:sp>
      <p:sp>
        <p:nvSpPr>
          <p:cNvPr id="4" name="Slide Number Placeholder 3"/>
          <p:cNvSpPr>
            <a:spLocks noGrp="1"/>
          </p:cNvSpPr>
          <p:nvPr>
            <p:ph type="sldNum" sz="quarter" idx="5"/>
          </p:nvPr>
        </p:nvSpPr>
        <p:spPr/>
        <p:txBody>
          <a:bodyPr/>
          <a:lstStyle/>
          <a:p>
            <a:fld id="{B11FA646-5BA4-2540-B87F-8ED0E4574DDD}" type="slidenum">
              <a:rPr lang="en-US" smtClean="0"/>
              <a:pPr/>
              <a:t>41</a:t>
            </a:fld>
            <a:endParaRPr lang="en-US"/>
          </a:p>
        </p:txBody>
      </p:sp>
    </p:spTree>
    <p:extLst>
      <p:ext uri="{BB962C8B-B14F-4D97-AF65-F5344CB8AC3E}">
        <p14:creationId xmlns:p14="http://schemas.microsoft.com/office/powerpoint/2010/main" val="631263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6.11 </a:t>
            </a:r>
            <a:r>
              <a:rPr lang="en-US" dirty="0"/>
              <a:t> The Destructive Effects of Loud Noise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42</a:t>
            </a:fld>
            <a:endParaRPr lang="en-US"/>
          </a:p>
        </p:txBody>
      </p:sp>
    </p:spTree>
    <p:extLst>
      <p:ext uri="{BB962C8B-B14F-4D97-AF65-F5344CB8AC3E}">
        <p14:creationId xmlns:p14="http://schemas.microsoft.com/office/powerpoint/2010/main" val="3016687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6.11 </a:t>
            </a:r>
            <a:r>
              <a:rPr lang="en-US" dirty="0"/>
              <a:t> The Destructive Effects of Loud Noise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43</a:t>
            </a:fld>
            <a:endParaRPr lang="en-US"/>
          </a:p>
        </p:txBody>
      </p:sp>
    </p:spTree>
    <p:extLst>
      <p:ext uri="{BB962C8B-B14F-4D97-AF65-F5344CB8AC3E}">
        <p14:creationId xmlns:p14="http://schemas.microsoft.com/office/powerpoint/2010/main" val="1171879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6.11 </a:t>
            </a:r>
            <a:r>
              <a:rPr lang="en-US" dirty="0"/>
              <a:t> The Destructive Effects of Loud Noise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44</a:t>
            </a:fld>
            <a:endParaRPr lang="en-US"/>
          </a:p>
        </p:txBody>
      </p:sp>
    </p:spTree>
    <p:extLst>
      <p:ext uri="{BB962C8B-B14F-4D97-AF65-F5344CB8AC3E}">
        <p14:creationId xmlns:p14="http://schemas.microsoft.com/office/powerpoint/2010/main" val="1578635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6.12</a:t>
            </a:r>
            <a:r>
              <a:rPr lang="en-US" dirty="0"/>
              <a:t>  How Loud Is Too Loud?</a:t>
            </a:r>
          </a:p>
        </p:txBody>
      </p:sp>
      <p:sp>
        <p:nvSpPr>
          <p:cNvPr id="4" name="Slide Number Placeholder 3"/>
          <p:cNvSpPr>
            <a:spLocks noGrp="1"/>
          </p:cNvSpPr>
          <p:nvPr>
            <p:ph type="sldNum" sz="quarter" idx="5"/>
          </p:nvPr>
        </p:nvSpPr>
        <p:spPr/>
        <p:txBody>
          <a:bodyPr/>
          <a:lstStyle/>
          <a:p>
            <a:fld id="{B11FA646-5BA4-2540-B87F-8ED0E4574DDD}" type="slidenum">
              <a:rPr lang="en-US" smtClean="0"/>
              <a:pPr/>
              <a:t>45</a:t>
            </a:fld>
            <a:endParaRPr lang="en-US"/>
          </a:p>
        </p:txBody>
      </p:sp>
    </p:spTree>
    <p:extLst>
      <p:ext uri="{BB962C8B-B14F-4D97-AF65-F5344CB8AC3E}">
        <p14:creationId xmlns:p14="http://schemas.microsoft.com/office/powerpoint/2010/main" val="1954118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6.12</a:t>
            </a:r>
            <a:r>
              <a:rPr lang="en-US" dirty="0"/>
              <a:t>  How Loud Is Too Loud?</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46</a:t>
            </a:fld>
            <a:endParaRPr lang="en-US"/>
          </a:p>
        </p:txBody>
      </p:sp>
    </p:spTree>
    <p:extLst>
      <p:ext uri="{BB962C8B-B14F-4D97-AF65-F5344CB8AC3E}">
        <p14:creationId xmlns:p14="http://schemas.microsoft.com/office/powerpoint/2010/main" val="2967469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6.13</a:t>
            </a:r>
            <a:r>
              <a:rPr lang="en-US" dirty="0"/>
              <a:t>  Cochlear Implants Provide Hearing in Some Deaf People</a:t>
            </a:r>
          </a:p>
        </p:txBody>
      </p:sp>
      <p:sp>
        <p:nvSpPr>
          <p:cNvPr id="4" name="Slide Number Placeholder 3"/>
          <p:cNvSpPr>
            <a:spLocks noGrp="1"/>
          </p:cNvSpPr>
          <p:nvPr>
            <p:ph type="sldNum" sz="quarter" idx="5"/>
          </p:nvPr>
        </p:nvSpPr>
        <p:spPr/>
        <p:txBody>
          <a:bodyPr/>
          <a:lstStyle/>
          <a:p>
            <a:fld id="{B11FA646-5BA4-2540-B87F-8ED0E4574DDD}" type="slidenum">
              <a:rPr lang="en-US" smtClean="0"/>
              <a:pPr/>
              <a:t>47</a:t>
            </a:fld>
            <a:endParaRPr lang="en-US"/>
          </a:p>
        </p:txBody>
      </p:sp>
    </p:spTree>
    <p:extLst>
      <p:ext uri="{BB962C8B-B14F-4D97-AF65-F5344CB8AC3E}">
        <p14:creationId xmlns:p14="http://schemas.microsoft.com/office/powerpoint/2010/main" val="1805986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6.13</a:t>
            </a:r>
            <a:r>
              <a:rPr lang="en-US" dirty="0"/>
              <a:t>  Cochlear Implants Provide Hearing in Some Deaf People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48</a:t>
            </a:fld>
            <a:endParaRPr lang="en-US"/>
          </a:p>
        </p:txBody>
      </p:sp>
    </p:spTree>
    <p:extLst>
      <p:ext uri="{BB962C8B-B14F-4D97-AF65-F5344CB8AC3E}">
        <p14:creationId xmlns:p14="http://schemas.microsoft.com/office/powerpoint/2010/main" val="1129276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6.13</a:t>
            </a:r>
            <a:r>
              <a:rPr lang="en-US" dirty="0"/>
              <a:t>  Cochlear Implants Provide Hearing in Some Deaf People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49</a:t>
            </a:fld>
            <a:endParaRPr lang="en-US"/>
          </a:p>
        </p:txBody>
      </p:sp>
    </p:spTree>
    <p:extLst>
      <p:ext uri="{BB962C8B-B14F-4D97-AF65-F5344CB8AC3E}">
        <p14:creationId xmlns:p14="http://schemas.microsoft.com/office/powerpoint/2010/main" val="331858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a:t>
            </a:r>
            <a:r>
              <a:rPr lang="en-US" dirty="0"/>
              <a:t>  External and Internal Structures of the Human Ear</a:t>
            </a:r>
          </a:p>
        </p:txBody>
      </p:sp>
      <p:sp>
        <p:nvSpPr>
          <p:cNvPr id="4" name="Slide Number Placeholder 3"/>
          <p:cNvSpPr>
            <a:spLocks noGrp="1"/>
          </p:cNvSpPr>
          <p:nvPr>
            <p:ph type="sldNum" sz="quarter" idx="5"/>
          </p:nvPr>
        </p:nvSpPr>
        <p:spPr/>
        <p:txBody>
          <a:bodyPr/>
          <a:lstStyle/>
          <a:p>
            <a:fld id="{B11FA646-5BA4-2540-B87F-8ED0E4574DDD}" type="slidenum">
              <a:rPr lang="en-US" smtClean="0"/>
              <a:pPr/>
              <a:t>5</a:t>
            </a:fld>
            <a:endParaRPr lang="en-US"/>
          </a:p>
        </p:txBody>
      </p:sp>
    </p:spTree>
    <p:extLst>
      <p:ext uri="{BB962C8B-B14F-4D97-AF65-F5344CB8AC3E}">
        <p14:creationId xmlns:p14="http://schemas.microsoft.com/office/powerpoint/2010/main" val="3512078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6.13</a:t>
            </a:r>
            <a:r>
              <a:rPr lang="en-US" dirty="0"/>
              <a:t>  Cochlear Implants Provide Hearing in Some Deaf People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50</a:t>
            </a:fld>
            <a:endParaRPr lang="en-US"/>
          </a:p>
        </p:txBody>
      </p:sp>
    </p:spTree>
    <p:extLst>
      <p:ext uri="{BB962C8B-B14F-4D97-AF65-F5344CB8AC3E}">
        <p14:creationId xmlns:p14="http://schemas.microsoft.com/office/powerpoint/2010/main" val="2307987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6.14</a:t>
            </a:r>
            <a:r>
              <a:rPr lang="en-US" dirty="0"/>
              <a:t>  Structures of the Vestibular System</a:t>
            </a:r>
          </a:p>
        </p:txBody>
      </p:sp>
      <p:sp>
        <p:nvSpPr>
          <p:cNvPr id="4" name="Slide Number Placeholder 3"/>
          <p:cNvSpPr>
            <a:spLocks noGrp="1"/>
          </p:cNvSpPr>
          <p:nvPr>
            <p:ph type="sldNum" sz="quarter" idx="5"/>
          </p:nvPr>
        </p:nvSpPr>
        <p:spPr/>
        <p:txBody>
          <a:bodyPr/>
          <a:lstStyle/>
          <a:p>
            <a:fld id="{B11FA646-5BA4-2540-B87F-8ED0E4574DDD}" type="slidenum">
              <a:rPr lang="en-US" smtClean="0"/>
              <a:pPr/>
              <a:t>51</a:t>
            </a:fld>
            <a:endParaRPr lang="en-US"/>
          </a:p>
        </p:txBody>
      </p:sp>
    </p:spTree>
    <p:extLst>
      <p:ext uri="{BB962C8B-B14F-4D97-AF65-F5344CB8AC3E}">
        <p14:creationId xmlns:p14="http://schemas.microsoft.com/office/powerpoint/2010/main" val="3390940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6.14</a:t>
            </a:r>
            <a:r>
              <a:rPr lang="en-US" dirty="0"/>
              <a:t>  Structures of the Vestibular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52</a:t>
            </a:fld>
            <a:endParaRPr lang="en-US"/>
          </a:p>
        </p:txBody>
      </p:sp>
    </p:spTree>
    <p:extLst>
      <p:ext uri="{BB962C8B-B14F-4D97-AF65-F5344CB8AC3E}">
        <p14:creationId xmlns:p14="http://schemas.microsoft.com/office/powerpoint/2010/main" val="13456385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6.14</a:t>
            </a:r>
            <a:r>
              <a:rPr lang="en-US" dirty="0"/>
              <a:t>  Structures of the Vestibular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53</a:t>
            </a:fld>
            <a:endParaRPr lang="en-US"/>
          </a:p>
        </p:txBody>
      </p:sp>
    </p:spTree>
    <p:extLst>
      <p:ext uri="{BB962C8B-B14F-4D97-AF65-F5344CB8AC3E}">
        <p14:creationId xmlns:p14="http://schemas.microsoft.com/office/powerpoint/2010/main" val="226535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6.14</a:t>
            </a:r>
            <a:r>
              <a:rPr lang="en-US" dirty="0"/>
              <a:t>  Structures of the Vestibular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54</a:t>
            </a:fld>
            <a:endParaRPr lang="en-US"/>
          </a:p>
        </p:txBody>
      </p:sp>
    </p:spTree>
    <p:extLst>
      <p:ext uri="{BB962C8B-B14F-4D97-AF65-F5344CB8AC3E}">
        <p14:creationId xmlns:p14="http://schemas.microsoft.com/office/powerpoint/2010/main" val="900077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6.14</a:t>
            </a:r>
            <a:r>
              <a:rPr lang="en-US" dirty="0"/>
              <a:t>  Structures of the Vestibular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55</a:t>
            </a:fld>
            <a:endParaRPr lang="en-US"/>
          </a:p>
        </p:txBody>
      </p:sp>
    </p:spTree>
    <p:extLst>
      <p:ext uri="{BB962C8B-B14F-4D97-AF65-F5344CB8AC3E}">
        <p14:creationId xmlns:p14="http://schemas.microsoft.com/office/powerpoint/2010/main" val="1191339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6.15</a:t>
            </a:r>
            <a:r>
              <a:rPr lang="en-US" dirty="0"/>
              <a:t>  A Cross Section of the Tongue</a:t>
            </a:r>
          </a:p>
        </p:txBody>
      </p:sp>
      <p:sp>
        <p:nvSpPr>
          <p:cNvPr id="4" name="Slide Number Placeholder 3"/>
          <p:cNvSpPr>
            <a:spLocks noGrp="1"/>
          </p:cNvSpPr>
          <p:nvPr>
            <p:ph type="sldNum" sz="quarter" idx="5"/>
          </p:nvPr>
        </p:nvSpPr>
        <p:spPr/>
        <p:txBody>
          <a:bodyPr/>
          <a:lstStyle/>
          <a:p>
            <a:fld id="{B11FA646-5BA4-2540-B87F-8ED0E4574DDD}" type="slidenum">
              <a:rPr lang="en-US" smtClean="0"/>
              <a:pPr/>
              <a:t>56</a:t>
            </a:fld>
            <a:endParaRPr lang="en-US"/>
          </a:p>
        </p:txBody>
      </p:sp>
    </p:spTree>
    <p:extLst>
      <p:ext uri="{BB962C8B-B14F-4D97-AF65-F5344CB8AC3E}">
        <p14:creationId xmlns:p14="http://schemas.microsoft.com/office/powerpoint/2010/main" val="3690263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6.16</a:t>
            </a:r>
            <a:r>
              <a:rPr lang="en-US" dirty="0"/>
              <a:t> Taste Buds and Taste Receptor Cells (Part A after S. K. McLaughlin et al., 1994. </a:t>
            </a:r>
            <a:r>
              <a:rPr lang="en-US" i="1" dirty="0"/>
              <a:t>Physiol. </a:t>
            </a:r>
            <a:r>
              <a:rPr lang="en-US" i="1" dirty="0" err="1"/>
              <a:t>Behav</a:t>
            </a:r>
            <a:r>
              <a:rPr lang="en-US" i="1" dirty="0"/>
              <a:t>. </a:t>
            </a:r>
            <a:r>
              <a:rPr lang="en-US" dirty="0"/>
              <a:t>56: 1157; C after L. M. </a:t>
            </a:r>
            <a:r>
              <a:rPr lang="en-US" dirty="0" err="1"/>
              <a:t>Bartoshuk</a:t>
            </a:r>
            <a:r>
              <a:rPr lang="en-US" dirty="0"/>
              <a:t> in D. Chadwick et al., 1993. </a:t>
            </a:r>
            <a:r>
              <a:rPr lang="en-US" i="1" dirty="0"/>
              <a:t>The Molecular Basis of Smell and Taste Transduction</a:t>
            </a:r>
            <a:r>
              <a:rPr lang="en-US" dirty="0"/>
              <a:t>. Wiley. New York and J. Chandrashekar et al., 2006. Nature 444: 288.)</a:t>
            </a:r>
          </a:p>
        </p:txBody>
      </p:sp>
      <p:sp>
        <p:nvSpPr>
          <p:cNvPr id="4" name="Slide Number Placeholder 3"/>
          <p:cNvSpPr>
            <a:spLocks noGrp="1"/>
          </p:cNvSpPr>
          <p:nvPr>
            <p:ph type="sldNum" sz="quarter" idx="5"/>
          </p:nvPr>
        </p:nvSpPr>
        <p:spPr/>
        <p:txBody>
          <a:bodyPr/>
          <a:lstStyle/>
          <a:p>
            <a:fld id="{B11FA646-5BA4-2540-B87F-8ED0E4574DDD}" type="slidenum">
              <a:rPr lang="en-US" smtClean="0"/>
              <a:pPr/>
              <a:t>57</a:t>
            </a:fld>
            <a:endParaRPr lang="en-US"/>
          </a:p>
        </p:txBody>
      </p:sp>
    </p:spTree>
    <p:extLst>
      <p:ext uri="{BB962C8B-B14F-4D97-AF65-F5344CB8AC3E}">
        <p14:creationId xmlns:p14="http://schemas.microsoft.com/office/powerpoint/2010/main" val="2567492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6.16</a:t>
            </a:r>
            <a:r>
              <a:rPr lang="en-US" dirty="0"/>
              <a:t> Taste Buds and Taste Receptor Cells (Part A after S. K. McLaughlin et al., 1994. </a:t>
            </a:r>
            <a:r>
              <a:rPr lang="en-US" i="1" dirty="0"/>
              <a:t>Physiol. </a:t>
            </a:r>
            <a:r>
              <a:rPr lang="en-US" i="1" dirty="0" err="1"/>
              <a:t>Behav</a:t>
            </a:r>
            <a:r>
              <a:rPr lang="en-US" i="1" dirty="0"/>
              <a:t>. </a:t>
            </a:r>
            <a:r>
              <a:rPr lang="en-US" dirty="0"/>
              <a:t>56: 1157; C after L. M. </a:t>
            </a:r>
            <a:r>
              <a:rPr lang="en-US" dirty="0" err="1"/>
              <a:t>Bartoshuk</a:t>
            </a:r>
            <a:r>
              <a:rPr lang="en-US" dirty="0"/>
              <a:t> in D. Chadwick et al., 1993. </a:t>
            </a:r>
            <a:r>
              <a:rPr lang="en-US" i="1" dirty="0"/>
              <a:t>The Molecular Basis of Smell and Taste Transduction</a:t>
            </a:r>
            <a:r>
              <a:rPr lang="en-US" dirty="0"/>
              <a:t>. Wiley. New York and J. Chandrashekar et al., 2006. Nature 444: 288.)</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58</a:t>
            </a:fld>
            <a:endParaRPr lang="en-US"/>
          </a:p>
        </p:txBody>
      </p:sp>
    </p:spTree>
    <p:extLst>
      <p:ext uri="{BB962C8B-B14F-4D97-AF65-F5344CB8AC3E}">
        <p14:creationId xmlns:p14="http://schemas.microsoft.com/office/powerpoint/2010/main" val="27863954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6.16</a:t>
            </a:r>
            <a:r>
              <a:rPr lang="en-US" dirty="0"/>
              <a:t> Taste Buds and Taste Receptor Cells (Part A after S. K. McLaughlin et al., 1994. </a:t>
            </a:r>
            <a:r>
              <a:rPr lang="en-US" i="1" dirty="0"/>
              <a:t>Physiol. </a:t>
            </a:r>
            <a:r>
              <a:rPr lang="en-US" i="1" dirty="0" err="1"/>
              <a:t>Behav</a:t>
            </a:r>
            <a:r>
              <a:rPr lang="en-US" i="1" dirty="0"/>
              <a:t>. </a:t>
            </a:r>
            <a:r>
              <a:rPr lang="en-US" dirty="0"/>
              <a:t>56: 1157; C after L. M. </a:t>
            </a:r>
            <a:r>
              <a:rPr lang="en-US" dirty="0" err="1"/>
              <a:t>Bartoshuk</a:t>
            </a:r>
            <a:r>
              <a:rPr lang="en-US" dirty="0"/>
              <a:t> in D. Chadwick et al., 1993. </a:t>
            </a:r>
            <a:r>
              <a:rPr lang="en-US" i="1" dirty="0"/>
              <a:t>The Molecular Basis of Smell and Taste Transduction</a:t>
            </a:r>
            <a:r>
              <a:rPr lang="en-US" dirty="0"/>
              <a:t>. Wiley. New York and J. Chandrashekar et al., 2006. Nature 444: 288.)</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59</a:t>
            </a:fld>
            <a:endParaRPr lang="en-US"/>
          </a:p>
        </p:txBody>
      </p:sp>
    </p:spTree>
    <p:extLst>
      <p:ext uri="{BB962C8B-B14F-4D97-AF65-F5344CB8AC3E}">
        <p14:creationId xmlns:p14="http://schemas.microsoft.com/office/powerpoint/2010/main" val="28048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a:t>
            </a:r>
            <a:r>
              <a:rPr lang="en-US" dirty="0"/>
              <a:t>  External and Internal Structures of the Human Ear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a:t>
            </a:fld>
            <a:endParaRPr lang="en-US"/>
          </a:p>
        </p:txBody>
      </p:sp>
    </p:spTree>
    <p:extLst>
      <p:ext uri="{BB962C8B-B14F-4D97-AF65-F5344CB8AC3E}">
        <p14:creationId xmlns:p14="http://schemas.microsoft.com/office/powerpoint/2010/main" val="1619353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6.16</a:t>
            </a:r>
            <a:r>
              <a:rPr lang="en-US" dirty="0"/>
              <a:t> Taste Buds and Taste Receptor Cells (Part A after S. K. McLaughlin et al., 1994. </a:t>
            </a:r>
            <a:r>
              <a:rPr lang="en-US" i="1" dirty="0"/>
              <a:t>Physiol. </a:t>
            </a:r>
            <a:r>
              <a:rPr lang="en-US" i="1" dirty="0" err="1"/>
              <a:t>Behav</a:t>
            </a:r>
            <a:r>
              <a:rPr lang="en-US" i="1" dirty="0"/>
              <a:t>. </a:t>
            </a:r>
            <a:r>
              <a:rPr lang="en-US" dirty="0"/>
              <a:t>56: 1157; C after L. M. </a:t>
            </a:r>
            <a:r>
              <a:rPr lang="en-US" dirty="0" err="1"/>
              <a:t>Bartoshuk</a:t>
            </a:r>
            <a:r>
              <a:rPr lang="en-US" dirty="0"/>
              <a:t> in D. Chadwick et al., 1993. </a:t>
            </a:r>
            <a:r>
              <a:rPr lang="en-US" i="1" dirty="0"/>
              <a:t>The Molecular Basis of Smell and Taste Transduction</a:t>
            </a:r>
            <a:r>
              <a:rPr lang="en-US" dirty="0"/>
              <a:t>. Wiley. New York and J. Chandrashekar et al., 2006. Nature 444: 288.)</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60</a:t>
            </a:fld>
            <a:endParaRPr lang="en-US"/>
          </a:p>
        </p:txBody>
      </p:sp>
    </p:spTree>
    <p:extLst>
      <p:ext uri="{BB962C8B-B14F-4D97-AF65-F5344CB8AC3E}">
        <p14:creationId xmlns:p14="http://schemas.microsoft.com/office/powerpoint/2010/main" val="41497068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6.16</a:t>
            </a:r>
            <a:r>
              <a:rPr lang="en-US" dirty="0"/>
              <a:t> Taste Buds and Taste Receptor Cells (Part A after S. K. McLaughlin et al., 1994. </a:t>
            </a:r>
            <a:r>
              <a:rPr lang="en-US" i="1" dirty="0"/>
              <a:t>Physiol. </a:t>
            </a:r>
            <a:r>
              <a:rPr lang="en-US" i="1" dirty="0" err="1"/>
              <a:t>Behav</a:t>
            </a:r>
            <a:r>
              <a:rPr lang="en-US" i="1" dirty="0"/>
              <a:t>. </a:t>
            </a:r>
            <a:r>
              <a:rPr lang="en-US" dirty="0"/>
              <a:t>56: 1157; C after L. M. </a:t>
            </a:r>
            <a:r>
              <a:rPr lang="en-US" dirty="0" err="1"/>
              <a:t>Bartoshuk</a:t>
            </a:r>
            <a:r>
              <a:rPr lang="en-US" dirty="0"/>
              <a:t> in D. Chadwick et al., 1993. </a:t>
            </a:r>
            <a:r>
              <a:rPr lang="en-US" i="1" dirty="0"/>
              <a:t>The Molecular Basis of Smell and Taste Transduction</a:t>
            </a:r>
            <a:r>
              <a:rPr lang="en-US" dirty="0"/>
              <a:t>. Wiley. New York and J. Chandrashekar et al., 2006. Nature 444: 288.)</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61</a:t>
            </a:fld>
            <a:endParaRPr lang="en-US"/>
          </a:p>
        </p:txBody>
      </p:sp>
    </p:spTree>
    <p:extLst>
      <p:ext uri="{BB962C8B-B14F-4D97-AF65-F5344CB8AC3E}">
        <p14:creationId xmlns:p14="http://schemas.microsoft.com/office/powerpoint/2010/main" val="30786151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6.17</a:t>
            </a:r>
            <a:r>
              <a:rPr lang="en-US" dirty="0"/>
              <a:t>  Body Tissues Expressing Taste Receptors</a:t>
            </a:r>
          </a:p>
        </p:txBody>
      </p:sp>
      <p:sp>
        <p:nvSpPr>
          <p:cNvPr id="4" name="Slide Number Placeholder 3"/>
          <p:cNvSpPr>
            <a:spLocks noGrp="1"/>
          </p:cNvSpPr>
          <p:nvPr>
            <p:ph type="sldNum" sz="quarter" idx="5"/>
          </p:nvPr>
        </p:nvSpPr>
        <p:spPr/>
        <p:txBody>
          <a:bodyPr/>
          <a:lstStyle/>
          <a:p>
            <a:fld id="{B11FA646-5BA4-2540-B87F-8ED0E4574DDD}" type="slidenum">
              <a:rPr lang="en-US" smtClean="0"/>
              <a:pPr/>
              <a:t>62</a:t>
            </a:fld>
            <a:endParaRPr lang="en-US"/>
          </a:p>
        </p:txBody>
      </p:sp>
    </p:spTree>
    <p:extLst>
      <p:ext uri="{BB962C8B-B14F-4D97-AF65-F5344CB8AC3E}">
        <p14:creationId xmlns:p14="http://schemas.microsoft.com/office/powerpoint/2010/main" val="12941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6.17</a:t>
            </a:r>
            <a:r>
              <a:rPr lang="en-US" dirty="0"/>
              <a:t>  Body Tissues Expressing Taste Receptors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63</a:t>
            </a:fld>
            <a:endParaRPr lang="en-US"/>
          </a:p>
        </p:txBody>
      </p:sp>
    </p:spTree>
    <p:extLst>
      <p:ext uri="{BB962C8B-B14F-4D97-AF65-F5344CB8AC3E}">
        <p14:creationId xmlns:p14="http://schemas.microsoft.com/office/powerpoint/2010/main" val="1050013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6.18 </a:t>
            </a:r>
            <a:r>
              <a:rPr lang="en-US" dirty="0"/>
              <a:t> It’s All a Matter of Taste Buds</a:t>
            </a:r>
          </a:p>
        </p:txBody>
      </p:sp>
      <p:sp>
        <p:nvSpPr>
          <p:cNvPr id="4" name="Slide Number Placeholder 3"/>
          <p:cNvSpPr>
            <a:spLocks noGrp="1"/>
          </p:cNvSpPr>
          <p:nvPr>
            <p:ph type="sldNum" sz="quarter" idx="5"/>
          </p:nvPr>
        </p:nvSpPr>
        <p:spPr/>
        <p:txBody>
          <a:bodyPr/>
          <a:lstStyle/>
          <a:p>
            <a:fld id="{B11FA646-5BA4-2540-B87F-8ED0E4574DDD}" type="slidenum">
              <a:rPr lang="en-US" smtClean="0"/>
              <a:pPr/>
              <a:t>64</a:t>
            </a:fld>
            <a:endParaRPr lang="en-US"/>
          </a:p>
        </p:txBody>
      </p:sp>
    </p:spTree>
    <p:extLst>
      <p:ext uri="{BB962C8B-B14F-4D97-AF65-F5344CB8AC3E}">
        <p14:creationId xmlns:p14="http://schemas.microsoft.com/office/powerpoint/2010/main" val="1605252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6.18 </a:t>
            </a:r>
            <a:r>
              <a:rPr lang="en-US" dirty="0"/>
              <a:t> It’s All a Matter of Taste Buds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65</a:t>
            </a:fld>
            <a:endParaRPr lang="en-US"/>
          </a:p>
        </p:txBody>
      </p:sp>
    </p:spTree>
    <p:extLst>
      <p:ext uri="{BB962C8B-B14F-4D97-AF65-F5344CB8AC3E}">
        <p14:creationId xmlns:p14="http://schemas.microsoft.com/office/powerpoint/2010/main" val="18809016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6.18 </a:t>
            </a:r>
            <a:r>
              <a:rPr lang="en-US" dirty="0"/>
              <a:t> It’s All a Matter of Taste Buds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66</a:t>
            </a:fld>
            <a:endParaRPr lang="en-US"/>
          </a:p>
        </p:txBody>
      </p:sp>
    </p:spTree>
    <p:extLst>
      <p:ext uri="{BB962C8B-B14F-4D97-AF65-F5344CB8AC3E}">
        <p14:creationId xmlns:p14="http://schemas.microsoft.com/office/powerpoint/2010/main" val="14319653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6.18 </a:t>
            </a:r>
            <a:r>
              <a:rPr lang="en-US" dirty="0"/>
              <a:t> It’s All a Matter of Taste Buds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67</a:t>
            </a:fld>
            <a:endParaRPr lang="en-US"/>
          </a:p>
        </p:txBody>
      </p:sp>
    </p:spTree>
    <p:extLst>
      <p:ext uri="{BB962C8B-B14F-4D97-AF65-F5344CB8AC3E}">
        <p14:creationId xmlns:p14="http://schemas.microsoft.com/office/powerpoint/2010/main" val="9333219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6.19  </a:t>
            </a:r>
            <a:r>
              <a:rPr lang="en-US" dirty="0"/>
              <a:t>Anatomy and Main Pathways of the Human Gustatory System</a:t>
            </a:r>
          </a:p>
        </p:txBody>
      </p:sp>
      <p:sp>
        <p:nvSpPr>
          <p:cNvPr id="4" name="Slide Number Placeholder 3"/>
          <p:cNvSpPr>
            <a:spLocks noGrp="1"/>
          </p:cNvSpPr>
          <p:nvPr>
            <p:ph type="sldNum" sz="quarter" idx="5"/>
          </p:nvPr>
        </p:nvSpPr>
        <p:spPr/>
        <p:txBody>
          <a:bodyPr/>
          <a:lstStyle/>
          <a:p>
            <a:fld id="{B11FA646-5BA4-2540-B87F-8ED0E4574DDD}" type="slidenum">
              <a:rPr lang="en-US" smtClean="0"/>
              <a:pPr/>
              <a:t>68</a:t>
            </a:fld>
            <a:endParaRPr lang="en-US"/>
          </a:p>
        </p:txBody>
      </p:sp>
    </p:spTree>
    <p:extLst>
      <p:ext uri="{BB962C8B-B14F-4D97-AF65-F5344CB8AC3E}">
        <p14:creationId xmlns:p14="http://schemas.microsoft.com/office/powerpoint/2010/main" val="566230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6.19  </a:t>
            </a:r>
            <a:r>
              <a:rPr lang="en-US" dirty="0"/>
              <a:t>Anatomy and Main Pathways of the Human Gustatory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69</a:t>
            </a:fld>
            <a:endParaRPr lang="en-US"/>
          </a:p>
        </p:txBody>
      </p:sp>
    </p:spTree>
    <p:extLst>
      <p:ext uri="{BB962C8B-B14F-4D97-AF65-F5344CB8AC3E}">
        <p14:creationId xmlns:p14="http://schemas.microsoft.com/office/powerpoint/2010/main" val="180169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a:t>
            </a:r>
            <a:r>
              <a:rPr lang="en-US" dirty="0"/>
              <a:t>  External and Internal Structures of the Human Ear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a:t>
            </a:fld>
            <a:endParaRPr lang="en-US"/>
          </a:p>
        </p:txBody>
      </p:sp>
    </p:spTree>
    <p:extLst>
      <p:ext uri="{BB962C8B-B14F-4D97-AF65-F5344CB8AC3E}">
        <p14:creationId xmlns:p14="http://schemas.microsoft.com/office/powerpoint/2010/main" val="23010822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6.20</a:t>
            </a:r>
            <a:r>
              <a:rPr lang="en-US" dirty="0"/>
              <a:t>  The Human Olfactory System</a:t>
            </a:r>
          </a:p>
        </p:txBody>
      </p:sp>
      <p:sp>
        <p:nvSpPr>
          <p:cNvPr id="4" name="Slide Number Placeholder 3"/>
          <p:cNvSpPr>
            <a:spLocks noGrp="1"/>
          </p:cNvSpPr>
          <p:nvPr>
            <p:ph type="sldNum" sz="quarter" idx="5"/>
          </p:nvPr>
        </p:nvSpPr>
        <p:spPr/>
        <p:txBody>
          <a:bodyPr/>
          <a:lstStyle/>
          <a:p>
            <a:fld id="{B11FA646-5BA4-2540-B87F-8ED0E4574DDD}" type="slidenum">
              <a:rPr lang="en-US" smtClean="0"/>
              <a:pPr/>
              <a:t>70</a:t>
            </a:fld>
            <a:endParaRPr lang="en-US"/>
          </a:p>
        </p:txBody>
      </p:sp>
    </p:spTree>
    <p:extLst>
      <p:ext uri="{BB962C8B-B14F-4D97-AF65-F5344CB8AC3E}">
        <p14:creationId xmlns:p14="http://schemas.microsoft.com/office/powerpoint/2010/main" val="26449990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6.20</a:t>
            </a:r>
            <a:r>
              <a:rPr lang="en-US" dirty="0"/>
              <a:t>  The Human Olfactory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71</a:t>
            </a:fld>
            <a:endParaRPr lang="en-US"/>
          </a:p>
        </p:txBody>
      </p:sp>
    </p:spTree>
    <p:extLst>
      <p:ext uri="{BB962C8B-B14F-4D97-AF65-F5344CB8AC3E}">
        <p14:creationId xmlns:p14="http://schemas.microsoft.com/office/powerpoint/2010/main" val="39111771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6.20</a:t>
            </a:r>
            <a:r>
              <a:rPr lang="en-US" dirty="0"/>
              <a:t>  The Human Olfactory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72</a:t>
            </a:fld>
            <a:endParaRPr lang="en-US"/>
          </a:p>
        </p:txBody>
      </p:sp>
    </p:spTree>
    <p:extLst>
      <p:ext uri="{BB962C8B-B14F-4D97-AF65-F5344CB8AC3E}">
        <p14:creationId xmlns:p14="http://schemas.microsoft.com/office/powerpoint/2010/main" val="545395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6.20</a:t>
            </a:r>
            <a:r>
              <a:rPr lang="en-US" dirty="0"/>
              <a:t>  The Human Olfactory System</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73</a:t>
            </a:fld>
            <a:endParaRPr lang="en-US"/>
          </a:p>
        </p:txBody>
      </p:sp>
    </p:spTree>
    <p:extLst>
      <p:ext uri="{BB962C8B-B14F-4D97-AF65-F5344CB8AC3E}">
        <p14:creationId xmlns:p14="http://schemas.microsoft.com/office/powerpoint/2010/main" val="8382475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6.21</a:t>
            </a:r>
            <a:r>
              <a:rPr lang="en-US" dirty="0"/>
              <a:t>  Different Kinds of Olfactory Receptor Molecules on the Olfactory Epithelium (Part A after R. Vassar et al., 1993. </a:t>
            </a:r>
            <a:r>
              <a:rPr lang="en-US" i="1" dirty="0"/>
              <a:t>Cell</a:t>
            </a:r>
            <a:r>
              <a:rPr lang="en-US" dirty="0"/>
              <a:t> 74: 309.)</a:t>
            </a:r>
          </a:p>
        </p:txBody>
      </p:sp>
      <p:sp>
        <p:nvSpPr>
          <p:cNvPr id="4" name="Slide Number Placeholder 3"/>
          <p:cNvSpPr>
            <a:spLocks noGrp="1"/>
          </p:cNvSpPr>
          <p:nvPr>
            <p:ph type="sldNum" sz="quarter" idx="5"/>
          </p:nvPr>
        </p:nvSpPr>
        <p:spPr/>
        <p:txBody>
          <a:bodyPr/>
          <a:lstStyle/>
          <a:p>
            <a:fld id="{B11FA646-5BA4-2540-B87F-8ED0E4574DDD}" type="slidenum">
              <a:rPr lang="en-US" smtClean="0"/>
              <a:pPr/>
              <a:t>74</a:t>
            </a:fld>
            <a:endParaRPr lang="en-US"/>
          </a:p>
        </p:txBody>
      </p:sp>
    </p:spTree>
    <p:extLst>
      <p:ext uri="{BB962C8B-B14F-4D97-AF65-F5344CB8AC3E}">
        <p14:creationId xmlns:p14="http://schemas.microsoft.com/office/powerpoint/2010/main" val="23270822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6.21</a:t>
            </a:r>
            <a:r>
              <a:rPr lang="en-US" dirty="0"/>
              <a:t>  Different Kinds of Olfactory Receptor Molecules on the Olfactory Epithelium (Part A after R. Vassar et al., 1993. </a:t>
            </a:r>
            <a:r>
              <a:rPr lang="en-US" i="1" dirty="0"/>
              <a:t>Cell</a:t>
            </a:r>
            <a:r>
              <a:rPr lang="en-US" dirty="0"/>
              <a:t> 74: 309.)</a:t>
            </a:r>
          </a:p>
        </p:txBody>
      </p:sp>
      <p:sp>
        <p:nvSpPr>
          <p:cNvPr id="4" name="Slide Number Placeholder 3"/>
          <p:cNvSpPr>
            <a:spLocks noGrp="1"/>
          </p:cNvSpPr>
          <p:nvPr>
            <p:ph type="sldNum" sz="quarter" idx="5"/>
          </p:nvPr>
        </p:nvSpPr>
        <p:spPr/>
        <p:txBody>
          <a:bodyPr/>
          <a:lstStyle/>
          <a:p>
            <a:fld id="{B11FA646-5BA4-2540-B87F-8ED0E4574DDD}" type="slidenum">
              <a:rPr lang="en-US" smtClean="0"/>
              <a:pPr/>
              <a:t>75</a:t>
            </a:fld>
            <a:endParaRPr lang="en-US"/>
          </a:p>
        </p:txBody>
      </p:sp>
    </p:spTree>
    <p:extLst>
      <p:ext uri="{BB962C8B-B14F-4D97-AF65-F5344CB8AC3E}">
        <p14:creationId xmlns:p14="http://schemas.microsoft.com/office/powerpoint/2010/main" val="12353302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6.21</a:t>
            </a:r>
            <a:r>
              <a:rPr lang="en-US" dirty="0"/>
              <a:t>  Different Kinds of Olfactory Receptor Molecules on the Olfactory Epithelium (Part A after R. Vassar et al., 1993. </a:t>
            </a:r>
            <a:r>
              <a:rPr lang="en-US" i="1" dirty="0"/>
              <a:t>Cell</a:t>
            </a:r>
            <a:r>
              <a:rPr lang="en-US" dirty="0"/>
              <a:t> 74: 309.)</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76</a:t>
            </a:fld>
            <a:endParaRPr lang="en-US"/>
          </a:p>
        </p:txBody>
      </p:sp>
    </p:spTree>
    <p:extLst>
      <p:ext uri="{BB962C8B-B14F-4D97-AF65-F5344CB8AC3E}">
        <p14:creationId xmlns:p14="http://schemas.microsoft.com/office/powerpoint/2010/main" val="27149723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6.21</a:t>
            </a:r>
            <a:r>
              <a:rPr lang="en-US" dirty="0"/>
              <a:t>  Different Kinds of Olfactory Receptor Molecules on the Olfactory Epithelium (Part A after R. Vassar et al., 1993. </a:t>
            </a:r>
            <a:r>
              <a:rPr lang="en-US" i="1" dirty="0"/>
              <a:t>Cell</a:t>
            </a:r>
            <a:r>
              <a:rPr lang="en-US" dirty="0"/>
              <a:t> 74: 309.)</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77</a:t>
            </a:fld>
            <a:endParaRPr lang="en-US"/>
          </a:p>
        </p:txBody>
      </p:sp>
    </p:spTree>
    <p:extLst>
      <p:ext uri="{BB962C8B-B14F-4D97-AF65-F5344CB8AC3E}">
        <p14:creationId xmlns:p14="http://schemas.microsoft.com/office/powerpoint/2010/main" val="34482074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6.22</a:t>
            </a:r>
            <a:r>
              <a:rPr lang="en-US" dirty="0"/>
              <a:t>  Components of the Brain’s Olfactory System</a:t>
            </a:r>
          </a:p>
        </p:txBody>
      </p:sp>
      <p:sp>
        <p:nvSpPr>
          <p:cNvPr id="4" name="Slide Number Placeholder 3"/>
          <p:cNvSpPr>
            <a:spLocks noGrp="1"/>
          </p:cNvSpPr>
          <p:nvPr>
            <p:ph type="sldNum" sz="quarter" idx="5"/>
          </p:nvPr>
        </p:nvSpPr>
        <p:spPr/>
        <p:txBody>
          <a:bodyPr/>
          <a:lstStyle/>
          <a:p>
            <a:fld id="{B11FA646-5BA4-2540-B87F-8ED0E4574DDD}" type="slidenum">
              <a:rPr lang="en-US" smtClean="0"/>
              <a:pPr/>
              <a:t>78</a:t>
            </a:fld>
            <a:endParaRPr lang="en-US"/>
          </a:p>
        </p:txBody>
      </p:sp>
    </p:spTree>
    <p:extLst>
      <p:ext uri="{BB962C8B-B14F-4D97-AF65-F5344CB8AC3E}">
        <p14:creationId xmlns:p14="http://schemas.microsoft.com/office/powerpoint/2010/main" val="16354184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6.23 </a:t>
            </a:r>
            <a:r>
              <a:rPr lang="en-US" dirty="0"/>
              <a:t> The Vomeronasal System</a:t>
            </a:r>
          </a:p>
        </p:txBody>
      </p:sp>
      <p:sp>
        <p:nvSpPr>
          <p:cNvPr id="4" name="Slide Number Placeholder 3"/>
          <p:cNvSpPr>
            <a:spLocks noGrp="1"/>
          </p:cNvSpPr>
          <p:nvPr>
            <p:ph type="sldNum" sz="quarter" idx="5"/>
          </p:nvPr>
        </p:nvSpPr>
        <p:spPr/>
        <p:txBody>
          <a:bodyPr/>
          <a:lstStyle/>
          <a:p>
            <a:fld id="{B11FA646-5BA4-2540-B87F-8ED0E4574DDD}" type="slidenum">
              <a:rPr lang="en-US" smtClean="0"/>
              <a:pPr/>
              <a:t>79</a:t>
            </a:fld>
            <a:endParaRPr lang="en-US"/>
          </a:p>
        </p:txBody>
      </p:sp>
    </p:spTree>
    <p:extLst>
      <p:ext uri="{BB962C8B-B14F-4D97-AF65-F5344CB8AC3E}">
        <p14:creationId xmlns:p14="http://schemas.microsoft.com/office/powerpoint/2010/main" val="264116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a:t>
            </a:r>
            <a:r>
              <a:rPr lang="en-US" dirty="0"/>
              <a:t>  External and Internal Structures of the Human Ear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a:t>
            </a:fld>
            <a:endParaRPr lang="en-US"/>
          </a:p>
        </p:txBody>
      </p:sp>
    </p:spTree>
    <p:extLst>
      <p:ext uri="{BB962C8B-B14F-4D97-AF65-F5344CB8AC3E}">
        <p14:creationId xmlns:p14="http://schemas.microsoft.com/office/powerpoint/2010/main" val="364092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6.1</a:t>
            </a:r>
            <a:r>
              <a:rPr lang="en-US" dirty="0"/>
              <a:t>  External and Internal Structures of the Human Ear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9</a:t>
            </a:fld>
            <a:endParaRPr lang="en-US"/>
          </a:p>
        </p:txBody>
      </p:sp>
    </p:spTree>
    <p:extLst>
      <p:ext uri="{BB962C8B-B14F-4D97-AF65-F5344CB8AC3E}">
        <p14:creationId xmlns:p14="http://schemas.microsoft.com/office/powerpoint/2010/main" val="70659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609570" indent="0" algn="ctr">
              <a:buNone/>
              <a:defRPr/>
            </a:lvl2pPr>
            <a:lvl3pPr marL="1219139" indent="0" algn="ctr">
              <a:buNone/>
              <a:defRPr/>
            </a:lvl3pPr>
            <a:lvl4pPr marL="1828709" indent="0" algn="ctr">
              <a:buNone/>
              <a:defRPr/>
            </a:lvl4pPr>
            <a:lvl5pPr marL="2438278" indent="0" algn="ctr">
              <a:buNone/>
              <a:defRPr/>
            </a:lvl5pPr>
            <a:lvl6pPr marL="3047848" indent="0" algn="ctr">
              <a:buNone/>
              <a:defRPr/>
            </a:lvl6pPr>
            <a:lvl7pPr marL="3657417"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D75B4F48-3FC3-DC46-98E0-A992AD9F44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E94ED56B-61B1-6D4D-A4E4-E3E93C44C78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lvl1pPr>
          </a:lstStyle>
          <a:p>
            <a:fld id="{0246E4A4-E5A9-F34A-AE53-96EA7F6EBAE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vert="horz"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a:prstGeom prst="rect">
            <a:avLst/>
          </a:prstGeom>
        </p:spPr>
        <p:txBody>
          <a:bodyPr vert="horz"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a:prstGeom prst="rect">
            <a:avLst/>
          </a:prstGeom>
        </p:spPr>
        <p:txBody>
          <a:bodyPr/>
          <a:lstStyle>
            <a:lvl1pPr>
              <a:defRPr/>
            </a:lvl1pPr>
          </a:lstStyle>
          <a:p>
            <a:fld id="{733BD71D-BBA0-6042-91DD-6232676A529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6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85216"/>
          </a:xfrm>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743200" y="6400800"/>
            <a:ext cx="670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867">
                <a:latin typeface="Times" charset="0"/>
              </a:defRPr>
            </a:lvl1pPr>
          </a:lstStyle>
          <a:p>
            <a:endParaRPr lang="en-US" dirty="0"/>
          </a:p>
        </p:txBody>
      </p:sp>
      <p:sp>
        <p:nvSpPr>
          <p:cNvPr id="1026" name="Rectangle 2"/>
          <p:cNvSpPr>
            <a:spLocks noGrp="1" noChangeArrowheads="1"/>
          </p:cNvSpPr>
          <p:nvPr>
            <p:ph type="title"/>
          </p:nvPr>
        </p:nvSpPr>
        <p:spPr bwMode="auto">
          <a:xfrm>
            <a:off x="0" y="0"/>
            <a:ext cx="12192000" cy="381000"/>
          </a:xfrm>
          <a:prstGeom prst="rect">
            <a:avLst/>
          </a:prstGeom>
          <a:solidFill>
            <a:srgbClr val="4C652E"/>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Lst>
  <p:txStyles>
    <p:titleStyle>
      <a:lvl1pPr algn="l" rtl="0" fontAlgn="base">
        <a:spcBef>
          <a:spcPct val="0"/>
        </a:spcBef>
        <a:spcAft>
          <a:spcPct val="0"/>
        </a:spcAft>
        <a:defRPr sz="1600">
          <a:solidFill>
            <a:schemeClr val="bg1"/>
          </a:solidFill>
          <a:latin typeface="+mj-lt"/>
          <a:ea typeface="+mj-ea"/>
          <a:cs typeface="+mj-cs"/>
        </a:defRPr>
      </a:lvl1pPr>
      <a:lvl2pPr algn="l" rtl="0" fontAlgn="base">
        <a:spcBef>
          <a:spcPct val="0"/>
        </a:spcBef>
        <a:spcAft>
          <a:spcPct val="0"/>
        </a:spcAft>
        <a:defRPr sz="2133">
          <a:solidFill>
            <a:srgbClr val="FFFFFF"/>
          </a:solidFill>
          <a:latin typeface="Arial" charset="0"/>
        </a:defRPr>
      </a:lvl2pPr>
      <a:lvl3pPr algn="l" rtl="0" fontAlgn="base">
        <a:spcBef>
          <a:spcPct val="0"/>
        </a:spcBef>
        <a:spcAft>
          <a:spcPct val="0"/>
        </a:spcAft>
        <a:defRPr sz="2133">
          <a:solidFill>
            <a:srgbClr val="FFFFFF"/>
          </a:solidFill>
          <a:latin typeface="Arial" charset="0"/>
        </a:defRPr>
      </a:lvl3pPr>
      <a:lvl4pPr algn="l" rtl="0" fontAlgn="base">
        <a:spcBef>
          <a:spcPct val="0"/>
        </a:spcBef>
        <a:spcAft>
          <a:spcPct val="0"/>
        </a:spcAft>
        <a:defRPr sz="2133">
          <a:solidFill>
            <a:srgbClr val="FFFFFF"/>
          </a:solidFill>
          <a:latin typeface="Arial" charset="0"/>
        </a:defRPr>
      </a:lvl4pPr>
      <a:lvl5pPr algn="l" rtl="0" fontAlgn="base">
        <a:spcBef>
          <a:spcPct val="0"/>
        </a:spcBef>
        <a:spcAft>
          <a:spcPct val="0"/>
        </a:spcAft>
        <a:defRPr sz="2133">
          <a:solidFill>
            <a:srgbClr val="FFFFFF"/>
          </a:solidFill>
          <a:latin typeface="Arial" charset="0"/>
        </a:defRPr>
      </a:lvl5pPr>
      <a:lvl6pPr marL="609570" algn="l" rtl="0" fontAlgn="base">
        <a:spcBef>
          <a:spcPct val="0"/>
        </a:spcBef>
        <a:spcAft>
          <a:spcPct val="0"/>
        </a:spcAft>
        <a:defRPr sz="2133">
          <a:solidFill>
            <a:srgbClr val="FFFFFF"/>
          </a:solidFill>
          <a:latin typeface="Arial" charset="0"/>
        </a:defRPr>
      </a:lvl6pPr>
      <a:lvl7pPr marL="1219139" algn="l" rtl="0" fontAlgn="base">
        <a:spcBef>
          <a:spcPct val="0"/>
        </a:spcBef>
        <a:spcAft>
          <a:spcPct val="0"/>
        </a:spcAft>
        <a:defRPr sz="2133">
          <a:solidFill>
            <a:srgbClr val="FFFFFF"/>
          </a:solidFill>
          <a:latin typeface="Arial" charset="0"/>
        </a:defRPr>
      </a:lvl7pPr>
      <a:lvl8pPr marL="1828709" algn="l" rtl="0" fontAlgn="base">
        <a:spcBef>
          <a:spcPct val="0"/>
        </a:spcBef>
        <a:spcAft>
          <a:spcPct val="0"/>
        </a:spcAft>
        <a:defRPr sz="2133">
          <a:solidFill>
            <a:srgbClr val="FFFFFF"/>
          </a:solidFill>
          <a:latin typeface="Arial" charset="0"/>
        </a:defRPr>
      </a:lvl8pPr>
      <a:lvl9pPr marL="2438278" algn="l" rtl="0" fontAlgn="base">
        <a:spcBef>
          <a:spcPct val="0"/>
        </a:spcBef>
        <a:spcAft>
          <a:spcPct val="0"/>
        </a:spcAft>
        <a:defRPr sz="2133">
          <a:solidFill>
            <a:srgbClr val="FFFFFF"/>
          </a:solidFill>
          <a:latin typeface="Arial" charset="0"/>
        </a:defRPr>
      </a:lvl9pPr>
    </p:titleStyle>
    <p:bodyStyle>
      <a:lvl1pPr marL="457177" indent="-457177" algn="l" rtl="0" fontAlgn="base">
        <a:spcBef>
          <a:spcPct val="20000"/>
        </a:spcBef>
        <a:spcAft>
          <a:spcPct val="0"/>
        </a:spcAft>
        <a:defRPr sz="3200">
          <a:solidFill>
            <a:schemeClr val="tx1"/>
          </a:solidFill>
          <a:latin typeface="+mn-lt"/>
          <a:ea typeface="+mn-ea"/>
          <a:cs typeface="+mn-cs"/>
        </a:defRPr>
      </a:lvl1pPr>
      <a:lvl2pPr marL="990551" indent="-380982" algn="l" rtl="0" fontAlgn="base">
        <a:spcBef>
          <a:spcPct val="20000"/>
        </a:spcBef>
        <a:spcAft>
          <a:spcPct val="0"/>
        </a:spcAft>
        <a:buChar char="–"/>
        <a:defRPr sz="3733">
          <a:solidFill>
            <a:schemeClr val="tx1"/>
          </a:solidFill>
          <a:latin typeface="+mn-lt"/>
          <a:ea typeface="ＭＳ Ｐゴシック" charset="-128"/>
        </a:defRPr>
      </a:lvl2pPr>
      <a:lvl3pPr marL="1523923" indent="-304784" algn="l" rtl="0" fontAlgn="base">
        <a:spcBef>
          <a:spcPct val="20000"/>
        </a:spcBef>
        <a:spcAft>
          <a:spcPct val="0"/>
        </a:spcAft>
        <a:buChar char="•"/>
        <a:defRPr sz="3200">
          <a:solidFill>
            <a:schemeClr val="tx1"/>
          </a:solidFill>
          <a:latin typeface="+mn-lt"/>
          <a:ea typeface="ＭＳ Ｐゴシック" charset="-128"/>
        </a:defRPr>
      </a:lvl3pPr>
      <a:lvl4pPr marL="2133493" indent="-304784" algn="l" rtl="0" fontAlgn="base">
        <a:spcBef>
          <a:spcPct val="20000"/>
        </a:spcBef>
        <a:spcAft>
          <a:spcPct val="0"/>
        </a:spcAft>
        <a:buChar char="–"/>
        <a:defRPr sz="2667">
          <a:solidFill>
            <a:schemeClr val="tx1"/>
          </a:solidFill>
          <a:latin typeface="+mn-lt"/>
          <a:ea typeface="ＭＳ Ｐゴシック" charset="-128"/>
        </a:defRPr>
      </a:lvl4pPr>
      <a:lvl5pPr marL="2743063" indent="-304784" algn="l" rtl="0" fontAlgn="base">
        <a:spcBef>
          <a:spcPct val="20000"/>
        </a:spcBef>
        <a:spcAft>
          <a:spcPct val="0"/>
        </a:spcAft>
        <a:buChar char="»"/>
        <a:defRPr sz="2667">
          <a:solidFill>
            <a:schemeClr val="tx1"/>
          </a:solidFill>
          <a:latin typeface="+mn-lt"/>
          <a:ea typeface="ＭＳ Ｐゴシック" charset="-128"/>
        </a:defRPr>
      </a:lvl5pPr>
      <a:lvl6pPr marL="3352632" indent="-304784" algn="l" rtl="0" fontAlgn="base">
        <a:spcBef>
          <a:spcPct val="20000"/>
        </a:spcBef>
        <a:spcAft>
          <a:spcPct val="0"/>
        </a:spcAft>
        <a:buChar char="»"/>
        <a:defRPr sz="2667">
          <a:solidFill>
            <a:schemeClr val="tx1"/>
          </a:solidFill>
          <a:latin typeface="+mn-lt"/>
          <a:ea typeface="ＭＳ Ｐゴシック" charset="-128"/>
        </a:defRPr>
      </a:lvl6pPr>
      <a:lvl7pPr marL="3962202" indent="-304784" algn="l" rtl="0" fontAlgn="base">
        <a:spcBef>
          <a:spcPct val="20000"/>
        </a:spcBef>
        <a:spcAft>
          <a:spcPct val="0"/>
        </a:spcAft>
        <a:buChar char="»"/>
        <a:defRPr sz="2667">
          <a:solidFill>
            <a:schemeClr val="tx1"/>
          </a:solidFill>
          <a:latin typeface="+mn-lt"/>
          <a:ea typeface="ＭＳ Ｐゴシック" charset="-128"/>
        </a:defRPr>
      </a:lvl7pPr>
      <a:lvl8pPr marL="4571771" indent="-304784" algn="l" rtl="0" fontAlgn="base">
        <a:spcBef>
          <a:spcPct val="20000"/>
        </a:spcBef>
        <a:spcAft>
          <a:spcPct val="0"/>
        </a:spcAft>
        <a:buChar char="»"/>
        <a:defRPr sz="2667">
          <a:solidFill>
            <a:schemeClr val="tx1"/>
          </a:solidFill>
          <a:latin typeface="+mn-lt"/>
          <a:ea typeface="ＭＳ Ｐゴシック" charset="-128"/>
        </a:defRPr>
      </a:lvl8pPr>
      <a:lvl9pPr marL="5181341" indent="-304784" algn="l" rtl="0" fontAlgn="base">
        <a:spcBef>
          <a:spcPct val="20000"/>
        </a:spcBef>
        <a:spcAft>
          <a:spcPct val="0"/>
        </a:spcAft>
        <a:buChar char="»"/>
        <a:defRPr sz="2667">
          <a:solidFill>
            <a:schemeClr val="tx1"/>
          </a:solidFill>
          <a:latin typeface="+mn-lt"/>
          <a:ea typeface="ＭＳ Ｐゴシック" charset="-128"/>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E1E9-AF38-E346-8055-20E5C624FC08}"/>
              </a:ext>
            </a:extLst>
          </p:cNvPr>
          <p:cNvSpPr>
            <a:spLocks noGrp="1"/>
          </p:cNvSpPr>
          <p:nvPr>
            <p:ph type="title"/>
          </p:nvPr>
        </p:nvSpPr>
        <p:spPr/>
        <p:txBody>
          <a:bodyPr/>
          <a:lstStyle/>
          <a:p>
            <a:r>
              <a:rPr lang="en-US" dirty="0"/>
              <a:t>Chapter 6 Opener</a:t>
            </a:r>
          </a:p>
        </p:txBody>
      </p:sp>
      <p:pic>
        <p:nvPicPr>
          <p:cNvPr id="6" name="Content Placeholder 5" descr="A loudspeaker vibrates. There are three rectangular outputs next to each other with space in between them and these are the pressure waves. This is the compression and expansion of air molecules produced by the loudspeaker’s vibration. There is a sine wave with three cycles. The peak of one cycle corresponds to one rectangle. One cycle is the wavelength. Amplitude, which is the height of the wave is the representation of the pressure waves above. Now there is a greater amplitude of vibration of the loudspeaker. The height of the sine waves increases. Stronger vibration produces larger changes in pressure, but no change in frequency. Now the frequency of vibration of the loudspeaker is greater. Now, the height of the sine wave decreases, and the frequency increases. Now the amplitude is the same as the original wave, but the frequency is doubled.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38803" y="479425"/>
            <a:ext cx="4314394" cy="6300788"/>
          </a:xfrm>
        </p:spPr>
      </p:pic>
    </p:spTree>
    <p:extLst>
      <p:ext uri="{BB962C8B-B14F-4D97-AF65-F5344CB8AC3E}">
        <p14:creationId xmlns:p14="http://schemas.microsoft.com/office/powerpoint/2010/main" val="4061845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B6BA-E468-0744-AFD2-1C19887B5E09}"/>
              </a:ext>
            </a:extLst>
          </p:cNvPr>
          <p:cNvSpPr>
            <a:spLocks noGrp="1"/>
          </p:cNvSpPr>
          <p:nvPr>
            <p:ph type="title"/>
          </p:nvPr>
        </p:nvSpPr>
        <p:spPr/>
        <p:txBody>
          <a:bodyPr/>
          <a:lstStyle/>
          <a:p>
            <a:r>
              <a:rPr lang="en-US" dirty="0"/>
              <a:t>FIGURE 6.1  External and Internal Structures of the Human Ear (Part 5)</a:t>
            </a:r>
          </a:p>
        </p:txBody>
      </p:sp>
      <p:pic>
        <p:nvPicPr>
          <p:cNvPr id="6" name="Content Placeholder 5" descr="Image consists of visual representations of the ear organ. (E) Inner hair cell. Hairs or stereocilia, Inner hair cell, efferent nerve ending, and afferent nerve ending.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26151" y="479425"/>
            <a:ext cx="4339699" cy="6300788"/>
          </a:xfrm>
        </p:spPr>
      </p:pic>
    </p:spTree>
    <p:extLst>
      <p:ext uri="{BB962C8B-B14F-4D97-AF65-F5344CB8AC3E}">
        <p14:creationId xmlns:p14="http://schemas.microsoft.com/office/powerpoint/2010/main" val="2971674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D910E-81C5-2642-8472-1941261514ED}"/>
              </a:ext>
            </a:extLst>
          </p:cNvPr>
          <p:cNvSpPr>
            <a:spLocks noGrp="1"/>
          </p:cNvSpPr>
          <p:nvPr>
            <p:ph type="title"/>
          </p:nvPr>
        </p:nvSpPr>
        <p:spPr/>
        <p:txBody>
          <a:bodyPr/>
          <a:lstStyle/>
          <a:p>
            <a:r>
              <a:rPr lang="en-US" dirty="0"/>
              <a:t>FIGURE 6.2  Deformation of the Basilar Membrane Encodes Sound Frequencies </a:t>
            </a:r>
            <a:r>
              <a:rPr lang="en-US" sz="1000" dirty="0"/>
              <a:t>(1)</a:t>
            </a:r>
          </a:p>
        </p:txBody>
      </p:sp>
      <p:pic>
        <p:nvPicPr>
          <p:cNvPr id="6" name="Content Placeholder 5" descr="Box 1, High frequencies displace basilar membrane in base of cochlea. Box 2, Low frequencies displace basilar membrane in apex of cochlea. Box 3, a flash of intense light is bounced off the basilar membrane. Box 4. and recorded by a camera to measure membrane displacement at different frequencies. Three graphs show relative amplitude of movement in micrometers versus distance from stapes in millimeters for three areas of the cochlea where curves become longer as they move farther into the cochle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41954" y="479425"/>
            <a:ext cx="6908092" cy="6300788"/>
          </a:xfrm>
        </p:spPr>
      </p:pic>
    </p:spTree>
    <p:extLst>
      <p:ext uri="{BB962C8B-B14F-4D97-AF65-F5344CB8AC3E}">
        <p14:creationId xmlns:p14="http://schemas.microsoft.com/office/powerpoint/2010/main" val="1262647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35F9-1B8A-3140-AF7B-838384049E90}"/>
              </a:ext>
            </a:extLst>
          </p:cNvPr>
          <p:cNvSpPr>
            <a:spLocks noGrp="1"/>
          </p:cNvSpPr>
          <p:nvPr>
            <p:ph type="title"/>
          </p:nvPr>
        </p:nvSpPr>
        <p:spPr/>
        <p:txBody>
          <a:bodyPr/>
          <a:lstStyle/>
          <a:p>
            <a:r>
              <a:rPr lang="en-US" dirty="0"/>
              <a:t>FIGURE 6.2  Deformation of the Basilar Membrane Encodes Sound Frequencies </a:t>
            </a:r>
            <a:r>
              <a:rPr lang="en-US" sz="1000" dirty="0"/>
              <a:t>(2)</a:t>
            </a:r>
          </a:p>
        </p:txBody>
      </p:sp>
      <p:pic>
        <p:nvPicPr>
          <p:cNvPr id="6" name="Content Placeholder 5" descr="Box 1, High frequencies displace basilar membrane in base of cochlea. Box 2, Low frequencies displace basilar membrane in apex of cochlea. Box 3, a flash of intense light is bounced off the basilar membrane. Box 4. and recorded by a camera to measure membrane displacement at different frequencies. Three graphs show relative amplitude of movement in micrometers versus distance from stapes in millimeters for three areas of the cochlea where curves become longer as they move farther into the cochle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36845" y="479425"/>
            <a:ext cx="6718310" cy="6300788"/>
          </a:xfrm>
        </p:spPr>
      </p:pic>
    </p:spTree>
    <p:extLst>
      <p:ext uri="{BB962C8B-B14F-4D97-AF65-F5344CB8AC3E}">
        <p14:creationId xmlns:p14="http://schemas.microsoft.com/office/powerpoint/2010/main" val="2402159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097B-05DB-9D41-A0E0-F7261C6CC92C}"/>
              </a:ext>
            </a:extLst>
          </p:cNvPr>
          <p:cNvSpPr>
            <a:spLocks noGrp="1"/>
          </p:cNvSpPr>
          <p:nvPr>
            <p:ph type="title"/>
          </p:nvPr>
        </p:nvSpPr>
        <p:spPr/>
        <p:txBody>
          <a:bodyPr/>
          <a:lstStyle/>
          <a:p>
            <a:r>
              <a:rPr lang="en-US" dirty="0"/>
              <a:t>FIGURE 6.2  Deformation of the Basilar Membrane Encodes Sound Frequencies (Part 1)</a:t>
            </a:r>
          </a:p>
        </p:txBody>
      </p:sp>
      <p:pic>
        <p:nvPicPr>
          <p:cNvPr id="6" name="Content Placeholder 5" descr="This alt text was created for the whole figure and some of it may not apply to this partial figure.&#10;Box 1, High frequencies displace basilar membrane in base of cochlea. Box 2, Low frequencies displace basilar membrane in apex of cochlea. Box 3, a flash of intense light is bounced off the basilar membrane. Box 4. and recorded by a camera to measure membrane displacement at different frequencies. Three graphs show relative amplitude of movement in micrometers versus distance from stapes in millimeters for three areas of the cochlea where curves become longer as they move farther into the cochle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35628" y="479425"/>
            <a:ext cx="6920745" cy="6300788"/>
          </a:xfrm>
        </p:spPr>
      </p:pic>
    </p:spTree>
    <p:extLst>
      <p:ext uri="{BB962C8B-B14F-4D97-AF65-F5344CB8AC3E}">
        <p14:creationId xmlns:p14="http://schemas.microsoft.com/office/powerpoint/2010/main" val="3152371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633CD-9FF7-ED4C-81C2-5D20B6D6BAA9}"/>
              </a:ext>
            </a:extLst>
          </p:cNvPr>
          <p:cNvSpPr>
            <a:spLocks noGrp="1"/>
          </p:cNvSpPr>
          <p:nvPr>
            <p:ph type="title"/>
          </p:nvPr>
        </p:nvSpPr>
        <p:spPr/>
        <p:txBody>
          <a:bodyPr/>
          <a:lstStyle/>
          <a:p>
            <a:r>
              <a:rPr lang="en-US" dirty="0"/>
              <a:t>FIGURE 6.2  Deformation of the Basilar Membrane Encodes Sound Frequencies (Part 2)</a:t>
            </a:r>
          </a:p>
        </p:txBody>
      </p:sp>
      <p:pic>
        <p:nvPicPr>
          <p:cNvPr id="6" name="Content Placeholder 5" descr="This alt text was created for the whole figure and some of it may not apply to this partial figure.&#10;Box 1, High frequencies displace basilar membrane in base of cochlea. Box 2, Low frequencies displace basilar membrane in apex of cochlea. Box 3, a flash of intense light is bounced off the basilar membrane. Box 4. and recorded by a camera to measure membrane displacement at different frequencies. Three graphs show relative amplitude of movement in micrometers versus distance from stapes in millimeters for three areas of the cochlea where curves become longer as they move farther into the cochle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96931" y="479425"/>
            <a:ext cx="9198138" cy="6300788"/>
          </a:xfrm>
        </p:spPr>
      </p:pic>
    </p:spTree>
    <p:extLst>
      <p:ext uri="{BB962C8B-B14F-4D97-AF65-F5344CB8AC3E}">
        <p14:creationId xmlns:p14="http://schemas.microsoft.com/office/powerpoint/2010/main" val="229616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1C99-7866-8449-A82D-8EB5389E6B93}"/>
              </a:ext>
            </a:extLst>
          </p:cNvPr>
          <p:cNvSpPr>
            <a:spLocks noGrp="1"/>
          </p:cNvSpPr>
          <p:nvPr>
            <p:ph type="title"/>
          </p:nvPr>
        </p:nvSpPr>
        <p:spPr/>
        <p:txBody>
          <a:bodyPr/>
          <a:lstStyle/>
          <a:p>
            <a:r>
              <a:rPr lang="en-US" dirty="0"/>
              <a:t>FIGURE 6.3  Auditory Nerve Fibers and Synapses in the Organ of Corti </a:t>
            </a:r>
            <a:r>
              <a:rPr lang="en-US" sz="1000" dirty="0"/>
              <a:t>(1)</a:t>
            </a:r>
          </a:p>
        </p:txBody>
      </p:sp>
      <p:pic>
        <p:nvPicPr>
          <p:cNvPr id="6" name="Content Placeholder 5" descr="Image consists of a visual representation of auditory nerve fibers and synapses in the organ of Corti. From left to right and top to bottom it reads: Outer hair cells, tectorial membrane, inner hair cell, Nerve fibers: 1, I H C afferent to brain. 2, I H C afferent from brain. 3, O H C afferent from brain. 4, O H C efferent from brain. (B) Inner hair cell, A C h, GABA. Inner hair cell, glutamate, A C h. Text box reads different synaptic transmitters are hypothesized to be active at the synapses of inner and outer hair cells in the organ of Corti."/>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74563" y="479425"/>
            <a:ext cx="5642874" cy="6300788"/>
          </a:xfrm>
        </p:spPr>
      </p:pic>
    </p:spTree>
    <p:extLst>
      <p:ext uri="{BB962C8B-B14F-4D97-AF65-F5344CB8AC3E}">
        <p14:creationId xmlns:p14="http://schemas.microsoft.com/office/powerpoint/2010/main" val="765981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9422C-C8B3-9F4B-B28C-68E7440FEB78}"/>
              </a:ext>
            </a:extLst>
          </p:cNvPr>
          <p:cNvSpPr>
            <a:spLocks noGrp="1"/>
          </p:cNvSpPr>
          <p:nvPr>
            <p:ph type="title"/>
          </p:nvPr>
        </p:nvSpPr>
        <p:spPr/>
        <p:txBody>
          <a:bodyPr/>
          <a:lstStyle/>
          <a:p>
            <a:r>
              <a:rPr lang="en-US" dirty="0"/>
              <a:t>FIGURE 6.3  Auditory Nerve Fibers and Synapses in the Organ of Corti </a:t>
            </a:r>
            <a:r>
              <a:rPr lang="en-US" sz="1000" dirty="0"/>
              <a:t>(2)</a:t>
            </a:r>
          </a:p>
        </p:txBody>
      </p:sp>
      <p:pic>
        <p:nvPicPr>
          <p:cNvPr id="6" name="Content Placeholder 5" descr="This alt text was created for the whole figure and some of it may not apply to this partial figure.&#10;Image consists of a visual representation of auditory nerve fibers and synapses in the organ of Corti. From left to right and top to bottom it reads: Outer hair cells, tectorial membrane, inner hair cell, Nerve fibers: 1, I H C afferent to brain. 2, I H C afferent from brain. 3, O H C afferent from brain. 4, O H C efferent from brain. (B) Inner hair cell, A C h, GABA. Inner hair cell, glutamate, A C h. Text box reads different synaptic transmitters are hypothesized to be active at the synapses of inner and outer hair cells in the organ of Corti."/>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26867" y="479425"/>
            <a:ext cx="7338267" cy="6300788"/>
          </a:xfrm>
        </p:spPr>
      </p:pic>
    </p:spTree>
    <p:extLst>
      <p:ext uri="{BB962C8B-B14F-4D97-AF65-F5344CB8AC3E}">
        <p14:creationId xmlns:p14="http://schemas.microsoft.com/office/powerpoint/2010/main" val="2795298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F0E2-4B6F-D44E-B271-C4A230D9A482}"/>
              </a:ext>
            </a:extLst>
          </p:cNvPr>
          <p:cNvSpPr>
            <a:spLocks noGrp="1"/>
          </p:cNvSpPr>
          <p:nvPr>
            <p:ph type="title"/>
          </p:nvPr>
        </p:nvSpPr>
        <p:spPr/>
        <p:txBody>
          <a:bodyPr/>
          <a:lstStyle/>
          <a:p>
            <a:r>
              <a:rPr lang="en-US" dirty="0"/>
              <a:t>FIGURE 6.3  Auditory Nerve Fibers and Synapses in the Organ of Corti (Part 1)</a:t>
            </a:r>
          </a:p>
        </p:txBody>
      </p:sp>
      <p:pic>
        <p:nvPicPr>
          <p:cNvPr id="6" name="Content Placeholder 5" descr="This alt text was created for the whole figure and some of it may not apply to this partial figure.&#10;Image consists of a visual representation of auditory nerve fibers and synapses in the organ of Corti. From left to right and top to bottom it reads: Outer hair cells, tectorial membrane, inner hair cell, Nerve fibers: 1, I H C afferent to brain. 2, I H C afferent from brain. 3, O H C afferent from brain. 4, O H C efferent from brain. (B) Inner hair cell, A C h, GABA. Inner hair cell, glutamate, A C h. Text box reads different synaptic transmitters are hypothesized to be active at the synapses of inner and outer hair cells in the organ of Corti."/>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045369"/>
            <a:ext cx="9753600" cy="5168900"/>
          </a:xfrm>
        </p:spPr>
      </p:pic>
    </p:spTree>
    <p:extLst>
      <p:ext uri="{BB962C8B-B14F-4D97-AF65-F5344CB8AC3E}">
        <p14:creationId xmlns:p14="http://schemas.microsoft.com/office/powerpoint/2010/main" val="1384720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9A1D-3481-5A49-B1A0-52F67291EDF0}"/>
              </a:ext>
            </a:extLst>
          </p:cNvPr>
          <p:cNvSpPr>
            <a:spLocks noGrp="1"/>
          </p:cNvSpPr>
          <p:nvPr>
            <p:ph type="title"/>
          </p:nvPr>
        </p:nvSpPr>
        <p:spPr/>
        <p:txBody>
          <a:bodyPr/>
          <a:lstStyle/>
          <a:p>
            <a:r>
              <a:rPr lang="en-US" dirty="0"/>
              <a:t>FIGURE 6.3  Auditory Nerve Fibers and Synapses in the Organ of Corti (Part 2)</a:t>
            </a:r>
          </a:p>
        </p:txBody>
      </p:sp>
      <p:pic>
        <p:nvPicPr>
          <p:cNvPr id="6" name="Content Placeholder 5" descr="This alt text was created for the whole figure and some of it may not apply to this partial figure.&#10;Image consists of a visual representation of auditory nerve fibers and synapses in the organ of Corti. From left to right and top to bottom it reads: Outer hair cells, tectorial membrane, inner hair cell, Nerve fibers: 1, I H C afferent to brain. 2, I H C afferent from brain. 3, O H C afferent from brain. 4, O H C efferent from brain. (B) Inner hair cell, A C h, GABA. Inner hair cell, glutamate, A C h. Text box reads different synaptic transmitters are hypothesized to be active at the synapses of inner and outer hair cells in the organ of Corti."/>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81844" y="479425"/>
            <a:ext cx="9628312" cy="6300788"/>
          </a:xfrm>
        </p:spPr>
      </p:pic>
    </p:spTree>
    <p:extLst>
      <p:ext uri="{BB962C8B-B14F-4D97-AF65-F5344CB8AC3E}">
        <p14:creationId xmlns:p14="http://schemas.microsoft.com/office/powerpoint/2010/main" val="539178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7F73-6AD2-6A42-8DB1-F110A78CB3B5}"/>
              </a:ext>
            </a:extLst>
          </p:cNvPr>
          <p:cNvSpPr>
            <a:spLocks noGrp="1"/>
          </p:cNvSpPr>
          <p:nvPr>
            <p:ph type="title"/>
          </p:nvPr>
        </p:nvSpPr>
        <p:spPr/>
        <p:txBody>
          <a:bodyPr/>
          <a:lstStyle/>
          <a:p>
            <a:r>
              <a:rPr lang="en-US" dirty="0"/>
              <a:t>FIGURE 6.4  Tuning Curves of Auditory Nerve Cells </a:t>
            </a:r>
            <a:r>
              <a:rPr lang="en-US" sz="1000" dirty="0"/>
              <a:t>(1)</a:t>
            </a:r>
          </a:p>
        </p:txBody>
      </p:sp>
      <p:pic>
        <p:nvPicPr>
          <p:cNvPr id="6" name="Content Placeholder 5" descr="Responses of six different neurons to sounds of different intensities and frequencies. Because this is a threshold measure, the lowest points-indicated by arrows on the x-axis-correspond to the neurons’ preferred frequencies. Graph for discharge patterns of single fibers in cat’s auditory nerve shows six curves move down and up in differing lengths. It shows threshold in decibels versus frequency of tone stimuli in k H z.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91345" y="479425"/>
            <a:ext cx="7009310" cy="6300788"/>
          </a:xfrm>
        </p:spPr>
      </p:pic>
    </p:spTree>
    <p:extLst>
      <p:ext uri="{BB962C8B-B14F-4D97-AF65-F5344CB8AC3E}">
        <p14:creationId xmlns:p14="http://schemas.microsoft.com/office/powerpoint/2010/main" val="1008320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F6F4-C6CB-6F42-A975-7D728CA88B0A}"/>
              </a:ext>
            </a:extLst>
          </p:cNvPr>
          <p:cNvSpPr>
            <a:spLocks noGrp="1"/>
          </p:cNvSpPr>
          <p:nvPr>
            <p:ph type="title"/>
          </p:nvPr>
        </p:nvSpPr>
        <p:spPr/>
        <p:txBody>
          <a:bodyPr/>
          <a:lstStyle/>
          <a:p>
            <a:r>
              <a:rPr lang="en-US" dirty="0"/>
              <a:t>In-Text Art, Ch. 6, p. 56</a:t>
            </a:r>
          </a:p>
        </p:txBody>
      </p:sp>
      <p:pic>
        <p:nvPicPr>
          <p:cNvPr id="6" name="Content Placeholder 5" descr="The external ears of a fennec fox, a brown long-eared bat, a sea otter, and a chimpanze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07650" y="479425"/>
            <a:ext cx="6376701" cy="6300788"/>
          </a:xfrm>
        </p:spPr>
      </p:pic>
    </p:spTree>
    <p:extLst>
      <p:ext uri="{BB962C8B-B14F-4D97-AF65-F5344CB8AC3E}">
        <p14:creationId xmlns:p14="http://schemas.microsoft.com/office/powerpoint/2010/main" val="404981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06D1-B909-4A48-9AED-6585EECEB9D3}"/>
              </a:ext>
            </a:extLst>
          </p:cNvPr>
          <p:cNvSpPr>
            <a:spLocks noGrp="1"/>
          </p:cNvSpPr>
          <p:nvPr>
            <p:ph type="title"/>
          </p:nvPr>
        </p:nvSpPr>
        <p:spPr/>
        <p:txBody>
          <a:bodyPr/>
          <a:lstStyle/>
          <a:p>
            <a:r>
              <a:rPr lang="en-US" dirty="0"/>
              <a:t>FIGURE 6.4  Tuning Curves of Auditory Nerve Cells </a:t>
            </a:r>
            <a:r>
              <a:rPr lang="en-US" sz="1000" dirty="0"/>
              <a:t>(2)</a:t>
            </a:r>
          </a:p>
        </p:txBody>
      </p:sp>
      <p:pic>
        <p:nvPicPr>
          <p:cNvPr id="6" name="Content Placeholder 5" descr="Responses of six different neurons to sounds of different intensities and frequencies. Because this is a threshold measure, the lowest points-indicated by arrows on the x-axis-correspond to the neurons’ preferred frequencies. Graph for discharge patterns of single fibers in cat’s auditory nerve shows six curves move down and up in differing lengths. It shows threshold in decibels versus frequency of tone stimuli in k H z.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87932" y="479425"/>
            <a:ext cx="8616137" cy="6300788"/>
          </a:xfrm>
        </p:spPr>
      </p:pic>
    </p:spTree>
    <p:extLst>
      <p:ext uri="{BB962C8B-B14F-4D97-AF65-F5344CB8AC3E}">
        <p14:creationId xmlns:p14="http://schemas.microsoft.com/office/powerpoint/2010/main" val="2706790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4C4A-330A-2F48-AF35-E313840E7F53}"/>
              </a:ext>
            </a:extLst>
          </p:cNvPr>
          <p:cNvSpPr>
            <a:spLocks noGrp="1"/>
          </p:cNvSpPr>
          <p:nvPr>
            <p:ph type="title"/>
          </p:nvPr>
        </p:nvSpPr>
        <p:spPr/>
        <p:txBody>
          <a:bodyPr/>
          <a:lstStyle/>
          <a:p>
            <a:r>
              <a:rPr lang="en-US" dirty="0"/>
              <a:t>FIGURE 6.5  Auditory Pathways of the Human Brain </a:t>
            </a:r>
            <a:r>
              <a:rPr lang="en-US" sz="1000" dirty="0"/>
              <a:t>(1)</a:t>
            </a:r>
          </a:p>
        </p:txBody>
      </p:sp>
      <p:pic>
        <p:nvPicPr>
          <p:cNvPr id="6" name="Content Placeholder 5" descr="Visual representation shows auditory pathways of the human brain. From top to bottom it reads: auditory cortex, medial geniculate nucleus, inferior colliculus, superior olivary nucleus, cochlear nucleus, and cochlea. Box reads Binaural or two-ear interactions commence in the brainstem superior olivary nucleus. Most but not all of the information from each ear projects to the cortex on the opposite side of the brain, depicted by the blended colors in this schematic.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62866" y="479425"/>
            <a:ext cx="9666269" cy="6300788"/>
          </a:xfrm>
        </p:spPr>
      </p:pic>
    </p:spTree>
    <p:extLst>
      <p:ext uri="{BB962C8B-B14F-4D97-AF65-F5344CB8AC3E}">
        <p14:creationId xmlns:p14="http://schemas.microsoft.com/office/powerpoint/2010/main" val="2703974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67A4-96AE-8248-8DFF-969FDBA92E24}"/>
              </a:ext>
            </a:extLst>
          </p:cNvPr>
          <p:cNvSpPr>
            <a:spLocks noGrp="1"/>
          </p:cNvSpPr>
          <p:nvPr>
            <p:ph type="title"/>
          </p:nvPr>
        </p:nvSpPr>
        <p:spPr/>
        <p:txBody>
          <a:bodyPr/>
          <a:lstStyle/>
          <a:p>
            <a:r>
              <a:rPr lang="en-US" dirty="0"/>
              <a:t>FIGURE 6.5  Auditory Pathways of the Human Brain </a:t>
            </a:r>
            <a:r>
              <a:rPr lang="en-US" sz="1000" dirty="0"/>
              <a:t>(2)</a:t>
            </a:r>
          </a:p>
        </p:txBody>
      </p:sp>
      <p:pic>
        <p:nvPicPr>
          <p:cNvPr id="6" name="Content Placeholder 5" descr="Visual representation shows auditory pathways of the human brain. From top to bottom it reads: auditory cortex, medial geniculate nucleus, inferior colliculus, superior olivary nucleus, cochlear nucleus, and cochlea. Box reads Binaural or two-ear interactions commence in the brainstem superior olivary nucleus. Most but not all of the information from each ear projects to the cortex on the opposite side of the brain, depicted by the blended colors in this schematic.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867569"/>
            <a:ext cx="9753600" cy="5524500"/>
          </a:xfrm>
        </p:spPr>
      </p:pic>
    </p:spTree>
    <p:extLst>
      <p:ext uri="{BB962C8B-B14F-4D97-AF65-F5344CB8AC3E}">
        <p14:creationId xmlns:p14="http://schemas.microsoft.com/office/powerpoint/2010/main" val="2394311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D8E9-5BCB-3C40-B563-1936AC2280EB}"/>
              </a:ext>
            </a:extLst>
          </p:cNvPr>
          <p:cNvSpPr>
            <a:spLocks noGrp="1"/>
          </p:cNvSpPr>
          <p:nvPr>
            <p:ph type="title"/>
          </p:nvPr>
        </p:nvSpPr>
        <p:spPr/>
        <p:txBody>
          <a:bodyPr/>
          <a:lstStyle/>
          <a:p>
            <a:r>
              <a:rPr lang="en-US" dirty="0"/>
              <a:t>FIGURE 6.6  Responses of the Human Auditory Cortex to Random Sounds versus Speech </a:t>
            </a:r>
            <a:r>
              <a:rPr lang="en-US" sz="1000" dirty="0"/>
              <a:t>(1)</a:t>
            </a:r>
          </a:p>
        </p:txBody>
      </p:sp>
      <p:pic>
        <p:nvPicPr>
          <p:cNvPr id="6" name="Content Placeholder 5" descr="Images are of brain scans. (A) Functional: M R I scans show that pure tones or noise activate chiefly the primary auditory area of the temporal lobe while speech sounds activate other auditory cortical regions, as well as the primary auditory area. (B) Listening to words. PET scans show that listening to words activates not only several regions of the cerebral cortex, but also regions of the thalamus and the cerebellum. The numbered horizontal lines in the left panel correspond to the levels of the horizontal sections in the panel at r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550069"/>
            <a:ext cx="9753600" cy="6159500"/>
          </a:xfrm>
        </p:spPr>
      </p:pic>
    </p:spTree>
    <p:extLst>
      <p:ext uri="{BB962C8B-B14F-4D97-AF65-F5344CB8AC3E}">
        <p14:creationId xmlns:p14="http://schemas.microsoft.com/office/powerpoint/2010/main" val="426264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57AD-AA5C-DC41-B798-3D4804015A8F}"/>
              </a:ext>
            </a:extLst>
          </p:cNvPr>
          <p:cNvSpPr>
            <a:spLocks noGrp="1"/>
          </p:cNvSpPr>
          <p:nvPr>
            <p:ph type="title"/>
          </p:nvPr>
        </p:nvSpPr>
        <p:spPr/>
        <p:txBody>
          <a:bodyPr/>
          <a:lstStyle/>
          <a:p>
            <a:r>
              <a:rPr lang="en-US" dirty="0"/>
              <a:t>FIGURE 6.6  Responses of the Human Auditory Cortex to Random Sounds versus Speech </a:t>
            </a:r>
            <a:r>
              <a:rPr lang="en-US" sz="1000" dirty="0"/>
              <a:t>(2)</a:t>
            </a:r>
          </a:p>
        </p:txBody>
      </p:sp>
      <p:pic>
        <p:nvPicPr>
          <p:cNvPr id="6" name="Content Placeholder 5" descr="This alt text was created for the whole figure and some of it may not apply to this partial figure.&#10;Images are of brain scans. (A) Functional: M R I scans show that pure tones or noise activate chiefly the primary auditory area of the temporal lobe while speech sounds activate other auditory cortical regions, as well as the primary auditory area. (B) Listening to words. PET scans show that listening to words activates not only several regions of the cerebral cortex, but also regions of the thalamus and the cerebellum. The numbered horizontal lines in the left panel correspond to the levels of the horizontal sections in the panel at r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394619"/>
            <a:ext cx="9753600" cy="4470400"/>
          </a:xfrm>
        </p:spPr>
      </p:pic>
    </p:spTree>
    <p:extLst>
      <p:ext uri="{BB962C8B-B14F-4D97-AF65-F5344CB8AC3E}">
        <p14:creationId xmlns:p14="http://schemas.microsoft.com/office/powerpoint/2010/main" val="70549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97ED-9C9A-2747-BE91-F9AFF368A861}"/>
              </a:ext>
            </a:extLst>
          </p:cNvPr>
          <p:cNvSpPr>
            <a:spLocks noGrp="1"/>
          </p:cNvSpPr>
          <p:nvPr>
            <p:ph type="title"/>
          </p:nvPr>
        </p:nvSpPr>
        <p:spPr/>
        <p:txBody>
          <a:bodyPr/>
          <a:lstStyle/>
          <a:p>
            <a:r>
              <a:rPr lang="en-US" dirty="0"/>
              <a:t>FIGURE 6.6  Responses of the Human Auditory Cortex to Random Sounds versus Speech (Part 1)</a:t>
            </a:r>
          </a:p>
        </p:txBody>
      </p:sp>
      <p:pic>
        <p:nvPicPr>
          <p:cNvPr id="6" name="Content Placeholder 5" descr="This alt text was created for the whole figure and some of it may not apply to this partial figure.&#10;Images are of brain scans. (A) Functional: M R I scans show that pure tones or noise activate chiefly the primary auditory area of the temporal lobe while speech sounds activate other auditory cortical regions, as well as the primary auditory area."/>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2340769"/>
            <a:ext cx="9753600" cy="2578100"/>
          </a:xfrm>
        </p:spPr>
      </p:pic>
    </p:spTree>
    <p:extLst>
      <p:ext uri="{BB962C8B-B14F-4D97-AF65-F5344CB8AC3E}">
        <p14:creationId xmlns:p14="http://schemas.microsoft.com/office/powerpoint/2010/main" val="155594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2D77-F22C-4443-88C9-A572AA24AF31}"/>
              </a:ext>
            </a:extLst>
          </p:cNvPr>
          <p:cNvSpPr>
            <a:spLocks noGrp="1"/>
          </p:cNvSpPr>
          <p:nvPr>
            <p:ph type="title"/>
          </p:nvPr>
        </p:nvSpPr>
        <p:spPr/>
        <p:txBody>
          <a:bodyPr/>
          <a:lstStyle/>
          <a:p>
            <a:r>
              <a:rPr lang="en-US" dirty="0"/>
              <a:t>FIGURE 6.6  Responses of the Human Auditory Cortex to Random Sounds versus Speech (Part 2)</a:t>
            </a:r>
          </a:p>
        </p:txBody>
      </p:sp>
      <p:pic>
        <p:nvPicPr>
          <p:cNvPr id="6" name="Content Placeholder 5" descr="This alt text was created for the whole figure and some of it may not apply to this partial figure.&#10;Images are of brain scans. (B) Listening to words. PET scans show that listening to words activates not only several regions of the cerebral cortex, but also regions of the thalamus and the cerebellum. The numbered horizontal lines in the left panel correspond to the levels of the horizontal sections in the panel at r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2251869"/>
            <a:ext cx="9753600" cy="2755900"/>
          </a:xfrm>
        </p:spPr>
      </p:pic>
    </p:spTree>
    <p:extLst>
      <p:ext uri="{BB962C8B-B14F-4D97-AF65-F5344CB8AC3E}">
        <p14:creationId xmlns:p14="http://schemas.microsoft.com/office/powerpoint/2010/main" val="214408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7EA6-AD2D-6742-B740-58FF395ABD73}"/>
              </a:ext>
            </a:extLst>
          </p:cNvPr>
          <p:cNvSpPr>
            <a:spLocks noGrp="1"/>
          </p:cNvSpPr>
          <p:nvPr>
            <p:ph type="title"/>
          </p:nvPr>
        </p:nvSpPr>
        <p:spPr/>
        <p:txBody>
          <a:bodyPr/>
          <a:lstStyle/>
          <a:p>
            <a:r>
              <a:rPr lang="en-US" dirty="0"/>
              <a:t>FIGURE 6.7  Cues for Binaural Hearing </a:t>
            </a:r>
            <a:r>
              <a:rPr lang="en-US" sz="1000" dirty="0"/>
              <a:t>(1)</a:t>
            </a:r>
          </a:p>
        </p:txBody>
      </p:sp>
      <p:pic>
        <p:nvPicPr>
          <p:cNvPr id="6" name="Content Placeholder 5" descr="(A) The two ears receive different information from each side of the observer’s midline, accentuated by the head’s sound shadow. (B) Differences in perceived intensity are greater at high frequencies. Graph that shows perceived loudness versus frequency consists of two lines, one is horizontal and high and the other decreases from high to low. (C) Sounds take longer to reach the more distant ear, resulting in binaural differences in time of arrival. Onset disparity is the latency difference between the two ears for the beginning of a sound. Ongoing phase disparity is the difference between the ears for arrival of the peaks and troughs of the sound wav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829469"/>
            <a:ext cx="9753600" cy="5600700"/>
          </a:xfrm>
        </p:spPr>
      </p:pic>
    </p:spTree>
    <p:extLst>
      <p:ext uri="{BB962C8B-B14F-4D97-AF65-F5344CB8AC3E}">
        <p14:creationId xmlns:p14="http://schemas.microsoft.com/office/powerpoint/2010/main" val="4161699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6D71-8D49-454B-A3AD-D984E2FB56FB}"/>
              </a:ext>
            </a:extLst>
          </p:cNvPr>
          <p:cNvSpPr>
            <a:spLocks noGrp="1"/>
          </p:cNvSpPr>
          <p:nvPr>
            <p:ph type="title"/>
          </p:nvPr>
        </p:nvSpPr>
        <p:spPr/>
        <p:txBody>
          <a:bodyPr/>
          <a:lstStyle/>
          <a:p>
            <a:r>
              <a:rPr lang="en-US" dirty="0"/>
              <a:t>FIGURE 6.7  Cues for Binaural Hearing </a:t>
            </a:r>
            <a:r>
              <a:rPr lang="en-US" sz="1000" dirty="0"/>
              <a:t>(2)</a:t>
            </a:r>
          </a:p>
        </p:txBody>
      </p:sp>
      <p:pic>
        <p:nvPicPr>
          <p:cNvPr id="6" name="Content Placeholder 5" descr="(A) The two ears receive different information from each side of the observer’s midline, accentuated by the head’s sound shadow. (B) Differences in perceived intensity are greater at high frequencies. Graph that shows perceived loudness versus frequency consists of two lines, one is horizontal and high and the other decreases from high to low. (C) Sounds take longer to reach the more distant ear, resulting in binaural differences in time of arrival. Onset disparity is the latency difference between the two ears for the beginning of a sound. Ongoing phase disparity is the difference between the ears for arrival of the peaks and troughs of the sound wav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426369"/>
            <a:ext cx="9753600" cy="4406900"/>
          </a:xfrm>
        </p:spPr>
      </p:pic>
    </p:spTree>
    <p:extLst>
      <p:ext uri="{BB962C8B-B14F-4D97-AF65-F5344CB8AC3E}">
        <p14:creationId xmlns:p14="http://schemas.microsoft.com/office/powerpoint/2010/main" val="3359964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8E9E-35FD-0E48-891D-5F5A78F09B94}"/>
              </a:ext>
            </a:extLst>
          </p:cNvPr>
          <p:cNvSpPr>
            <a:spLocks noGrp="1"/>
          </p:cNvSpPr>
          <p:nvPr>
            <p:ph type="title"/>
          </p:nvPr>
        </p:nvSpPr>
        <p:spPr/>
        <p:txBody>
          <a:bodyPr/>
          <a:lstStyle/>
          <a:p>
            <a:r>
              <a:rPr lang="en-US" dirty="0"/>
              <a:t>FIGURE 6.7  Cues for Binaural Hearing (Part 1)</a:t>
            </a:r>
          </a:p>
        </p:txBody>
      </p:sp>
      <p:pic>
        <p:nvPicPr>
          <p:cNvPr id="6" name="Content Placeholder 5" descr="The two ears receive different information from each side of the observer’s midline, accentuated by the head’s sound shad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05215" y="479425"/>
            <a:ext cx="6781571" cy="6300788"/>
          </a:xfrm>
        </p:spPr>
      </p:pic>
    </p:spTree>
    <p:extLst>
      <p:ext uri="{BB962C8B-B14F-4D97-AF65-F5344CB8AC3E}">
        <p14:creationId xmlns:p14="http://schemas.microsoft.com/office/powerpoint/2010/main" val="3241108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0210-884F-5D40-8C17-6324B83E7B4A}"/>
              </a:ext>
            </a:extLst>
          </p:cNvPr>
          <p:cNvSpPr>
            <a:spLocks noGrp="1"/>
          </p:cNvSpPr>
          <p:nvPr>
            <p:ph type="title"/>
          </p:nvPr>
        </p:nvSpPr>
        <p:spPr/>
        <p:txBody>
          <a:bodyPr/>
          <a:lstStyle/>
          <a:p>
            <a:r>
              <a:rPr lang="en-US" dirty="0"/>
              <a:t>BOX 6.1  The Basics of Sound</a:t>
            </a:r>
          </a:p>
        </p:txBody>
      </p:sp>
      <p:pic>
        <p:nvPicPr>
          <p:cNvPr id="6" name="Content Placeholder 5" descr="Amplitude and frequency of sound waves. A vibrating body or loudspeaker causes compression and expansion of air molecules produced by the loudspeaker’s vibration. Amplitude: the representation of the pressure waves above. Greater amplitude of vibration: Stronger vibration produces larger changes in pressure; no change in frequency. Greater frequency of vibration: Amplitude is same as original; frequency is doubl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34410" y="479425"/>
            <a:ext cx="7123180" cy="6300788"/>
          </a:xfrm>
        </p:spPr>
      </p:pic>
    </p:spTree>
    <p:extLst>
      <p:ext uri="{BB962C8B-B14F-4D97-AF65-F5344CB8AC3E}">
        <p14:creationId xmlns:p14="http://schemas.microsoft.com/office/powerpoint/2010/main" val="833620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773E-2626-1241-976C-92D5834336ED}"/>
              </a:ext>
            </a:extLst>
          </p:cNvPr>
          <p:cNvSpPr>
            <a:spLocks noGrp="1"/>
          </p:cNvSpPr>
          <p:nvPr>
            <p:ph type="title"/>
          </p:nvPr>
        </p:nvSpPr>
        <p:spPr/>
        <p:txBody>
          <a:bodyPr/>
          <a:lstStyle/>
          <a:p>
            <a:r>
              <a:rPr lang="en-US" dirty="0"/>
              <a:t>FIGURE 6.7  Cues for Binaural Hearing (Part 2)</a:t>
            </a:r>
          </a:p>
        </p:txBody>
      </p:sp>
      <p:pic>
        <p:nvPicPr>
          <p:cNvPr id="6" name="Content Placeholder 5" descr="Differences in perceived intensity are greater at high frequencies. Graph that shows perceived loudness versus frequency consists of two lines, one is horizontal and high and the other decreases from high to l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870869"/>
            <a:ext cx="9753600" cy="3517900"/>
          </a:xfrm>
        </p:spPr>
      </p:pic>
    </p:spTree>
    <p:extLst>
      <p:ext uri="{BB962C8B-B14F-4D97-AF65-F5344CB8AC3E}">
        <p14:creationId xmlns:p14="http://schemas.microsoft.com/office/powerpoint/2010/main" val="979778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183C-D8D3-DB47-90CB-BBD24E859D8C}"/>
              </a:ext>
            </a:extLst>
          </p:cNvPr>
          <p:cNvSpPr>
            <a:spLocks noGrp="1"/>
          </p:cNvSpPr>
          <p:nvPr>
            <p:ph type="title"/>
          </p:nvPr>
        </p:nvSpPr>
        <p:spPr/>
        <p:txBody>
          <a:bodyPr/>
          <a:lstStyle/>
          <a:p>
            <a:r>
              <a:rPr lang="en-US" dirty="0"/>
              <a:t>FIGURE 6.7  Cues for Binaural Hearing (Part 3)</a:t>
            </a:r>
          </a:p>
        </p:txBody>
      </p:sp>
      <p:pic>
        <p:nvPicPr>
          <p:cNvPr id="6" name="Content Placeholder 5" descr="Sounds take longer to reach the more distant ear, resulting in binaural differences in time of arrival. Onset disparity is the latency difference between the two ears for the beginning of a sound. Ongoing phase disparity is the difference between the ears for arrival of the peaks and troughs of the sound wav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877219"/>
            <a:ext cx="9753600" cy="3505200"/>
          </a:xfrm>
        </p:spPr>
      </p:pic>
    </p:spTree>
    <p:extLst>
      <p:ext uri="{BB962C8B-B14F-4D97-AF65-F5344CB8AC3E}">
        <p14:creationId xmlns:p14="http://schemas.microsoft.com/office/powerpoint/2010/main" val="91709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D965-BDD6-AD4C-99CC-6E390592F878}"/>
              </a:ext>
            </a:extLst>
          </p:cNvPr>
          <p:cNvSpPr>
            <a:spLocks noGrp="1"/>
          </p:cNvSpPr>
          <p:nvPr>
            <p:ph type="title"/>
          </p:nvPr>
        </p:nvSpPr>
        <p:spPr/>
        <p:txBody>
          <a:bodyPr/>
          <a:lstStyle/>
          <a:p>
            <a:r>
              <a:rPr lang="en-US" dirty="0"/>
              <a:t>FIGURE 6.8  Long-Term Retention of a Trained Shift in the Tuning of an Auditory Receptive Field </a:t>
            </a:r>
            <a:r>
              <a:rPr lang="en-US" sz="1000" dirty="0"/>
              <a:t>(1)</a:t>
            </a:r>
          </a:p>
        </p:txBody>
      </p:sp>
      <p:pic>
        <p:nvPicPr>
          <p:cNvPr id="6" name="Content Placeholder 5" descr="Long-term retention of a trained shift in the tuning of an auditory receptive field. A graph of cellular response in action potentials per second from negative 20 to 120 versus frequency in k H z from 0.1 to 100. One curve dips and rises until it reaches peak of (90, 0.80) and then falls and rises irregularly. Before training, the best frequency of this auditory cortical cell of an adult guinea pig was about 0.7 kilohertz. Another curve dips and rises until it reaches peak of (130, 4) and then falls and rises at low rates. After training with a 2.5-k H z tone, the best frequency shifted to 2.5 k H z."/>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15432" y="479425"/>
            <a:ext cx="7161136" cy="6300788"/>
          </a:xfrm>
        </p:spPr>
      </p:pic>
    </p:spTree>
    <p:extLst>
      <p:ext uri="{BB962C8B-B14F-4D97-AF65-F5344CB8AC3E}">
        <p14:creationId xmlns:p14="http://schemas.microsoft.com/office/powerpoint/2010/main" val="1895138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20A2-482C-D94C-B3F3-AC6A3F3672D4}"/>
              </a:ext>
            </a:extLst>
          </p:cNvPr>
          <p:cNvSpPr>
            <a:spLocks noGrp="1"/>
          </p:cNvSpPr>
          <p:nvPr>
            <p:ph type="title"/>
          </p:nvPr>
        </p:nvSpPr>
        <p:spPr/>
        <p:txBody>
          <a:bodyPr/>
          <a:lstStyle/>
          <a:p>
            <a:r>
              <a:rPr lang="en-US" dirty="0"/>
              <a:t>FIGURE 6.8  Long-Term Retention of a Trained Shift in the Tuning of an Auditory Receptive Field </a:t>
            </a:r>
            <a:r>
              <a:rPr lang="en-US" sz="1000" dirty="0"/>
              <a:t>(2)</a:t>
            </a:r>
          </a:p>
        </p:txBody>
      </p:sp>
      <p:pic>
        <p:nvPicPr>
          <p:cNvPr id="6" name="Content Placeholder 5" descr="Long-term retention of a trained shift in the tuning of an auditory receptive field. A graph of cellular response in action potentials per second from negative 20 to 120 versus frequency in k H z from 0.1 to 100. One curve dips and rises until it reaches peak of (90, 0.80) and then falls and rises irregularly. Before training, the best frequency of this auditory cortical cell of an adult guinea pig was about 0.7 kilohertz. Another curve dips and rises until it reaches peak of (130, 4) and then falls and rises at low rates. After training with a 2.5-k H z tone, the best frequency shifted to 2.5 k H z."/>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17867" y="479425"/>
            <a:ext cx="6756266" cy="6300788"/>
          </a:xfrm>
        </p:spPr>
      </p:pic>
    </p:spTree>
    <p:extLst>
      <p:ext uri="{BB962C8B-B14F-4D97-AF65-F5344CB8AC3E}">
        <p14:creationId xmlns:p14="http://schemas.microsoft.com/office/powerpoint/2010/main" val="1664360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2671-9B6F-5D4F-A10B-C8B43BA8D6E2}"/>
              </a:ext>
            </a:extLst>
          </p:cNvPr>
          <p:cNvSpPr>
            <a:spLocks noGrp="1"/>
          </p:cNvSpPr>
          <p:nvPr>
            <p:ph type="title"/>
          </p:nvPr>
        </p:nvSpPr>
        <p:spPr/>
        <p:txBody>
          <a:bodyPr/>
          <a:lstStyle/>
          <a:p>
            <a:r>
              <a:rPr lang="en-US" dirty="0"/>
              <a:t>FIGURE 6.9  Brain Connections in People with </a:t>
            </a:r>
            <a:r>
              <a:rPr lang="en-US" dirty="0" err="1"/>
              <a:t>Amusia</a:t>
            </a:r>
            <a:r>
              <a:rPr lang="en-US" dirty="0"/>
              <a:t> </a:t>
            </a:r>
            <a:r>
              <a:rPr lang="en-US" sz="1000" dirty="0"/>
              <a:t>(1)</a:t>
            </a:r>
          </a:p>
        </p:txBody>
      </p:sp>
      <p:pic>
        <p:nvPicPr>
          <p:cNvPr id="6" name="Content Placeholder 5" descr="Diffusion tensor imaging D T I of axon projections reveals the arcuate fasciculus, a pathway connecting the frontal cortex, which is active during pitch discrimination, to the temporal lobe, where auditory processing begins. The arcuate fasciculus is much more prominent in these four control cases than in these four people who are tone-deaf."/>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299369"/>
            <a:ext cx="9753600" cy="4660900"/>
          </a:xfrm>
        </p:spPr>
      </p:pic>
    </p:spTree>
    <p:extLst>
      <p:ext uri="{BB962C8B-B14F-4D97-AF65-F5344CB8AC3E}">
        <p14:creationId xmlns:p14="http://schemas.microsoft.com/office/powerpoint/2010/main" val="21577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1828-8426-064D-B5BF-D1986DA20982}"/>
              </a:ext>
            </a:extLst>
          </p:cNvPr>
          <p:cNvSpPr>
            <a:spLocks noGrp="1"/>
          </p:cNvSpPr>
          <p:nvPr>
            <p:ph type="title"/>
          </p:nvPr>
        </p:nvSpPr>
        <p:spPr/>
        <p:txBody>
          <a:bodyPr/>
          <a:lstStyle/>
          <a:p>
            <a:r>
              <a:rPr lang="en-US" dirty="0"/>
              <a:t>FIGURE 6.9  Brain Connections in People with </a:t>
            </a:r>
            <a:r>
              <a:rPr lang="en-US" dirty="0" err="1"/>
              <a:t>Amusia</a:t>
            </a:r>
            <a:r>
              <a:rPr lang="en-US" dirty="0"/>
              <a:t> </a:t>
            </a:r>
            <a:r>
              <a:rPr lang="en-US" sz="1000" dirty="0"/>
              <a:t>(2)</a:t>
            </a:r>
          </a:p>
        </p:txBody>
      </p:sp>
      <p:pic>
        <p:nvPicPr>
          <p:cNvPr id="6" name="Content Placeholder 5" descr="Diffusion tensor imaging D T I of axon projections reveals the arcuate fasciculus, a pathway connecting the frontal cortex, which is active during pitch discrimination, to the temporal lobe, where auditory processing begins. The arcuate fasciculus is much more prominent in these four control cases than in these four people who are tone-deaf."/>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889919"/>
            <a:ext cx="9753600" cy="3479800"/>
          </a:xfrm>
        </p:spPr>
      </p:pic>
    </p:spTree>
    <p:extLst>
      <p:ext uri="{BB962C8B-B14F-4D97-AF65-F5344CB8AC3E}">
        <p14:creationId xmlns:p14="http://schemas.microsoft.com/office/powerpoint/2010/main" val="317185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7B85-03AA-6144-9514-60215658BDCF}"/>
              </a:ext>
            </a:extLst>
          </p:cNvPr>
          <p:cNvSpPr>
            <a:spLocks noGrp="1"/>
          </p:cNvSpPr>
          <p:nvPr>
            <p:ph type="title"/>
          </p:nvPr>
        </p:nvSpPr>
        <p:spPr/>
        <p:txBody>
          <a:bodyPr/>
          <a:lstStyle/>
          <a:p>
            <a:r>
              <a:rPr lang="en-US" dirty="0"/>
              <a:t>FIGURE 6.10  Types of Hearing Loss </a:t>
            </a:r>
            <a:r>
              <a:rPr lang="en-US" sz="1000" dirty="0"/>
              <a:t>(1)</a:t>
            </a:r>
          </a:p>
        </p:txBody>
      </p:sp>
      <p:pic>
        <p:nvPicPr>
          <p:cNvPr id="6" name="Content Placeholder 5" descr="(A) Conduction deafness usually involves a middle ear problem that blocks sound vibrations from reaching the inner ear. (B) In sensorineural deafness, there is a problem with the structures, especially the cochlea, that converts sound vibrations into neural activity and project to the brain. (C) In central deafness, damage to auditory brain structures can affect hearing in various way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791369"/>
            <a:ext cx="9753600" cy="5676900"/>
          </a:xfrm>
        </p:spPr>
      </p:pic>
    </p:spTree>
    <p:extLst>
      <p:ext uri="{BB962C8B-B14F-4D97-AF65-F5344CB8AC3E}">
        <p14:creationId xmlns:p14="http://schemas.microsoft.com/office/powerpoint/2010/main" val="2096794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8FD2-D346-5B46-BEAD-132F121F858D}"/>
              </a:ext>
            </a:extLst>
          </p:cNvPr>
          <p:cNvSpPr>
            <a:spLocks noGrp="1"/>
          </p:cNvSpPr>
          <p:nvPr>
            <p:ph type="title"/>
          </p:nvPr>
        </p:nvSpPr>
        <p:spPr/>
        <p:txBody>
          <a:bodyPr/>
          <a:lstStyle/>
          <a:p>
            <a:r>
              <a:rPr lang="en-US" dirty="0"/>
              <a:t>FIGURE 6.10  Types of Hearing Loss </a:t>
            </a:r>
            <a:r>
              <a:rPr lang="en-US" sz="1000" dirty="0"/>
              <a:t>(2)</a:t>
            </a:r>
          </a:p>
        </p:txBody>
      </p:sp>
      <p:pic>
        <p:nvPicPr>
          <p:cNvPr id="6" name="Content Placeholder 5" descr="(A) Conduction deafness usually involves a middle ear problem that blocks sound vibrations from reaching the inner ear. (B) In sensorineural deafness, there is a problem with the structures, especially the cochlea, that converts sound vibrations into neural activity and project to the brain. (C) In central deafness, damage to auditory brain structures can affect hearing in various way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019969"/>
            <a:ext cx="9753600" cy="5219700"/>
          </a:xfrm>
        </p:spPr>
      </p:pic>
    </p:spTree>
    <p:extLst>
      <p:ext uri="{BB962C8B-B14F-4D97-AF65-F5344CB8AC3E}">
        <p14:creationId xmlns:p14="http://schemas.microsoft.com/office/powerpoint/2010/main" val="405286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01C4-8273-5344-AFCC-7C8DE9357C7E}"/>
              </a:ext>
            </a:extLst>
          </p:cNvPr>
          <p:cNvSpPr>
            <a:spLocks noGrp="1"/>
          </p:cNvSpPr>
          <p:nvPr>
            <p:ph type="title"/>
          </p:nvPr>
        </p:nvSpPr>
        <p:spPr/>
        <p:txBody>
          <a:bodyPr/>
          <a:lstStyle/>
          <a:p>
            <a:r>
              <a:rPr lang="en-US" dirty="0"/>
              <a:t>FIGURE 6.10  Types of Hearing Loss (Part 1)</a:t>
            </a:r>
          </a:p>
        </p:txBody>
      </p:sp>
      <p:pic>
        <p:nvPicPr>
          <p:cNvPr id="6" name="Content Placeholder 5" descr="Conduction deafness usually involves a middle ear problem that blocks sound vibrations from reaching the inner ea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36129" y="479425"/>
            <a:ext cx="3719742" cy="6300788"/>
          </a:xfrm>
        </p:spPr>
      </p:pic>
    </p:spTree>
    <p:extLst>
      <p:ext uri="{BB962C8B-B14F-4D97-AF65-F5344CB8AC3E}">
        <p14:creationId xmlns:p14="http://schemas.microsoft.com/office/powerpoint/2010/main" val="758577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28B2-0EDF-814C-A202-6579FD7FC8FB}"/>
              </a:ext>
            </a:extLst>
          </p:cNvPr>
          <p:cNvSpPr>
            <a:spLocks noGrp="1"/>
          </p:cNvSpPr>
          <p:nvPr>
            <p:ph type="title"/>
          </p:nvPr>
        </p:nvSpPr>
        <p:spPr/>
        <p:txBody>
          <a:bodyPr/>
          <a:lstStyle/>
          <a:p>
            <a:r>
              <a:rPr lang="en-US" dirty="0"/>
              <a:t>FIGURE 6.10  Types of Hearing Loss (Part 2)</a:t>
            </a:r>
          </a:p>
        </p:txBody>
      </p:sp>
      <p:pic>
        <p:nvPicPr>
          <p:cNvPr id="6" name="Content Placeholder 5" descr="In sensorineural deafness, there is a problem with the structures, especially the cochlea, that converts sound vibrations into neural activity and project to the brai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36129" y="479425"/>
            <a:ext cx="3719742" cy="6300788"/>
          </a:xfrm>
        </p:spPr>
      </p:pic>
    </p:spTree>
    <p:extLst>
      <p:ext uri="{BB962C8B-B14F-4D97-AF65-F5344CB8AC3E}">
        <p14:creationId xmlns:p14="http://schemas.microsoft.com/office/powerpoint/2010/main" val="3634356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CDAF-7394-254F-8D0B-D08EBB97283C}"/>
              </a:ext>
            </a:extLst>
          </p:cNvPr>
          <p:cNvSpPr>
            <a:spLocks noGrp="1"/>
          </p:cNvSpPr>
          <p:nvPr>
            <p:ph type="title"/>
          </p:nvPr>
        </p:nvSpPr>
        <p:spPr/>
        <p:txBody>
          <a:bodyPr/>
          <a:lstStyle/>
          <a:p>
            <a:r>
              <a:rPr lang="en-US" dirty="0"/>
              <a:t>In-Text Art, Ch. 6, p. 58</a:t>
            </a:r>
          </a:p>
        </p:txBody>
      </p:sp>
      <p:pic>
        <p:nvPicPr>
          <p:cNvPr id="6" name="Content Placeholder 5" descr="Helen Keller, accompanied by Polly Thompson, feels Eisenhower’s face as he speaks and makes facial expression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11780" y="479425"/>
            <a:ext cx="7768441" cy="6300788"/>
          </a:xfrm>
        </p:spPr>
      </p:pic>
    </p:spTree>
    <p:extLst>
      <p:ext uri="{BB962C8B-B14F-4D97-AF65-F5344CB8AC3E}">
        <p14:creationId xmlns:p14="http://schemas.microsoft.com/office/powerpoint/2010/main" val="2894891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3A3A-147C-634A-89EE-A609FF24CA5B}"/>
              </a:ext>
            </a:extLst>
          </p:cNvPr>
          <p:cNvSpPr>
            <a:spLocks noGrp="1"/>
          </p:cNvSpPr>
          <p:nvPr>
            <p:ph type="title"/>
          </p:nvPr>
        </p:nvSpPr>
        <p:spPr/>
        <p:txBody>
          <a:bodyPr/>
          <a:lstStyle/>
          <a:p>
            <a:r>
              <a:rPr lang="en-US" dirty="0"/>
              <a:t>FIGURE 6.10  Types of Hearing Loss (Part 3)</a:t>
            </a:r>
          </a:p>
        </p:txBody>
      </p:sp>
      <p:pic>
        <p:nvPicPr>
          <p:cNvPr id="6" name="Content Placeholder 5" descr="In central deafness, damage to auditory brain structures can affect hearing in various way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48782" y="479425"/>
            <a:ext cx="3694437" cy="6300788"/>
          </a:xfrm>
        </p:spPr>
      </p:pic>
    </p:spTree>
    <p:extLst>
      <p:ext uri="{BB962C8B-B14F-4D97-AF65-F5344CB8AC3E}">
        <p14:creationId xmlns:p14="http://schemas.microsoft.com/office/powerpoint/2010/main" val="2150228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B24BE-8B88-C848-81E3-67AB2AC12551}"/>
              </a:ext>
            </a:extLst>
          </p:cNvPr>
          <p:cNvSpPr>
            <a:spLocks noGrp="1"/>
          </p:cNvSpPr>
          <p:nvPr>
            <p:ph type="title"/>
          </p:nvPr>
        </p:nvSpPr>
        <p:spPr/>
        <p:txBody>
          <a:bodyPr/>
          <a:lstStyle/>
          <a:p>
            <a:r>
              <a:rPr lang="en-US" dirty="0"/>
              <a:t>FIGURE 6.11  The Destructive Effects of Loud Noise </a:t>
            </a:r>
            <a:r>
              <a:rPr lang="en-US" sz="1000" dirty="0"/>
              <a:t>(1)</a:t>
            </a:r>
          </a:p>
        </p:txBody>
      </p:sp>
      <p:pic>
        <p:nvPicPr>
          <p:cNvPr id="6" name="Content Placeholder 5" descr="Four images are shown. On left are images of a normal cochlea and on the right are images of cochlea with severe noise damage. In a normal cochlea, hair cells line the organ of Corti throughout its length, but exposure to excessively loud sounds can have rapid destructive effects. After exposure to excessive noise, a long section of the sound-damaged cochlea is completely missing its hair cells, resulting in deafness from the corresponding frequencies. Electron microscopy reveals that the orderly rows of stereocilia found in the organ of Corti in a normal cochlea are crushed and flattened by excessive noise exposure, like trees blown down in a windstor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867569"/>
            <a:ext cx="9753600" cy="5524500"/>
          </a:xfrm>
        </p:spPr>
      </p:pic>
    </p:spTree>
    <p:extLst>
      <p:ext uri="{BB962C8B-B14F-4D97-AF65-F5344CB8AC3E}">
        <p14:creationId xmlns:p14="http://schemas.microsoft.com/office/powerpoint/2010/main" val="1601981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FCF2-1EF5-DE41-9AE9-79DFD5E232E3}"/>
              </a:ext>
            </a:extLst>
          </p:cNvPr>
          <p:cNvSpPr>
            <a:spLocks noGrp="1"/>
          </p:cNvSpPr>
          <p:nvPr>
            <p:ph type="title"/>
          </p:nvPr>
        </p:nvSpPr>
        <p:spPr/>
        <p:txBody>
          <a:bodyPr/>
          <a:lstStyle/>
          <a:p>
            <a:r>
              <a:rPr lang="en-US" dirty="0"/>
              <a:t>FIGURE 6.11  The Destructive Effects of Loud Noise </a:t>
            </a:r>
            <a:r>
              <a:rPr lang="en-US" sz="1000" dirty="0"/>
              <a:t>(2)</a:t>
            </a:r>
          </a:p>
        </p:txBody>
      </p:sp>
      <p:pic>
        <p:nvPicPr>
          <p:cNvPr id="6" name="Content Placeholder 5" descr="Four images are shown. On left are images of a normal cochlea and on the right are images of cochlea with severe noise damage. In a normal cochlea, hair cells line the organ of Corti throughout its length, but exposure to excessively loud sounds can have rapid destructive effects. After exposure to excessive noise, a long section of the sound-damaged cochlea is completely missing its hair cells, resulting in deafness from the corresponding frequencies. Electron microscopy reveals that the orderly rows of stereocilia found in the organ of Corti in a normal cochlea are crushed and flattened by excessive noise exposure, like trees blown down in a windstor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62389" y="479425"/>
            <a:ext cx="7667223" cy="6300788"/>
          </a:xfrm>
        </p:spPr>
      </p:pic>
    </p:spTree>
    <p:extLst>
      <p:ext uri="{BB962C8B-B14F-4D97-AF65-F5344CB8AC3E}">
        <p14:creationId xmlns:p14="http://schemas.microsoft.com/office/powerpoint/2010/main" val="4214970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2204-0F67-C844-BE16-7BDCD5543F52}"/>
              </a:ext>
            </a:extLst>
          </p:cNvPr>
          <p:cNvSpPr>
            <a:spLocks noGrp="1"/>
          </p:cNvSpPr>
          <p:nvPr>
            <p:ph type="title"/>
          </p:nvPr>
        </p:nvSpPr>
        <p:spPr/>
        <p:txBody>
          <a:bodyPr/>
          <a:lstStyle/>
          <a:p>
            <a:r>
              <a:rPr lang="en-US" dirty="0"/>
              <a:t>FIGURE 6.11  The Destructive Effects of Loud Noise (Part 1)</a:t>
            </a:r>
          </a:p>
        </p:txBody>
      </p:sp>
      <p:pic>
        <p:nvPicPr>
          <p:cNvPr id="6" name="Content Placeholder 5" descr="This alt text was created for the whole figure and some of it may not apply to this partial figure.&#10;&#10;Four images are shown. On left are images of a normal cochlea and on the right are images of cochlea with severe noise damage. In a normal cochlea, hair cells line the organ of Corti throughout its length, but exposure to excessively loud sounds can have rapid destructive effects. After exposure to excessive noise, a long section of the sound-damaged cochlea is completely missing its hair cells, resulting in deafness from the corresponding frequencies. Electron microscopy reveals that the orderly rows of stereocilia found in the organ of Corti in a normal cochlea are crushed and flattened by excessive noise exposure, like trees blown down in a windstor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198173" y="479425"/>
            <a:ext cx="3795655" cy="6300788"/>
          </a:xfrm>
        </p:spPr>
      </p:pic>
    </p:spTree>
    <p:extLst>
      <p:ext uri="{BB962C8B-B14F-4D97-AF65-F5344CB8AC3E}">
        <p14:creationId xmlns:p14="http://schemas.microsoft.com/office/powerpoint/2010/main" val="2071939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18FA-170E-B14C-851A-4D16BC8C8DEE}"/>
              </a:ext>
            </a:extLst>
          </p:cNvPr>
          <p:cNvSpPr>
            <a:spLocks noGrp="1"/>
          </p:cNvSpPr>
          <p:nvPr>
            <p:ph type="title"/>
          </p:nvPr>
        </p:nvSpPr>
        <p:spPr/>
        <p:txBody>
          <a:bodyPr/>
          <a:lstStyle/>
          <a:p>
            <a:r>
              <a:rPr lang="en-US" dirty="0"/>
              <a:t>FIGURE 6.11  The Destructive Effects of Loud Noise (Part 2)</a:t>
            </a:r>
          </a:p>
        </p:txBody>
      </p:sp>
      <p:pic>
        <p:nvPicPr>
          <p:cNvPr id="6" name="Content Placeholder 5" descr="This alt text was created for the whole figure and some of it may not apply to this partial figure.&#10;&#10;Four images are shown. On left are images of a normal cochlea and on the right are images of cochlea with severe noise damage. In a normal cochlea, hair cells line the organ of Corti throughout its length, but exposure to excessively loud sounds can have rapid destructive effects. After exposure to excessive noise, a long section of the sound-damaged cochlea is completely missing its hair cells, resulting in deafness from the corresponding frequencies. Electron microscopy reveals that the orderly rows of stereocilia found in the organ of Corti in a normal cochlea are crushed and flattened by excessive noise exposure, like trees blown down in a windstor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198173" y="479425"/>
            <a:ext cx="3795655" cy="6300788"/>
          </a:xfrm>
        </p:spPr>
      </p:pic>
    </p:spTree>
    <p:extLst>
      <p:ext uri="{BB962C8B-B14F-4D97-AF65-F5344CB8AC3E}">
        <p14:creationId xmlns:p14="http://schemas.microsoft.com/office/powerpoint/2010/main" val="3924352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7D44-210B-C34D-93D2-FD5B96F72148}"/>
              </a:ext>
            </a:extLst>
          </p:cNvPr>
          <p:cNvSpPr>
            <a:spLocks noGrp="1"/>
          </p:cNvSpPr>
          <p:nvPr>
            <p:ph type="title"/>
          </p:nvPr>
        </p:nvSpPr>
        <p:spPr/>
        <p:txBody>
          <a:bodyPr/>
          <a:lstStyle/>
          <a:p>
            <a:r>
              <a:rPr lang="en-US" dirty="0"/>
              <a:t>FIGURE 6.12  How Loud Is Too Loud? </a:t>
            </a:r>
            <a:r>
              <a:rPr lang="en-US" sz="1000" dirty="0"/>
              <a:t>(1)</a:t>
            </a:r>
          </a:p>
        </p:txBody>
      </p:sp>
      <p:pic>
        <p:nvPicPr>
          <p:cNvPr id="6" name="Content Placeholder 5" descr="Scale of decibels is drawn with markings for 50, leaves rustling; 60, normal conversation; 70, vacuum cleaner; 80, city traffic; 90, motorcycle; 100, loud music via headphones; 110, concert venue or club, possible hearing loss in as little as 30 minutes; 120, jackhammer; 130, firing a gun; 140, jet engine. Extended exposure to sounds over 90 d B may be harmful. As little as 30 minutes of exposure to sounds over 110 d B can harm hearing. Because the decibel scale is logarithmic, a noise that is 10 d B greater is actually 100 times loud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19825" y="479425"/>
            <a:ext cx="4352351" cy="6300788"/>
          </a:xfrm>
        </p:spPr>
      </p:pic>
    </p:spTree>
    <p:extLst>
      <p:ext uri="{BB962C8B-B14F-4D97-AF65-F5344CB8AC3E}">
        <p14:creationId xmlns:p14="http://schemas.microsoft.com/office/powerpoint/2010/main" val="2095885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96AE-A212-9F41-929A-6C163C7D01DD}"/>
              </a:ext>
            </a:extLst>
          </p:cNvPr>
          <p:cNvSpPr>
            <a:spLocks noGrp="1"/>
          </p:cNvSpPr>
          <p:nvPr>
            <p:ph type="title"/>
          </p:nvPr>
        </p:nvSpPr>
        <p:spPr/>
        <p:txBody>
          <a:bodyPr/>
          <a:lstStyle/>
          <a:p>
            <a:r>
              <a:rPr lang="en-US" dirty="0"/>
              <a:t>FIGURE 6.12  How Loud Is Too Loud? </a:t>
            </a:r>
            <a:r>
              <a:rPr lang="en-US" sz="1000" dirty="0"/>
              <a:t>(2)</a:t>
            </a:r>
          </a:p>
        </p:txBody>
      </p:sp>
      <p:pic>
        <p:nvPicPr>
          <p:cNvPr id="6" name="Content Placeholder 5" descr="Scale of decibels is drawn with markings for 50, leaves rustling; 60, normal conversation; 70, vacuum cleaner; 80, city traffic; 90, motorcycle; 100, loud music via headphones; 110, concert venue or club, possible hearing loss in as little as 30 minutes; 120, jackhammer; 130, firing a gun; 140, jet engine. Extended exposure to sounds over 90 d B may be harmful. As little as 30 minutes of exposure to sounds over 110 d B can harm hearing. Because the decibel scale is logarithmic, a noise that is 10 d B greater is actually 100 times loud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89173" y="479425"/>
            <a:ext cx="3213654" cy="6300788"/>
          </a:xfrm>
        </p:spPr>
      </p:pic>
    </p:spTree>
    <p:extLst>
      <p:ext uri="{BB962C8B-B14F-4D97-AF65-F5344CB8AC3E}">
        <p14:creationId xmlns:p14="http://schemas.microsoft.com/office/powerpoint/2010/main" val="157636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B280-15C4-CD49-B5E6-6555E206769C}"/>
              </a:ext>
            </a:extLst>
          </p:cNvPr>
          <p:cNvSpPr>
            <a:spLocks noGrp="1"/>
          </p:cNvSpPr>
          <p:nvPr>
            <p:ph type="title"/>
          </p:nvPr>
        </p:nvSpPr>
        <p:spPr/>
        <p:txBody>
          <a:bodyPr/>
          <a:lstStyle/>
          <a:p>
            <a:r>
              <a:rPr lang="en-US" dirty="0"/>
              <a:t>FIGURE 6.13  Cochlear Implants Provide Hearing in Some Deaf People</a:t>
            </a:r>
          </a:p>
        </p:txBody>
      </p:sp>
      <p:sp>
        <p:nvSpPr>
          <p:cNvPr id="4" name="Content Placeholder 3">
            <a:extLst>
              <a:ext uri="{FF2B5EF4-FFF2-40B4-BE49-F238E27FC236}">
                <a16:creationId xmlns:a16="http://schemas.microsoft.com/office/drawing/2014/main" id="{8768DDCD-C4D3-447E-81FB-058CE9F1D805}"/>
              </a:ext>
            </a:extLst>
          </p:cNvPr>
          <p:cNvSpPr>
            <a:spLocks noGrp="1"/>
          </p:cNvSpPr>
          <p:nvPr>
            <p:ph sz="quarter" idx="10"/>
          </p:nvPr>
        </p:nvSpPr>
        <p:spPr/>
        <p:txBody>
          <a:bodyPr/>
          <a:lstStyle/>
          <a:p>
            <a:endParaRPr lang="en-US"/>
          </a:p>
        </p:txBody>
      </p:sp>
      <p:sp>
        <p:nvSpPr>
          <p:cNvPr id="7" name="Rectangle 6">
            <a:extLst>
              <a:ext uri="{FF2B5EF4-FFF2-40B4-BE49-F238E27FC236}">
                <a16:creationId xmlns:a16="http://schemas.microsoft.com/office/drawing/2014/main" id="{46E9F917-DFE9-4AFE-A597-87FF3821285B}"/>
              </a:ext>
            </a:extLst>
          </p:cNvPr>
          <p:cNvSpPr/>
          <p:nvPr/>
        </p:nvSpPr>
        <p:spPr>
          <a:xfrm>
            <a:off x="1976336" y="2193161"/>
            <a:ext cx="8239327" cy="2677656"/>
          </a:xfrm>
          <a:prstGeom prst="rect">
            <a:avLst/>
          </a:prstGeom>
        </p:spPr>
        <p:txBody>
          <a:bodyPr wrap="square">
            <a:spAutoFit/>
          </a:bodyPr>
          <a:lstStyle/>
          <a:p>
            <a:r>
              <a:rPr lang="en-US" sz="2400" dirty="0"/>
              <a:t>We are sorry, but portions of this figure are not available in this PowerPoint slide set produced as a free instructor’s resource to accompany the text. Springer-Nature’s fee for the additional use of part of this figure is prohibitive, and considering Oxford University Press’ ongoing commitment to make all educational resources affordable for students, we have chosen not to include the image in this slide set.</a:t>
            </a:r>
          </a:p>
        </p:txBody>
      </p:sp>
    </p:spTree>
    <p:extLst>
      <p:ext uri="{BB962C8B-B14F-4D97-AF65-F5344CB8AC3E}">
        <p14:creationId xmlns:p14="http://schemas.microsoft.com/office/powerpoint/2010/main" val="3476385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26C4-22F8-5949-B7F1-67714AB255FB}"/>
              </a:ext>
            </a:extLst>
          </p:cNvPr>
          <p:cNvSpPr>
            <a:spLocks noGrp="1"/>
          </p:cNvSpPr>
          <p:nvPr>
            <p:ph type="title"/>
          </p:nvPr>
        </p:nvSpPr>
        <p:spPr/>
        <p:txBody>
          <a:bodyPr/>
          <a:lstStyle/>
          <a:p>
            <a:r>
              <a:rPr lang="en-US" dirty="0"/>
              <a:t>FIGURE 6.13  Cochlear Implants Provide Hearing in Some Deaf People (Part 1)</a:t>
            </a:r>
          </a:p>
        </p:txBody>
      </p:sp>
      <p:pic>
        <p:nvPicPr>
          <p:cNvPr id="6" name="Content Placeholder 5" descr="This alt text was created for the whole figure and some of it may not apply to this partial figure.&#10;&#10;Part A includes the following: On left, a microphone detects sound and directs the cochlear implant circuitry to electrically stimulate the cochlea at locations corresponding to the sound’s pitch. Ear shows transmitters, skin, receiving antenna, and receiver circuitry on the top and cochlea, external ear canal, eardrum, electrode, and auditory nerve on the bottom. The auditory nerve is excited and signals the brain as usual. The ear shows basilar membrane on the top, bipolar contacts, organ of Corti, and auditory nerve in the middle, and electrode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76258" y="479425"/>
            <a:ext cx="7439484" cy="6300788"/>
          </a:xfrm>
        </p:spPr>
      </p:pic>
    </p:spTree>
    <p:extLst>
      <p:ext uri="{BB962C8B-B14F-4D97-AF65-F5344CB8AC3E}">
        <p14:creationId xmlns:p14="http://schemas.microsoft.com/office/powerpoint/2010/main" val="448766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0C6D-F336-D74C-A396-41AA2E6B3401}"/>
              </a:ext>
            </a:extLst>
          </p:cNvPr>
          <p:cNvSpPr>
            <a:spLocks noGrp="1"/>
          </p:cNvSpPr>
          <p:nvPr>
            <p:ph type="title"/>
          </p:nvPr>
        </p:nvSpPr>
        <p:spPr/>
        <p:txBody>
          <a:bodyPr/>
          <a:lstStyle/>
          <a:p>
            <a:r>
              <a:rPr lang="en-US" dirty="0"/>
              <a:t>FIGURE 6.13  Cochlear Implants Provide Hearing in Some Deaf People (Part 2)</a:t>
            </a:r>
          </a:p>
        </p:txBody>
      </p:sp>
      <p:pic>
        <p:nvPicPr>
          <p:cNvPr id="6" name="Content Placeholder 5" descr="This alt text was created for the whole figure and some of it may not apply to this partial figure.&#10;&#10;Part A includes the following: On left, a microphone detects sound and directs the cochlear implant circuitry to electrically stimulate the cochlea at locations corresponding to the sound’s pitch. Ear shows transmitters, skin, receiving antenna, and receiver circuitry on the top and cochlea, external ear canal, eardrum, electrode, and auditory nerve on the bottom. The auditory nerve is excited and signals the brain as usual. The ear shows basilar membrane on the top, bipolar contacts, organ of Corti, and auditory nerve in the middle, and electrode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59715" y="479425"/>
            <a:ext cx="7072571" cy="6300788"/>
          </a:xfrm>
        </p:spPr>
      </p:pic>
    </p:spTree>
    <p:extLst>
      <p:ext uri="{BB962C8B-B14F-4D97-AF65-F5344CB8AC3E}">
        <p14:creationId xmlns:p14="http://schemas.microsoft.com/office/powerpoint/2010/main" val="294801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D782-BD94-8A43-B2C3-5BD51F36D561}"/>
              </a:ext>
            </a:extLst>
          </p:cNvPr>
          <p:cNvSpPr>
            <a:spLocks noGrp="1"/>
          </p:cNvSpPr>
          <p:nvPr>
            <p:ph type="title"/>
          </p:nvPr>
        </p:nvSpPr>
        <p:spPr/>
        <p:txBody>
          <a:bodyPr/>
          <a:lstStyle/>
          <a:p>
            <a:r>
              <a:rPr lang="en-US" dirty="0"/>
              <a:t>FIGURE 6.1  External and Internal Structures of the Human Ear</a:t>
            </a:r>
          </a:p>
        </p:txBody>
      </p:sp>
      <p:pic>
        <p:nvPicPr>
          <p:cNvPr id="6" name="Content Placeholder 5" descr="Image consists of visual representations of the ear organ. (A) Structures of the ear. External ear or pinna, middle ear, inner ear, ear canal, vestubulocochlear nerve (VIII), cochlea, round window, oval window, and tympanic membrane. (B) Middle ear. Tensor tympani muscle, ossicles: malleus, incus, stapes, tympanic membrane or eardrum, stapedius muscle, oval window, and round window. (C) Cochlea. Oval window, round window, vestibulocochlear nerve (VIII), scala tymani, scala media or middle canal, and scala vestibule or vestibular canal. (D) Organ of corti. Tectoral membrane, outer hair cells, inner hair cells, nerve fibers, and basilar membrane. (E) Inner hair cell. Hairs or stereocilia, Inner hair cell, efferent nerve ending, and afferent nerve ending.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97671" y="479425"/>
            <a:ext cx="6996658" cy="6300788"/>
          </a:xfrm>
        </p:spPr>
      </p:pic>
    </p:spTree>
    <p:extLst>
      <p:ext uri="{BB962C8B-B14F-4D97-AF65-F5344CB8AC3E}">
        <p14:creationId xmlns:p14="http://schemas.microsoft.com/office/powerpoint/2010/main" val="1625519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6F24-B321-B143-9326-C20B3BBF5123}"/>
              </a:ext>
            </a:extLst>
          </p:cNvPr>
          <p:cNvSpPr>
            <a:spLocks noGrp="1"/>
          </p:cNvSpPr>
          <p:nvPr>
            <p:ph type="title"/>
          </p:nvPr>
        </p:nvSpPr>
        <p:spPr/>
        <p:txBody>
          <a:bodyPr/>
          <a:lstStyle/>
          <a:p>
            <a:r>
              <a:rPr lang="en-US" dirty="0"/>
              <a:t>FIGURE 6.13  Cochlear Implants Provide Hearing in Some Deaf People (Part 3)</a:t>
            </a:r>
          </a:p>
        </p:txBody>
      </p:sp>
      <p:sp>
        <p:nvSpPr>
          <p:cNvPr id="4" name="Content Placeholder 3">
            <a:extLst>
              <a:ext uri="{FF2B5EF4-FFF2-40B4-BE49-F238E27FC236}">
                <a16:creationId xmlns:a16="http://schemas.microsoft.com/office/drawing/2014/main" id="{4EB156DC-F3D3-4248-A030-D4FF59140EA5}"/>
              </a:ext>
            </a:extLst>
          </p:cNvPr>
          <p:cNvSpPr>
            <a:spLocks noGrp="1"/>
          </p:cNvSpPr>
          <p:nvPr>
            <p:ph sz="quarter" idx="10"/>
          </p:nvPr>
        </p:nvSpPr>
        <p:spPr/>
        <p:txBody>
          <a:bodyPr/>
          <a:lstStyle/>
          <a:p>
            <a:endParaRPr lang="en-US" dirty="0"/>
          </a:p>
        </p:txBody>
      </p:sp>
      <p:sp>
        <p:nvSpPr>
          <p:cNvPr id="7" name="Rectangle 6">
            <a:extLst>
              <a:ext uri="{FF2B5EF4-FFF2-40B4-BE49-F238E27FC236}">
                <a16:creationId xmlns:a16="http://schemas.microsoft.com/office/drawing/2014/main" id="{D60F4A81-75AF-4E27-B7C3-4570A4BBABFA}"/>
              </a:ext>
            </a:extLst>
          </p:cNvPr>
          <p:cNvSpPr/>
          <p:nvPr/>
        </p:nvSpPr>
        <p:spPr>
          <a:xfrm>
            <a:off x="1673157" y="2221736"/>
            <a:ext cx="8239327" cy="2677656"/>
          </a:xfrm>
          <a:prstGeom prst="rect">
            <a:avLst/>
          </a:prstGeom>
        </p:spPr>
        <p:txBody>
          <a:bodyPr wrap="square">
            <a:spAutoFit/>
          </a:bodyPr>
          <a:lstStyle/>
          <a:p>
            <a:r>
              <a:rPr lang="en-US" sz="2400" dirty="0"/>
              <a:t>We are sorry, but this figure is not available in this PowerPoint slide set produced as a free instructor’s resource to accompany the text. Springer-Nature’s fee for the additional use of part of this figure is prohibitive, and considering Oxford University Press’ ongoing commitment to make all educational resources affordable for students, we have chosen not to include the image in this slide set.</a:t>
            </a:r>
          </a:p>
        </p:txBody>
      </p:sp>
    </p:spTree>
    <p:extLst>
      <p:ext uri="{BB962C8B-B14F-4D97-AF65-F5344CB8AC3E}">
        <p14:creationId xmlns:p14="http://schemas.microsoft.com/office/powerpoint/2010/main" val="262682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F750-8806-294A-B396-8B5674C2BFB2}"/>
              </a:ext>
            </a:extLst>
          </p:cNvPr>
          <p:cNvSpPr>
            <a:spLocks noGrp="1"/>
          </p:cNvSpPr>
          <p:nvPr>
            <p:ph type="title"/>
          </p:nvPr>
        </p:nvSpPr>
        <p:spPr/>
        <p:txBody>
          <a:bodyPr/>
          <a:lstStyle/>
          <a:p>
            <a:r>
              <a:rPr lang="en-US" dirty="0"/>
              <a:t>FIGURE 6.14  Structures of the Vestibular System </a:t>
            </a:r>
            <a:r>
              <a:rPr lang="en-US" sz="1000" dirty="0"/>
              <a:t>(1)</a:t>
            </a:r>
          </a:p>
        </p:txBody>
      </p:sp>
      <p:pic>
        <p:nvPicPr>
          <p:cNvPr id="6" name="Content Placeholder 5" descr="Vestibular system. The apparatus shows x and z on the top, utricle and saccule in the middle and ampulla and cochlea on the bottom. The vestibular apparatus, with semicircular canals in each of the three axes of rotation, is attached to the cochlea. Semicircular canals. Pitch: rotation around x-axis. Yaw: Rotation around y-axis. Roll: rotation around z-ax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72367" y="479425"/>
            <a:ext cx="7047266" cy="6300788"/>
          </a:xfrm>
        </p:spPr>
      </p:pic>
    </p:spTree>
    <p:extLst>
      <p:ext uri="{BB962C8B-B14F-4D97-AF65-F5344CB8AC3E}">
        <p14:creationId xmlns:p14="http://schemas.microsoft.com/office/powerpoint/2010/main" val="2900033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B7F6-C047-4B48-91D9-A3D45BFC7548}"/>
              </a:ext>
            </a:extLst>
          </p:cNvPr>
          <p:cNvSpPr>
            <a:spLocks noGrp="1"/>
          </p:cNvSpPr>
          <p:nvPr>
            <p:ph type="title"/>
          </p:nvPr>
        </p:nvSpPr>
        <p:spPr/>
        <p:txBody>
          <a:bodyPr/>
          <a:lstStyle/>
          <a:p>
            <a:r>
              <a:rPr lang="en-US" dirty="0"/>
              <a:t>FIGURE 6.14  Structures of the Vestibular System </a:t>
            </a:r>
            <a:r>
              <a:rPr lang="en-US" sz="1000" dirty="0"/>
              <a:t>(2)</a:t>
            </a:r>
          </a:p>
        </p:txBody>
      </p:sp>
      <p:pic>
        <p:nvPicPr>
          <p:cNvPr id="6" name="Content Placeholder 5" descr="Vestibular system. The apparatus shows x and z on the top, utricle and saccule in the middle and ampulla and cochlea on the bottom. The vestibular apparatus, with semicircular canals in each of the three axes of rotation, is attached to the cochlea. Semicircular canals. Pitch: rotation around x-axis. Yaw: Rotation around y-axis. Roll: rotation around z-ax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03998" y="479425"/>
            <a:ext cx="6984005" cy="6300788"/>
          </a:xfrm>
        </p:spPr>
      </p:pic>
    </p:spTree>
    <p:extLst>
      <p:ext uri="{BB962C8B-B14F-4D97-AF65-F5344CB8AC3E}">
        <p14:creationId xmlns:p14="http://schemas.microsoft.com/office/powerpoint/2010/main" val="229964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29F7-CAE2-D042-A3FC-4388964AA369}"/>
              </a:ext>
            </a:extLst>
          </p:cNvPr>
          <p:cNvSpPr>
            <a:spLocks noGrp="1"/>
          </p:cNvSpPr>
          <p:nvPr>
            <p:ph type="title"/>
          </p:nvPr>
        </p:nvSpPr>
        <p:spPr/>
        <p:txBody>
          <a:bodyPr/>
          <a:lstStyle/>
          <a:p>
            <a:r>
              <a:rPr lang="en-US" dirty="0"/>
              <a:t>FIGURE 6.14  Structures of the Vestibular System (Part 1)</a:t>
            </a:r>
          </a:p>
        </p:txBody>
      </p:sp>
      <p:pic>
        <p:nvPicPr>
          <p:cNvPr id="6" name="Content Placeholder 5" descr="This alt text was created for the whole figure and some of it may not apply to this partial figure.&#10;&#10;Vestibular system. The apparatus shows x and z on the top, utricle and saccule in the middle and ampulla and cochlea on the bottom. The vestibular apparatus, with semicircular canals in each of the three axes of rotation, is attached to the cochlea. Semicircular canals. Pitch: rotation around x-axis. Yaw: Rotation around y-axis. Roll: rotation around z-ax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66041" y="479425"/>
            <a:ext cx="7059919" cy="6300788"/>
          </a:xfrm>
        </p:spPr>
      </p:pic>
    </p:spTree>
    <p:extLst>
      <p:ext uri="{BB962C8B-B14F-4D97-AF65-F5344CB8AC3E}">
        <p14:creationId xmlns:p14="http://schemas.microsoft.com/office/powerpoint/2010/main" val="3214111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480B-FF40-2B46-AC61-B209DD261A00}"/>
              </a:ext>
            </a:extLst>
          </p:cNvPr>
          <p:cNvSpPr>
            <a:spLocks noGrp="1"/>
          </p:cNvSpPr>
          <p:nvPr>
            <p:ph type="title"/>
          </p:nvPr>
        </p:nvSpPr>
        <p:spPr/>
        <p:txBody>
          <a:bodyPr/>
          <a:lstStyle/>
          <a:p>
            <a:r>
              <a:rPr lang="en-US" dirty="0"/>
              <a:t>FIGURE 6.14  Structures of the Vestibular System (Part 2)</a:t>
            </a:r>
          </a:p>
        </p:txBody>
      </p:sp>
      <p:pic>
        <p:nvPicPr>
          <p:cNvPr id="6" name="Content Placeholder 5" descr="This alt text was created for the whole figure and some of it may not apply to this partial figure.&#10;&#10;Vestibular system. The apparatus shows x and z on the top, utricle and saccule in the middle and ampulla and cochlea on the bottom. The vestibular apparatus, with semicircular canals in each of the three axes of rotation, is attached to the cochlea. Semicircular canals. Pitch: rotation around x-axis. Yaw: Rotation around y-axis. Roll: rotation around z-ax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078932" y="479425"/>
            <a:ext cx="8034137" cy="6300788"/>
          </a:xfrm>
        </p:spPr>
      </p:pic>
    </p:spTree>
    <p:extLst>
      <p:ext uri="{BB962C8B-B14F-4D97-AF65-F5344CB8AC3E}">
        <p14:creationId xmlns:p14="http://schemas.microsoft.com/office/powerpoint/2010/main" val="3131750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FDD3-FA9D-7744-8146-C8524E22B33B}"/>
              </a:ext>
            </a:extLst>
          </p:cNvPr>
          <p:cNvSpPr>
            <a:spLocks noGrp="1"/>
          </p:cNvSpPr>
          <p:nvPr>
            <p:ph type="title"/>
          </p:nvPr>
        </p:nvSpPr>
        <p:spPr/>
        <p:txBody>
          <a:bodyPr/>
          <a:lstStyle/>
          <a:p>
            <a:r>
              <a:rPr lang="en-US" dirty="0"/>
              <a:t>FIGURE 6.14  Structures of the Vestibular System (Part 3)</a:t>
            </a:r>
          </a:p>
        </p:txBody>
      </p:sp>
      <p:pic>
        <p:nvPicPr>
          <p:cNvPr id="6" name="Content Placeholder 5" descr="This alt text was created for the whole figure and some of it may not apply to this partial figure.&#10;&#10;Vestibular system. The apparatus shows x and z on the top, utricle and saccule in the middle and ampulla and cochlea on the bottom. The vestibular apparatus, with semicircular canals in each of the three axes of rotation, is attached to the cochlea. Semicircular canals. Pitch: rotation around x-axis. Yaw: Rotation around y-axis. Roll: rotation around z-ax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19801" y="479425"/>
            <a:ext cx="9552399" cy="6300788"/>
          </a:xfrm>
        </p:spPr>
      </p:pic>
    </p:spTree>
    <p:extLst>
      <p:ext uri="{BB962C8B-B14F-4D97-AF65-F5344CB8AC3E}">
        <p14:creationId xmlns:p14="http://schemas.microsoft.com/office/powerpoint/2010/main" val="2169273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5A5F-3161-1146-BFB5-73F0E907A6F0}"/>
              </a:ext>
            </a:extLst>
          </p:cNvPr>
          <p:cNvSpPr>
            <a:spLocks noGrp="1"/>
          </p:cNvSpPr>
          <p:nvPr>
            <p:ph type="title"/>
          </p:nvPr>
        </p:nvSpPr>
        <p:spPr/>
        <p:txBody>
          <a:bodyPr/>
          <a:lstStyle/>
          <a:p>
            <a:r>
              <a:rPr lang="en-US" dirty="0"/>
              <a:t>FIGURE 6.15  A Cross Section of the Tongue</a:t>
            </a:r>
          </a:p>
        </p:txBody>
      </p:sp>
      <p:pic>
        <p:nvPicPr>
          <p:cNvPr id="6" name="Content Placeholder 5" descr="The tongue shows the papilla on the top left and two taste buds in the middl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90868" y="479425"/>
            <a:ext cx="5010265" cy="6300788"/>
          </a:xfrm>
        </p:spPr>
      </p:pic>
    </p:spTree>
    <p:extLst>
      <p:ext uri="{BB962C8B-B14F-4D97-AF65-F5344CB8AC3E}">
        <p14:creationId xmlns:p14="http://schemas.microsoft.com/office/powerpoint/2010/main" val="3299965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C41C-9C44-4B43-A212-703694CABC18}"/>
              </a:ext>
            </a:extLst>
          </p:cNvPr>
          <p:cNvSpPr>
            <a:spLocks noGrp="1"/>
          </p:cNvSpPr>
          <p:nvPr>
            <p:ph type="title"/>
          </p:nvPr>
        </p:nvSpPr>
        <p:spPr/>
        <p:txBody>
          <a:bodyPr/>
          <a:lstStyle/>
          <a:p>
            <a:r>
              <a:rPr lang="en-US" dirty="0"/>
              <a:t>FIGURE 6.16  Taste Buds and Taste Receptor Cells </a:t>
            </a:r>
            <a:r>
              <a:rPr lang="en-US" sz="1000" dirty="0"/>
              <a:t>(1)</a:t>
            </a:r>
          </a:p>
        </p:txBody>
      </p:sp>
      <p:pic>
        <p:nvPicPr>
          <p:cNvPr id="7" name="Content Placeholder 6" descr="A. The tongue shows taste buds and taste receptor cells. Papilla and taste bud. Nerve fiber, taste pore, and microvilli. B. Lining the sides of each papilla are taste buds which are made up of taste receptor cells that contact tastants in saliva via fine projections called microvilli. C. The three different types of papillae are circumvallate, foliate papillae, and fungiform papillae. D. Contrary to popular belief, receptors for all ­five traditional tastes are found anywhere there are taste buds. The salty, sweet, sour, bitter, umami tastes are detected by all three papillae. In circumvallate and foliate the bitter taste strength is the highest. In fungiform, salty and umami are the highest and at the same level.">
            <a:extLst>
              <a:ext uri="{FF2B5EF4-FFF2-40B4-BE49-F238E27FC236}">
                <a16:creationId xmlns:a16="http://schemas.microsoft.com/office/drawing/2014/main" id="{5282F666-915B-D348-90F8-0BD219E0E9D8}"/>
              </a:ext>
            </a:extLst>
          </p:cNvPr>
          <p:cNvPicPr>
            <a:picLocks noGrp="1" noChangeAspect="1"/>
          </p:cNvPicPr>
          <p:nvPr>
            <p:ph sz="quarter" idx="10"/>
          </p:nvPr>
        </p:nvPicPr>
        <p:blipFill>
          <a:blip r:embed="rId3"/>
          <a:stretch>
            <a:fillRect/>
          </a:stretch>
        </p:blipFill>
        <p:spPr>
          <a:xfrm>
            <a:off x="1490605" y="479425"/>
            <a:ext cx="9210790" cy="6300788"/>
          </a:xfrm>
        </p:spPr>
      </p:pic>
    </p:spTree>
    <p:extLst>
      <p:ext uri="{BB962C8B-B14F-4D97-AF65-F5344CB8AC3E}">
        <p14:creationId xmlns:p14="http://schemas.microsoft.com/office/powerpoint/2010/main" val="2157520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C2F4-8FD1-2349-8794-63A9E4565003}"/>
              </a:ext>
            </a:extLst>
          </p:cNvPr>
          <p:cNvSpPr>
            <a:spLocks noGrp="1"/>
          </p:cNvSpPr>
          <p:nvPr>
            <p:ph type="title"/>
          </p:nvPr>
        </p:nvSpPr>
        <p:spPr/>
        <p:txBody>
          <a:bodyPr/>
          <a:lstStyle/>
          <a:p>
            <a:r>
              <a:rPr lang="en-US" dirty="0"/>
              <a:t>FIGURE 6.16  Taste Buds and Taste Receptor Cells </a:t>
            </a:r>
            <a:r>
              <a:rPr lang="en-US" sz="1000" dirty="0"/>
              <a:t>(2)</a:t>
            </a:r>
          </a:p>
        </p:txBody>
      </p:sp>
      <p:pic>
        <p:nvPicPr>
          <p:cNvPr id="7" name="Content Placeholder 6" descr="The tongue shows taste buds and taste receptor cells. (A). Papilla and taste bud. (B) Nerve fiber, taste pore, and microvilli. Lining the sides of each papilla are taste buds which are made up of taste receptor cells that contact tastants in saliva via fine projections called microvilli. The three different types of papillae are circumvallate, foliate papillae, and fungiform papillae.">
            <a:extLst>
              <a:ext uri="{FF2B5EF4-FFF2-40B4-BE49-F238E27FC236}">
                <a16:creationId xmlns:a16="http://schemas.microsoft.com/office/drawing/2014/main" id="{9A624F54-668D-504D-9460-55BEA43A146F}"/>
              </a:ext>
            </a:extLst>
          </p:cNvPr>
          <p:cNvPicPr>
            <a:picLocks noGrp="1" noChangeAspect="1"/>
          </p:cNvPicPr>
          <p:nvPr>
            <p:ph sz="quarter" idx="10"/>
          </p:nvPr>
        </p:nvPicPr>
        <p:blipFill>
          <a:blip r:embed="rId3"/>
          <a:stretch>
            <a:fillRect/>
          </a:stretch>
        </p:blipFill>
        <p:spPr>
          <a:xfrm>
            <a:off x="1503257" y="479425"/>
            <a:ext cx="9185486" cy="6300788"/>
          </a:xfrm>
        </p:spPr>
      </p:pic>
    </p:spTree>
    <p:extLst>
      <p:ext uri="{BB962C8B-B14F-4D97-AF65-F5344CB8AC3E}">
        <p14:creationId xmlns:p14="http://schemas.microsoft.com/office/powerpoint/2010/main" val="101259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BE97-3A92-104D-AF9B-8542550EA3F8}"/>
              </a:ext>
            </a:extLst>
          </p:cNvPr>
          <p:cNvSpPr>
            <a:spLocks noGrp="1"/>
          </p:cNvSpPr>
          <p:nvPr>
            <p:ph type="title"/>
          </p:nvPr>
        </p:nvSpPr>
        <p:spPr/>
        <p:txBody>
          <a:bodyPr/>
          <a:lstStyle/>
          <a:p>
            <a:r>
              <a:rPr lang="en-US" dirty="0"/>
              <a:t>FIGURE 6.16  Taste Buds and Taste Receptor Cells (Part 1)</a:t>
            </a:r>
          </a:p>
        </p:txBody>
      </p:sp>
      <p:pic>
        <p:nvPicPr>
          <p:cNvPr id="6" name="Content Placeholder 5" descr="Papilla and taste bud."/>
          <p:cNvPicPr>
            <a:picLocks noGrp="1" noChangeAspect="1"/>
          </p:cNvPicPr>
          <p:nvPr>
            <p:ph sz="quarter" idx="10"/>
          </p:nvPr>
        </p:nvPicPr>
        <p:blipFill>
          <a:blip r:embed="rId3"/>
          <a:stretch>
            <a:fillRect/>
          </a:stretch>
        </p:blipFill>
        <p:spPr>
          <a:xfrm>
            <a:off x="2635628" y="479425"/>
            <a:ext cx="6920745" cy="6300787"/>
          </a:xfrm>
        </p:spPr>
      </p:pic>
    </p:spTree>
    <p:extLst>
      <p:ext uri="{BB962C8B-B14F-4D97-AF65-F5344CB8AC3E}">
        <p14:creationId xmlns:p14="http://schemas.microsoft.com/office/powerpoint/2010/main" val="155089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3FCC-55A6-CE43-8DD0-72E4A6BF641B}"/>
              </a:ext>
            </a:extLst>
          </p:cNvPr>
          <p:cNvSpPr>
            <a:spLocks noGrp="1"/>
          </p:cNvSpPr>
          <p:nvPr>
            <p:ph type="title"/>
          </p:nvPr>
        </p:nvSpPr>
        <p:spPr/>
        <p:txBody>
          <a:bodyPr/>
          <a:lstStyle/>
          <a:p>
            <a:r>
              <a:rPr lang="en-US" dirty="0"/>
              <a:t>FIGURE 6.1  External and Internal Structures of the Human Ear (Part 1)</a:t>
            </a:r>
          </a:p>
        </p:txBody>
      </p:sp>
      <p:pic>
        <p:nvPicPr>
          <p:cNvPr id="6" name="Content Placeholder 5" descr="Image consists of visual representations of the ear organ. (A) Structures of the ear. External ear or pinna, middle ear, inner ear, ear canal, vestubulocochlear nerve (VIII), cochlea, round window, oval window, and tympanic membra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00345" y="479425"/>
            <a:ext cx="7591310" cy="6300788"/>
          </a:xfrm>
        </p:spPr>
      </p:pic>
    </p:spTree>
    <p:extLst>
      <p:ext uri="{BB962C8B-B14F-4D97-AF65-F5344CB8AC3E}">
        <p14:creationId xmlns:p14="http://schemas.microsoft.com/office/powerpoint/2010/main" val="4239839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5B31-8839-C64E-BD63-8CA85D9BF775}"/>
              </a:ext>
            </a:extLst>
          </p:cNvPr>
          <p:cNvSpPr>
            <a:spLocks noGrp="1"/>
          </p:cNvSpPr>
          <p:nvPr>
            <p:ph type="title"/>
          </p:nvPr>
        </p:nvSpPr>
        <p:spPr/>
        <p:txBody>
          <a:bodyPr/>
          <a:lstStyle/>
          <a:p>
            <a:r>
              <a:rPr lang="en-US" dirty="0"/>
              <a:t>FIGURE 6.16  Taste Buds and Taste Receptor Cells (Part 2)</a:t>
            </a:r>
          </a:p>
        </p:txBody>
      </p:sp>
      <p:pic>
        <p:nvPicPr>
          <p:cNvPr id="6" name="Content Placeholder 5" descr="Nerve fiber, taste pore, and microvilli. Lining the sides of each papilla are taste buds which are made up of taste receptor cells that contact tastants in saliva via fine projections called microvilli."/>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11780" y="479425"/>
            <a:ext cx="7768441" cy="6300788"/>
          </a:xfrm>
        </p:spPr>
      </p:pic>
    </p:spTree>
    <p:extLst>
      <p:ext uri="{BB962C8B-B14F-4D97-AF65-F5344CB8AC3E}">
        <p14:creationId xmlns:p14="http://schemas.microsoft.com/office/powerpoint/2010/main" val="3208733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465C-6462-334A-9589-1CC781CF644A}"/>
              </a:ext>
            </a:extLst>
          </p:cNvPr>
          <p:cNvSpPr>
            <a:spLocks noGrp="1"/>
          </p:cNvSpPr>
          <p:nvPr>
            <p:ph type="title"/>
          </p:nvPr>
        </p:nvSpPr>
        <p:spPr/>
        <p:txBody>
          <a:bodyPr/>
          <a:lstStyle/>
          <a:p>
            <a:r>
              <a:rPr lang="en-US" dirty="0"/>
              <a:t>FIGURE 6.16  Taste Buds and Taste Receptor Cells (Part 3)</a:t>
            </a:r>
          </a:p>
        </p:txBody>
      </p:sp>
      <p:pic>
        <p:nvPicPr>
          <p:cNvPr id="6" name="Content Placeholder 5" descr="The three different types of papillae are circumvallate, foliate papillae, and fungiform papillae."/>
          <p:cNvPicPr>
            <a:picLocks noGrp="1" noChangeAspect="1"/>
          </p:cNvPicPr>
          <p:nvPr>
            <p:ph sz="quarter" idx="10"/>
          </p:nvPr>
        </p:nvPicPr>
        <p:blipFill>
          <a:blip r:embed="rId3"/>
          <a:stretch>
            <a:fillRect/>
          </a:stretch>
        </p:blipFill>
        <p:spPr>
          <a:xfrm>
            <a:off x="1952410" y="479425"/>
            <a:ext cx="8287181" cy="6300787"/>
          </a:xfrm>
        </p:spPr>
      </p:pic>
    </p:spTree>
    <p:extLst>
      <p:ext uri="{BB962C8B-B14F-4D97-AF65-F5344CB8AC3E}">
        <p14:creationId xmlns:p14="http://schemas.microsoft.com/office/powerpoint/2010/main" val="1397940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F198-5AD7-4F4E-AD8C-E879D78F9E65}"/>
              </a:ext>
            </a:extLst>
          </p:cNvPr>
          <p:cNvSpPr>
            <a:spLocks noGrp="1"/>
          </p:cNvSpPr>
          <p:nvPr>
            <p:ph type="title"/>
          </p:nvPr>
        </p:nvSpPr>
        <p:spPr/>
        <p:txBody>
          <a:bodyPr/>
          <a:lstStyle/>
          <a:p>
            <a:r>
              <a:rPr lang="en-US" dirty="0"/>
              <a:t>FIGURE 6.17  Body Tissues Expressing Taste Receptors </a:t>
            </a:r>
            <a:r>
              <a:rPr lang="en-US" sz="1000" dirty="0"/>
              <a:t>(1)</a:t>
            </a:r>
          </a:p>
        </p:txBody>
      </p:sp>
      <p:pic>
        <p:nvPicPr>
          <p:cNvPr id="6" name="Content Placeholder 5" descr="Diagram of body tissues expressing taste receptors. A male figure is shown, with organs visible. Green triangles that indicate locations where taste-related components have been found appear over the brain, near the mouth, and in multiple organs throughout the torso. Text explains that by searching for the molecular components of known taste receptors, researchers have found taste-like sensors in a surprising variety of tissues, performing functions that are as yet unknow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02303" y="479425"/>
            <a:ext cx="5187395" cy="6300788"/>
          </a:xfrm>
        </p:spPr>
      </p:pic>
    </p:spTree>
    <p:extLst>
      <p:ext uri="{BB962C8B-B14F-4D97-AF65-F5344CB8AC3E}">
        <p14:creationId xmlns:p14="http://schemas.microsoft.com/office/powerpoint/2010/main" val="913395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8FCE-E2C8-144E-B495-2BC3E8C11EC5}"/>
              </a:ext>
            </a:extLst>
          </p:cNvPr>
          <p:cNvSpPr>
            <a:spLocks noGrp="1"/>
          </p:cNvSpPr>
          <p:nvPr>
            <p:ph type="title"/>
          </p:nvPr>
        </p:nvSpPr>
        <p:spPr/>
        <p:txBody>
          <a:bodyPr/>
          <a:lstStyle/>
          <a:p>
            <a:r>
              <a:rPr lang="en-US" dirty="0"/>
              <a:t>FIGURE 6.17  Body Tissues Expressing Taste Receptors </a:t>
            </a:r>
            <a:r>
              <a:rPr lang="en-US" sz="1000" dirty="0"/>
              <a:t>(2)</a:t>
            </a:r>
          </a:p>
        </p:txBody>
      </p:sp>
      <p:pic>
        <p:nvPicPr>
          <p:cNvPr id="6" name="Content Placeholder 5" descr="Diagram of body tissues expressing taste receptors. A male figure is shown, with organs visible. Green triangles that indicate locations where taste-related components have been found appear over the brain, near the mouth, and in multiple organs throughout the torso. Text explains that by searching for the molecular components of known taste receptors, researchers have found taste-like sensors in a surprising variety of tissues, performing functions that are as yet unknow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00846" y="479425"/>
            <a:ext cx="4390308" cy="6300788"/>
          </a:xfrm>
        </p:spPr>
      </p:pic>
    </p:spTree>
    <p:extLst>
      <p:ext uri="{BB962C8B-B14F-4D97-AF65-F5344CB8AC3E}">
        <p14:creationId xmlns:p14="http://schemas.microsoft.com/office/powerpoint/2010/main" val="2258230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4EE1-D013-C84A-B726-FBFE0B21E378}"/>
              </a:ext>
            </a:extLst>
          </p:cNvPr>
          <p:cNvSpPr>
            <a:spLocks noGrp="1"/>
          </p:cNvSpPr>
          <p:nvPr>
            <p:ph type="title"/>
          </p:nvPr>
        </p:nvSpPr>
        <p:spPr/>
        <p:txBody>
          <a:bodyPr/>
          <a:lstStyle/>
          <a:p>
            <a:r>
              <a:rPr lang="en-US" dirty="0"/>
              <a:t>FIGURE 6.18  It’s All a Matter of Taste Buds </a:t>
            </a:r>
            <a:r>
              <a:rPr lang="en-US" sz="1000" dirty="0"/>
              <a:t>(1)</a:t>
            </a:r>
          </a:p>
        </p:txBody>
      </p:sp>
      <p:pic>
        <p:nvPicPr>
          <p:cNvPr id="6" name="Content Placeholder 5" descr="Certain substances that taste unpleasantly bitter to most people can’t be tasted at all by some people. (A). Nontasters have far fewer papillae. (B). Than supertasters, who are extra sensitive to bitter and sweet tastan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032669"/>
            <a:ext cx="9753600" cy="5194300"/>
          </a:xfrm>
        </p:spPr>
      </p:pic>
    </p:spTree>
    <p:extLst>
      <p:ext uri="{BB962C8B-B14F-4D97-AF65-F5344CB8AC3E}">
        <p14:creationId xmlns:p14="http://schemas.microsoft.com/office/powerpoint/2010/main" val="15900817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38DE-9B0B-3F4C-83D0-6A326E06E08A}"/>
              </a:ext>
            </a:extLst>
          </p:cNvPr>
          <p:cNvSpPr>
            <a:spLocks noGrp="1"/>
          </p:cNvSpPr>
          <p:nvPr>
            <p:ph type="title"/>
          </p:nvPr>
        </p:nvSpPr>
        <p:spPr/>
        <p:txBody>
          <a:bodyPr/>
          <a:lstStyle/>
          <a:p>
            <a:r>
              <a:rPr lang="en-US" dirty="0"/>
              <a:t>FIGURE 6.18  It’s All a Matter of Taste Buds </a:t>
            </a:r>
            <a:r>
              <a:rPr lang="en-US" sz="1000" dirty="0"/>
              <a:t>(2)</a:t>
            </a:r>
          </a:p>
        </p:txBody>
      </p:sp>
      <p:pic>
        <p:nvPicPr>
          <p:cNvPr id="6" name="Content Placeholder 5" descr="Certain substances that taste unpleasantly bitter to most people can’t be tasted at all by some people. (A). Nontasters have far fewer papillae. (B). Than supertasters, who are extra sensitive to bitter and sweet tastan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1508919"/>
            <a:ext cx="9753600" cy="4241800"/>
          </a:xfrm>
        </p:spPr>
      </p:pic>
    </p:spTree>
    <p:extLst>
      <p:ext uri="{BB962C8B-B14F-4D97-AF65-F5344CB8AC3E}">
        <p14:creationId xmlns:p14="http://schemas.microsoft.com/office/powerpoint/2010/main" val="1230563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BA3D-82B6-B345-8431-51BE5DD2D4F3}"/>
              </a:ext>
            </a:extLst>
          </p:cNvPr>
          <p:cNvSpPr>
            <a:spLocks noGrp="1"/>
          </p:cNvSpPr>
          <p:nvPr>
            <p:ph type="title"/>
          </p:nvPr>
        </p:nvSpPr>
        <p:spPr/>
        <p:txBody>
          <a:bodyPr/>
          <a:lstStyle/>
          <a:p>
            <a:r>
              <a:rPr lang="en-US" dirty="0"/>
              <a:t>FIGURE 6.18  It’s All a Matter of Taste Buds (Part 1)</a:t>
            </a:r>
          </a:p>
        </p:txBody>
      </p:sp>
      <p:pic>
        <p:nvPicPr>
          <p:cNvPr id="6" name="Content Placeholder 5" descr="This alt text was created for the whole figure and some of it may not apply to this partial figure.&#10;&#10;Certain substances that taste unpleasantly bitter to most people can’t be tasted at all by some people. (A). Nontasters have far fewer papillae. (B). Than supertasters, who are extra sensitive to bitter and sweet tastan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26867" y="479425"/>
            <a:ext cx="7338267" cy="6300788"/>
          </a:xfrm>
        </p:spPr>
      </p:pic>
    </p:spTree>
    <p:extLst>
      <p:ext uri="{BB962C8B-B14F-4D97-AF65-F5344CB8AC3E}">
        <p14:creationId xmlns:p14="http://schemas.microsoft.com/office/powerpoint/2010/main" val="990367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C175-8243-9945-8E20-5E1915F613AE}"/>
              </a:ext>
            </a:extLst>
          </p:cNvPr>
          <p:cNvSpPr>
            <a:spLocks noGrp="1"/>
          </p:cNvSpPr>
          <p:nvPr>
            <p:ph type="title"/>
          </p:nvPr>
        </p:nvSpPr>
        <p:spPr/>
        <p:txBody>
          <a:bodyPr/>
          <a:lstStyle/>
          <a:p>
            <a:r>
              <a:rPr lang="en-US" dirty="0"/>
              <a:t>FIGURE 6.18  It’s All a Matter of Taste Buds (Part 2)</a:t>
            </a:r>
          </a:p>
        </p:txBody>
      </p:sp>
      <p:pic>
        <p:nvPicPr>
          <p:cNvPr id="6" name="Content Placeholder 5" descr="This alt text was created for the whole figure and some of it may not apply to this partial figure.&#10;&#10;Certain substances that taste unpleasantly bitter to most people can’t be tasted at all by some people. (A). Nontasters have far fewer papillae. (B). Than supertasters, who are extra sensitive to bitter and sweet tastan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20541" y="479425"/>
            <a:ext cx="7350919" cy="6300788"/>
          </a:xfrm>
        </p:spPr>
      </p:pic>
    </p:spTree>
    <p:extLst>
      <p:ext uri="{BB962C8B-B14F-4D97-AF65-F5344CB8AC3E}">
        <p14:creationId xmlns:p14="http://schemas.microsoft.com/office/powerpoint/2010/main" val="180669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F52C-DD61-BC46-9B90-D4F25A31E369}"/>
              </a:ext>
            </a:extLst>
          </p:cNvPr>
          <p:cNvSpPr>
            <a:spLocks noGrp="1"/>
          </p:cNvSpPr>
          <p:nvPr>
            <p:ph type="title"/>
          </p:nvPr>
        </p:nvSpPr>
        <p:spPr/>
        <p:txBody>
          <a:bodyPr/>
          <a:lstStyle/>
          <a:p>
            <a:r>
              <a:rPr lang="en-US" dirty="0"/>
              <a:t>FIGURE 6.19  Anatomy and Main Pathways of the Human Gustatory System </a:t>
            </a:r>
            <a:r>
              <a:rPr lang="en-US" sz="1000" dirty="0"/>
              <a:t>(1)</a:t>
            </a:r>
          </a:p>
        </p:txBody>
      </p:sp>
      <p:pic>
        <p:nvPicPr>
          <p:cNvPr id="6" name="Content Placeholder 5" descr="Taste information is carried in several different cranial nerves. A dedicated set of axonal projections from the thalamus projects this information to the cortical taste areas that give us our conscious experience of tastes. Human brain shows Gustatory cortex: Anterior insula or frontal operculum and thalamus on the top, brainstem in the middle, and solitary tract and its nucleus, facial nerve (VII), taste receptor cells, tongue, glossopharyngeal nerve (IX), and vagus nerve (X)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28562" y="479425"/>
            <a:ext cx="9134877" cy="6300788"/>
          </a:xfrm>
        </p:spPr>
      </p:pic>
    </p:spTree>
    <p:extLst>
      <p:ext uri="{BB962C8B-B14F-4D97-AF65-F5344CB8AC3E}">
        <p14:creationId xmlns:p14="http://schemas.microsoft.com/office/powerpoint/2010/main" val="2378186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EE44-6C8A-184F-B38A-E2C96B20D427}"/>
              </a:ext>
            </a:extLst>
          </p:cNvPr>
          <p:cNvSpPr>
            <a:spLocks noGrp="1"/>
          </p:cNvSpPr>
          <p:nvPr>
            <p:ph type="title"/>
          </p:nvPr>
        </p:nvSpPr>
        <p:spPr/>
        <p:txBody>
          <a:bodyPr/>
          <a:lstStyle/>
          <a:p>
            <a:r>
              <a:rPr lang="en-US" dirty="0"/>
              <a:t>FIGURE 6.19  Anatomy and Main Pathways of the Human Gustatory System </a:t>
            </a:r>
            <a:r>
              <a:rPr lang="en-US" sz="1000" dirty="0"/>
              <a:t>(2)</a:t>
            </a:r>
          </a:p>
        </p:txBody>
      </p:sp>
      <p:pic>
        <p:nvPicPr>
          <p:cNvPr id="6" name="Content Placeholder 5" descr="Taste information is carried in several different cranial nerves. A dedicated set of axonal projections from the thalamus projects this information to the cortical taste areas that give us our conscious experience of tastes. Human brain shows Gustatory cortex: Anterior insula or frontal operculum and thalamus on the top, brainstem in the middle, and solitary tract and its nucleus, facial nerve (VII), taste receptor cells, tongue, glossopharyngeal nerve (IX), and vagus nerve (X)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44389" y="479425"/>
            <a:ext cx="6503222" cy="6300788"/>
          </a:xfrm>
        </p:spPr>
      </p:pic>
    </p:spTree>
    <p:extLst>
      <p:ext uri="{BB962C8B-B14F-4D97-AF65-F5344CB8AC3E}">
        <p14:creationId xmlns:p14="http://schemas.microsoft.com/office/powerpoint/2010/main" val="63056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9BAC0-FD7D-D049-B371-3F751EC639A5}"/>
              </a:ext>
            </a:extLst>
          </p:cNvPr>
          <p:cNvSpPr>
            <a:spLocks noGrp="1"/>
          </p:cNvSpPr>
          <p:nvPr>
            <p:ph type="title"/>
          </p:nvPr>
        </p:nvSpPr>
        <p:spPr/>
        <p:txBody>
          <a:bodyPr/>
          <a:lstStyle/>
          <a:p>
            <a:r>
              <a:rPr lang="en-US" dirty="0"/>
              <a:t>FIGURE 6.1  External and Internal Structures of the Human Ear (Part 2)</a:t>
            </a:r>
          </a:p>
        </p:txBody>
      </p:sp>
      <p:pic>
        <p:nvPicPr>
          <p:cNvPr id="6" name="Content Placeholder 5" descr="Image consists of visual representations of the ear organ. (B) Middle ear. Tensor tympani muscle, ossicles: malleus, incus, stapes, tympanic membrane or eardrum, stapedius muscle, oval window, and round wind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98411" y="479425"/>
            <a:ext cx="4795178" cy="6300788"/>
          </a:xfrm>
        </p:spPr>
      </p:pic>
    </p:spTree>
    <p:extLst>
      <p:ext uri="{BB962C8B-B14F-4D97-AF65-F5344CB8AC3E}">
        <p14:creationId xmlns:p14="http://schemas.microsoft.com/office/powerpoint/2010/main" val="3299548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4650-8A5C-9F48-B51D-52704264D069}"/>
              </a:ext>
            </a:extLst>
          </p:cNvPr>
          <p:cNvSpPr>
            <a:spLocks noGrp="1"/>
          </p:cNvSpPr>
          <p:nvPr>
            <p:ph type="title"/>
          </p:nvPr>
        </p:nvSpPr>
        <p:spPr/>
        <p:txBody>
          <a:bodyPr/>
          <a:lstStyle/>
          <a:p>
            <a:r>
              <a:rPr lang="en-US" dirty="0"/>
              <a:t>FIGURE 6.20  The Human Olfactory System </a:t>
            </a:r>
            <a:r>
              <a:rPr lang="en-US" sz="1000" dirty="0"/>
              <a:t>(1)</a:t>
            </a:r>
          </a:p>
        </p:txBody>
      </p:sp>
      <p:pic>
        <p:nvPicPr>
          <p:cNvPr id="6" name="Content Placeholder 5" descr="Each glomerulus receives axons from olfactory receptor cells that share the same sensitivity. The human olfactory system shows hypothalamus, thalamus, orbitofrontal cortex, hippocampus, amygdala, cribriform bone, and olfactory epithelium in the middle, and prepyriform cortex or primary olfactory cortex, olfactory mucosa, turbinates, and air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670719"/>
            <a:ext cx="9753600" cy="5918200"/>
          </a:xfrm>
        </p:spPr>
      </p:pic>
    </p:spTree>
    <p:extLst>
      <p:ext uri="{BB962C8B-B14F-4D97-AF65-F5344CB8AC3E}">
        <p14:creationId xmlns:p14="http://schemas.microsoft.com/office/powerpoint/2010/main" val="42758776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CA4B-83F9-6E46-B554-43021DB438C4}"/>
              </a:ext>
            </a:extLst>
          </p:cNvPr>
          <p:cNvSpPr>
            <a:spLocks noGrp="1"/>
          </p:cNvSpPr>
          <p:nvPr>
            <p:ph type="title"/>
          </p:nvPr>
        </p:nvSpPr>
        <p:spPr/>
        <p:txBody>
          <a:bodyPr/>
          <a:lstStyle/>
          <a:p>
            <a:r>
              <a:rPr lang="en-US" dirty="0"/>
              <a:t>FIGURE 6.20  The Human Olfactory System </a:t>
            </a:r>
            <a:r>
              <a:rPr lang="en-US" sz="1000" dirty="0"/>
              <a:t>(2)</a:t>
            </a:r>
          </a:p>
        </p:txBody>
      </p:sp>
      <p:pic>
        <p:nvPicPr>
          <p:cNvPr id="6" name="Content Placeholder 5" descr="This alt text was created for the whole figure and some of it may not apply to this partial figure.&#10;&#10;Each glomerulus receives axons from olfactory receptor cells that share the same sensitivity. The human olfactory system shows hypothalamus, thalamus, orbitofrontal cortex, hippocampus, amygdala, cribriform bone, and olfactory epithelium in the middle, and prepyriform cortex or primary olfactory cortex, olfactory mucosa, turbinates, and air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696119"/>
            <a:ext cx="9753600" cy="5867400"/>
          </a:xfrm>
        </p:spPr>
      </p:pic>
    </p:spTree>
    <p:extLst>
      <p:ext uri="{BB962C8B-B14F-4D97-AF65-F5344CB8AC3E}">
        <p14:creationId xmlns:p14="http://schemas.microsoft.com/office/powerpoint/2010/main" val="688049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B428-E2F3-FF45-8BB2-E3B1BA644149}"/>
              </a:ext>
            </a:extLst>
          </p:cNvPr>
          <p:cNvSpPr>
            <a:spLocks noGrp="1"/>
          </p:cNvSpPr>
          <p:nvPr>
            <p:ph type="title"/>
          </p:nvPr>
        </p:nvSpPr>
        <p:spPr/>
        <p:txBody>
          <a:bodyPr/>
          <a:lstStyle/>
          <a:p>
            <a:r>
              <a:rPr lang="en-US" dirty="0"/>
              <a:t>FIGURE 6.20  The Human Olfactory System (Part 1)</a:t>
            </a:r>
          </a:p>
        </p:txBody>
      </p:sp>
      <p:pic>
        <p:nvPicPr>
          <p:cNvPr id="6" name="Content Placeholder 5" descr="This alt text was created for the whole figure and some of it may not apply to this partial figure.&#10;&#10;Each glomerulus receives axons from olfactory receptor cells that share the same sensitivity. The human olfactory system shows hypothalamus, thalamus, orbitofrontal cortex, hippocampus, amygdala, cribriform bone, and olfactory epithelium in the middle, and prepyriform cortex or primary olfactory cortex, olfactory mucosa, turbinates, and air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40737" y="479425"/>
            <a:ext cx="7110527" cy="6300788"/>
          </a:xfrm>
        </p:spPr>
      </p:pic>
    </p:spTree>
    <p:extLst>
      <p:ext uri="{BB962C8B-B14F-4D97-AF65-F5344CB8AC3E}">
        <p14:creationId xmlns:p14="http://schemas.microsoft.com/office/powerpoint/2010/main" val="1401238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0EEB-89CC-284C-967F-94CF4F73C7EF}"/>
              </a:ext>
            </a:extLst>
          </p:cNvPr>
          <p:cNvSpPr>
            <a:spLocks noGrp="1"/>
          </p:cNvSpPr>
          <p:nvPr>
            <p:ph type="title"/>
          </p:nvPr>
        </p:nvSpPr>
        <p:spPr/>
        <p:txBody>
          <a:bodyPr/>
          <a:lstStyle/>
          <a:p>
            <a:r>
              <a:rPr lang="en-US" dirty="0"/>
              <a:t>FIGURE 6.20  The Human Olfactory System (Part 2)</a:t>
            </a:r>
          </a:p>
        </p:txBody>
      </p:sp>
      <p:pic>
        <p:nvPicPr>
          <p:cNvPr id="6" name="Content Placeholder 5" descr="This alt text was created for the whole figure and some of it may not apply to this partial figure.&#10;&#10;Each glomerulus receives axons from olfactory receptor cells that share the same sensitivity. The human olfactory system shows hypothalamus, thalamus, orbitofrontal cortex, hippocampus, amygdala, cribriform bone, and olfactory epithelium in the middle, and prepyriform cortex or primary olfactory cortex, olfactory mucosa, turbinates, and air on the bottom."/>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42933" y="479425"/>
            <a:ext cx="5706135" cy="6300788"/>
          </a:xfrm>
        </p:spPr>
      </p:pic>
    </p:spTree>
    <p:extLst>
      <p:ext uri="{BB962C8B-B14F-4D97-AF65-F5344CB8AC3E}">
        <p14:creationId xmlns:p14="http://schemas.microsoft.com/office/powerpoint/2010/main" val="976377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69EF-3867-DA46-A210-16263D578410}"/>
              </a:ext>
            </a:extLst>
          </p:cNvPr>
          <p:cNvSpPr>
            <a:spLocks noGrp="1"/>
          </p:cNvSpPr>
          <p:nvPr>
            <p:ph type="title"/>
          </p:nvPr>
        </p:nvSpPr>
        <p:spPr/>
        <p:txBody>
          <a:bodyPr/>
          <a:lstStyle/>
          <a:p>
            <a:r>
              <a:rPr lang="en-US" dirty="0"/>
              <a:t>FIGURE 6.21  Different Kinds of Olfactory Receptor Molecules on the Olfactory Epithelium </a:t>
            </a:r>
            <a:r>
              <a:rPr lang="en-US" sz="1000" dirty="0"/>
              <a:t>(1)</a:t>
            </a:r>
          </a:p>
        </p:txBody>
      </p:sp>
      <p:pic>
        <p:nvPicPr>
          <p:cNvPr id="6" name="Content Placeholder 5" descr="The rat has large olfactory bulbs relative to the size of the rest of the brain, reflecting the greater sensitivity of the rodent olfactory system, compared with that of humans. The olfactory epithelium displays olfactory bulb and brain on top. The color shows the distribution of members of the four receptor subfamilies; note that the olfactory bulb shows matching organization. The different receptor types have distinct but overlapping spatial distributions."/>
          <p:cNvPicPr>
            <a:picLocks noGrp="1" noChangeAspect="1"/>
          </p:cNvPicPr>
          <p:nvPr>
            <p:ph sz="quarter" idx="10"/>
          </p:nvPr>
        </p:nvPicPr>
        <p:blipFill>
          <a:blip r:embed="rId3"/>
          <a:stretch>
            <a:fillRect/>
          </a:stretch>
        </p:blipFill>
        <p:spPr>
          <a:xfrm>
            <a:off x="1219200" y="683419"/>
            <a:ext cx="9753600" cy="5892800"/>
          </a:xfrm>
        </p:spPr>
      </p:pic>
    </p:spTree>
    <p:extLst>
      <p:ext uri="{BB962C8B-B14F-4D97-AF65-F5344CB8AC3E}">
        <p14:creationId xmlns:p14="http://schemas.microsoft.com/office/powerpoint/2010/main" val="3900415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E8C1F-4791-624D-B037-DBA6EA8C0FA7}"/>
              </a:ext>
            </a:extLst>
          </p:cNvPr>
          <p:cNvSpPr>
            <a:spLocks noGrp="1"/>
          </p:cNvSpPr>
          <p:nvPr>
            <p:ph type="title"/>
          </p:nvPr>
        </p:nvSpPr>
        <p:spPr/>
        <p:txBody>
          <a:bodyPr/>
          <a:lstStyle/>
          <a:p>
            <a:r>
              <a:rPr lang="en-US" dirty="0"/>
              <a:t>FIGURE 6.21  Different Kinds of Olfactory Receptor Molecules on the Olfactory Epithelium </a:t>
            </a:r>
            <a:r>
              <a:rPr lang="en-US" sz="1000" dirty="0"/>
              <a:t>(2)</a:t>
            </a:r>
          </a:p>
        </p:txBody>
      </p:sp>
      <p:pic>
        <p:nvPicPr>
          <p:cNvPr id="6" name="Content Placeholder 5" descr="The rat has large olfactory bulbs relative to the size of the rest of the brain, reflecting the greater sensitivity of the rodent olfactory system, compared with that of humans. The olfactory epithelium displays olfactory bulb and brain on top. The color shows the distribution of members of the four receptor subfamilies; note that the olfactory bulb shows matching organization. The different receptor types have distinct but overlapping spatial distributions."/>
          <p:cNvPicPr>
            <a:picLocks noGrp="1" noChangeAspect="1"/>
          </p:cNvPicPr>
          <p:nvPr>
            <p:ph sz="quarter" idx="10"/>
          </p:nvPr>
        </p:nvPicPr>
        <p:blipFill>
          <a:blip r:embed="rId3"/>
          <a:stretch>
            <a:fillRect/>
          </a:stretch>
        </p:blipFill>
        <p:spPr>
          <a:xfrm>
            <a:off x="1219200" y="1654969"/>
            <a:ext cx="9753600" cy="3949700"/>
          </a:xfrm>
        </p:spPr>
      </p:pic>
    </p:spTree>
    <p:extLst>
      <p:ext uri="{BB962C8B-B14F-4D97-AF65-F5344CB8AC3E}">
        <p14:creationId xmlns:p14="http://schemas.microsoft.com/office/powerpoint/2010/main" val="505301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0265-FF95-C14E-BAD0-4A75517EDA04}"/>
              </a:ext>
            </a:extLst>
          </p:cNvPr>
          <p:cNvSpPr>
            <a:spLocks noGrp="1"/>
          </p:cNvSpPr>
          <p:nvPr>
            <p:ph type="title"/>
          </p:nvPr>
        </p:nvSpPr>
        <p:spPr/>
        <p:txBody>
          <a:bodyPr/>
          <a:lstStyle/>
          <a:p>
            <a:r>
              <a:rPr lang="en-US" dirty="0"/>
              <a:t>FIGURE 6.21  Different Kinds of Olfactory Receptor Molecules on the Olfactory Epithelium (Part 1)</a:t>
            </a:r>
          </a:p>
        </p:txBody>
      </p:sp>
      <p:pic>
        <p:nvPicPr>
          <p:cNvPr id="6" name="Content Placeholder 5" descr="This alt text was created for the whole figure and some of it may not apply to this partial figure.&#10;&#10;The rat has large olfactory bulbs relative to the size of the rest of the brain, reflecting the greater sensitivity of the rodent olfactory system, compared with that of humans. The olfactory epithelium displays olfactory bulb and brain on top. The color shows the distribution of members of the four receptor subfamilies; note that the olfactory bulb shows matching organization. The different receptor types have distinct but overlapping spatial distributions."/>
          <p:cNvPicPr>
            <a:picLocks noGrp="1" noChangeAspect="1"/>
          </p:cNvPicPr>
          <p:nvPr>
            <p:ph sz="quarter" idx="10"/>
          </p:nvPr>
        </p:nvPicPr>
        <p:blipFill>
          <a:blip r:embed="rId3"/>
          <a:stretch>
            <a:fillRect/>
          </a:stretch>
        </p:blipFill>
        <p:spPr>
          <a:xfrm>
            <a:off x="1598149" y="479425"/>
            <a:ext cx="8995703" cy="6300787"/>
          </a:xfrm>
        </p:spPr>
      </p:pic>
    </p:spTree>
    <p:extLst>
      <p:ext uri="{BB962C8B-B14F-4D97-AF65-F5344CB8AC3E}">
        <p14:creationId xmlns:p14="http://schemas.microsoft.com/office/powerpoint/2010/main" val="1933728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B963-E550-3C47-8987-DC27D6CD796C}"/>
              </a:ext>
            </a:extLst>
          </p:cNvPr>
          <p:cNvSpPr>
            <a:spLocks noGrp="1"/>
          </p:cNvSpPr>
          <p:nvPr>
            <p:ph type="title"/>
          </p:nvPr>
        </p:nvSpPr>
        <p:spPr/>
        <p:txBody>
          <a:bodyPr/>
          <a:lstStyle/>
          <a:p>
            <a:r>
              <a:rPr lang="en-US" dirty="0"/>
              <a:t>FIGURE 6.21  Different Kinds of Olfactory Receptor Molecules on the Olfactory Epithelium (Part 2)</a:t>
            </a:r>
          </a:p>
        </p:txBody>
      </p:sp>
      <p:pic>
        <p:nvPicPr>
          <p:cNvPr id="6" name="Content Placeholder 5" descr="This alt text was created for the whole figure and some of it may not apply to this partial figure.&#10;&#10;The rat has large olfactory bulbs relative to the size of the rest of the brain, reflecting the greater sensitivity of the rodent olfactory system, compared with that of humans. The olfactory epithelium displays olfactory bulb and brain on top. The color shows the distribution of members of the four receptor subfamilies; note that the olfactory bulb shows matching organization. The different receptor types have distinct but overlapping spatial distribution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52410" y="479425"/>
            <a:ext cx="8287181" cy="6300788"/>
          </a:xfrm>
        </p:spPr>
      </p:pic>
    </p:spTree>
    <p:extLst>
      <p:ext uri="{BB962C8B-B14F-4D97-AF65-F5344CB8AC3E}">
        <p14:creationId xmlns:p14="http://schemas.microsoft.com/office/powerpoint/2010/main" val="5462762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0510-30AB-3E4D-8DE4-BC762A8F3C95}"/>
              </a:ext>
            </a:extLst>
          </p:cNvPr>
          <p:cNvSpPr>
            <a:spLocks noGrp="1"/>
          </p:cNvSpPr>
          <p:nvPr>
            <p:ph type="title"/>
          </p:nvPr>
        </p:nvSpPr>
        <p:spPr/>
        <p:txBody>
          <a:bodyPr/>
          <a:lstStyle/>
          <a:p>
            <a:r>
              <a:rPr lang="en-US" dirty="0"/>
              <a:t>FIGURE 6.22  Components of the Brain’s Olfactory System</a:t>
            </a:r>
          </a:p>
        </p:txBody>
      </p:sp>
      <p:pic>
        <p:nvPicPr>
          <p:cNvPr id="6" name="Content Placeholder 5" descr="Components of the brain’s olfactory system. Olfactory receptors leads to olfactory bulb, which leads to amygdala, prepyriform cortex or primary olfactory cortex, and hypothalamus. Amygdala and prepyriform cortex lead to both hypothalamus and medial dorsal thalamus. Finally, hypothalamus leads to lateral posterior orbitofrontal cortex and medial dorsal thalamus leads to orbitofrontal cortex or secondary olfactory cortex."/>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04738" y="479425"/>
            <a:ext cx="4782525" cy="6300788"/>
          </a:xfrm>
        </p:spPr>
      </p:pic>
    </p:spTree>
    <p:extLst>
      <p:ext uri="{BB962C8B-B14F-4D97-AF65-F5344CB8AC3E}">
        <p14:creationId xmlns:p14="http://schemas.microsoft.com/office/powerpoint/2010/main" val="3127757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CD08-DF20-AD4E-A088-AC716C15187B}"/>
              </a:ext>
            </a:extLst>
          </p:cNvPr>
          <p:cNvSpPr>
            <a:spLocks noGrp="1"/>
          </p:cNvSpPr>
          <p:nvPr>
            <p:ph type="title"/>
          </p:nvPr>
        </p:nvSpPr>
        <p:spPr/>
        <p:txBody>
          <a:bodyPr/>
          <a:lstStyle/>
          <a:p>
            <a:r>
              <a:rPr lang="en-US" dirty="0"/>
              <a:t>FIGURE 6.23  The Vomeronasal System</a:t>
            </a:r>
          </a:p>
        </p:txBody>
      </p:sp>
      <p:pic>
        <p:nvPicPr>
          <p:cNvPr id="6" name="Content Placeholder 5" descr="The vomeronasal system consists of accessory olfactory bulb, vomeronasal nerves, vomeronasal organ V N O, V N O receptor neurons, and air passag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16411" y="479425"/>
            <a:ext cx="5959179" cy="6300788"/>
          </a:xfrm>
        </p:spPr>
      </p:pic>
    </p:spTree>
    <p:extLst>
      <p:ext uri="{BB962C8B-B14F-4D97-AF65-F5344CB8AC3E}">
        <p14:creationId xmlns:p14="http://schemas.microsoft.com/office/powerpoint/2010/main" val="180772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A9B9-BFB0-7A4B-A8E6-32BEF9F5A23A}"/>
              </a:ext>
            </a:extLst>
          </p:cNvPr>
          <p:cNvSpPr>
            <a:spLocks noGrp="1"/>
          </p:cNvSpPr>
          <p:nvPr>
            <p:ph type="title"/>
          </p:nvPr>
        </p:nvSpPr>
        <p:spPr/>
        <p:txBody>
          <a:bodyPr/>
          <a:lstStyle/>
          <a:p>
            <a:r>
              <a:rPr lang="en-US" dirty="0"/>
              <a:t>FIGURE 6.1  External and Internal Structures of the Human Ear (Part 3)</a:t>
            </a:r>
          </a:p>
        </p:txBody>
      </p:sp>
      <p:pic>
        <p:nvPicPr>
          <p:cNvPr id="6" name="Content Placeholder 5" descr="Image consists of visual representations of the ear organ. (C) Cochlea. Oval window, round window, vestibulocochlear nerve (VIII), scala tymani, scala media or middle canal, and scala vestibule or vestibular cana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65062" y="479425"/>
            <a:ext cx="8261876" cy="6300788"/>
          </a:xfrm>
        </p:spPr>
      </p:pic>
    </p:spTree>
    <p:extLst>
      <p:ext uri="{BB962C8B-B14F-4D97-AF65-F5344CB8AC3E}">
        <p14:creationId xmlns:p14="http://schemas.microsoft.com/office/powerpoint/2010/main" val="2376824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211C-62CA-4548-AB44-E36B2CC3C6FD}"/>
              </a:ext>
            </a:extLst>
          </p:cNvPr>
          <p:cNvSpPr>
            <a:spLocks noGrp="1"/>
          </p:cNvSpPr>
          <p:nvPr>
            <p:ph type="title"/>
          </p:nvPr>
        </p:nvSpPr>
        <p:spPr/>
        <p:txBody>
          <a:bodyPr/>
          <a:lstStyle/>
          <a:p>
            <a:r>
              <a:rPr lang="en-US" dirty="0"/>
              <a:t>FIGURE 6.1  External and Internal Structures of the Human Ear (Part 4)</a:t>
            </a:r>
          </a:p>
        </p:txBody>
      </p:sp>
      <p:pic>
        <p:nvPicPr>
          <p:cNvPr id="6" name="Content Placeholder 5" descr="Image consists of visual representations of the ear organ. (D) Organ of corti. Tectoral membrane, outer hair cells, inner hair cells, nerve fibers, and basilar membra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49975" y="479425"/>
            <a:ext cx="8692050" cy="6300788"/>
          </a:xfrm>
        </p:spPr>
      </p:pic>
    </p:spTree>
    <p:extLst>
      <p:ext uri="{BB962C8B-B14F-4D97-AF65-F5344CB8AC3E}">
        <p14:creationId xmlns:p14="http://schemas.microsoft.com/office/powerpoint/2010/main" val="217058888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TotalTime>
  <Words>2539</Words>
  <Application>Microsoft Office PowerPoint</Application>
  <PresentationFormat>Widescreen</PresentationFormat>
  <Paragraphs>241</Paragraphs>
  <Slides>79</Slides>
  <Notes>79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79</vt:i4>
      </vt:variant>
    </vt:vector>
  </HeadingPairs>
  <TitlesOfParts>
    <vt:vector size="82" baseType="lpstr">
      <vt:lpstr>Arial</vt:lpstr>
      <vt:lpstr>Times</vt:lpstr>
      <vt:lpstr>Blank Presentation</vt:lpstr>
      <vt:lpstr>Chapter 6 Opener</vt:lpstr>
      <vt:lpstr>In-Text Art, Ch. 6, p. 56</vt:lpstr>
      <vt:lpstr>BOX 6.1  The Basics of Sound</vt:lpstr>
      <vt:lpstr>In-Text Art, Ch. 6, p. 58</vt:lpstr>
      <vt:lpstr>FIGURE 6.1  External and Internal Structures of the Human Ear</vt:lpstr>
      <vt:lpstr>FIGURE 6.1  External and Internal Structures of the Human Ear (Part 1)</vt:lpstr>
      <vt:lpstr>FIGURE 6.1  External and Internal Structures of the Human Ear (Part 2)</vt:lpstr>
      <vt:lpstr>FIGURE 6.1  External and Internal Structures of the Human Ear (Part 3)</vt:lpstr>
      <vt:lpstr>FIGURE 6.1  External and Internal Structures of the Human Ear (Part 4)</vt:lpstr>
      <vt:lpstr>FIGURE 6.1  External and Internal Structures of the Human Ear (Part 5)</vt:lpstr>
      <vt:lpstr>FIGURE 6.2  Deformation of the Basilar Membrane Encodes Sound Frequencies (1)</vt:lpstr>
      <vt:lpstr>FIGURE 6.2  Deformation of the Basilar Membrane Encodes Sound Frequencies (2)</vt:lpstr>
      <vt:lpstr>FIGURE 6.2  Deformation of the Basilar Membrane Encodes Sound Frequencies (Part 1)</vt:lpstr>
      <vt:lpstr>FIGURE 6.2  Deformation of the Basilar Membrane Encodes Sound Frequencies (Part 2)</vt:lpstr>
      <vt:lpstr>FIGURE 6.3  Auditory Nerve Fibers and Synapses in the Organ of Corti (1)</vt:lpstr>
      <vt:lpstr>FIGURE 6.3  Auditory Nerve Fibers and Synapses in the Organ of Corti (2)</vt:lpstr>
      <vt:lpstr>FIGURE 6.3  Auditory Nerve Fibers and Synapses in the Organ of Corti (Part 1)</vt:lpstr>
      <vt:lpstr>FIGURE 6.3  Auditory Nerve Fibers and Synapses in the Organ of Corti (Part 2)</vt:lpstr>
      <vt:lpstr>FIGURE 6.4  Tuning Curves of Auditory Nerve Cells (1)</vt:lpstr>
      <vt:lpstr>FIGURE 6.4  Tuning Curves of Auditory Nerve Cells (2)</vt:lpstr>
      <vt:lpstr>FIGURE 6.5  Auditory Pathways of the Human Brain (1)</vt:lpstr>
      <vt:lpstr>FIGURE 6.5  Auditory Pathways of the Human Brain (2)</vt:lpstr>
      <vt:lpstr>FIGURE 6.6  Responses of the Human Auditory Cortex to Random Sounds versus Speech (1)</vt:lpstr>
      <vt:lpstr>FIGURE 6.6  Responses of the Human Auditory Cortex to Random Sounds versus Speech (2)</vt:lpstr>
      <vt:lpstr>FIGURE 6.6  Responses of the Human Auditory Cortex to Random Sounds versus Speech (Part 1)</vt:lpstr>
      <vt:lpstr>FIGURE 6.6  Responses of the Human Auditory Cortex to Random Sounds versus Speech (Part 2)</vt:lpstr>
      <vt:lpstr>FIGURE 6.7  Cues for Binaural Hearing (1)</vt:lpstr>
      <vt:lpstr>FIGURE 6.7  Cues for Binaural Hearing (2)</vt:lpstr>
      <vt:lpstr>FIGURE 6.7  Cues for Binaural Hearing (Part 1)</vt:lpstr>
      <vt:lpstr>FIGURE 6.7  Cues for Binaural Hearing (Part 2)</vt:lpstr>
      <vt:lpstr>FIGURE 6.7  Cues for Binaural Hearing (Part 3)</vt:lpstr>
      <vt:lpstr>FIGURE 6.8  Long-Term Retention of a Trained Shift in the Tuning of an Auditory Receptive Field (1)</vt:lpstr>
      <vt:lpstr>FIGURE 6.8  Long-Term Retention of a Trained Shift in the Tuning of an Auditory Receptive Field (2)</vt:lpstr>
      <vt:lpstr>FIGURE 6.9  Brain Connections in People with Amusia (1)</vt:lpstr>
      <vt:lpstr>FIGURE 6.9  Brain Connections in People with Amusia (2)</vt:lpstr>
      <vt:lpstr>FIGURE 6.10  Types of Hearing Loss (1)</vt:lpstr>
      <vt:lpstr>FIGURE 6.10  Types of Hearing Loss (2)</vt:lpstr>
      <vt:lpstr>FIGURE 6.10  Types of Hearing Loss (Part 1)</vt:lpstr>
      <vt:lpstr>FIGURE 6.10  Types of Hearing Loss (Part 2)</vt:lpstr>
      <vt:lpstr>FIGURE 6.10  Types of Hearing Loss (Part 3)</vt:lpstr>
      <vt:lpstr>FIGURE 6.11  The Destructive Effects of Loud Noise (1)</vt:lpstr>
      <vt:lpstr>FIGURE 6.11  The Destructive Effects of Loud Noise (2)</vt:lpstr>
      <vt:lpstr>FIGURE 6.11  The Destructive Effects of Loud Noise (Part 1)</vt:lpstr>
      <vt:lpstr>FIGURE 6.11  The Destructive Effects of Loud Noise (Part 2)</vt:lpstr>
      <vt:lpstr>FIGURE 6.12  How Loud Is Too Loud? (1)</vt:lpstr>
      <vt:lpstr>FIGURE 6.12  How Loud Is Too Loud? (2)</vt:lpstr>
      <vt:lpstr>FIGURE 6.13  Cochlear Implants Provide Hearing in Some Deaf People</vt:lpstr>
      <vt:lpstr>FIGURE 6.13  Cochlear Implants Provide Hearing in Some Deaf People (Part 1)</vt:lpstr>
      <vt:lpstr>FIGURE 6.13  Cochlear Implants Provide Hearing in Some Deaf People (Part 2)</vt:lpstr>
      <vt:lpstr>FIGURE 6.13  Cochlear Implants Provide Hearing in Some Deaf People (Part 3)</vt:lpstr>
      <vt:lpstr>FIGURE 6.14  Structures of the Vestibular System (1)</vt:lpstr>
      <vt:lpstr>FIGURE 6.14  Structures of the Vestibular System (2)</vt:lpstr>
      <vt:lpstr>FIGURE 6.14  Structures of the Vestibular System (Part 1)</vt:lpstr>
      <vt:lpstr>FIGURE 6.14  Structures of the Vestibular System (Part 2)</vt:lpstr>
      <vt:lpstr>FIGURE 6.14  Structures of the Vestibular System (Part 3)</vt:lpstr>
      <vt:lpstr>FIGURE 6.15  A Cross Section of the Tongue</vt:lpstr>
      <vt:lpstr>FIGURE 6.16  Taste Buds and Taste Receptor Cells (1)</vt:lpstr>
      <vt:lpstr>FIGURE 6.16  Taste Buds and Taste Receptor Cells (2)</vt:lpstr>
      <vt:lpstr>FIGURE 6.16  Taste Buds and Taste Receptor Cells (Part 1)</vt:lpstr>
      <vt:lpstr>FIGURE 6.16  Taste Buds and Taste Receptor Cells (Part 2)</vt:lpstr>
      <vt:lpstr>FIGURE 6.16  Taste Buds and Taste Receptor Cells (Part 3)</vt:lpstr>
      <vt:lpstr>FIGURE 6.17  Body Tissues Expressing Taste Receptors (1)</vt:lpstr>
      <vt:lpstr>FIGURE 6.17  Body Tissues Expressing Taste Receptors (2)</vt:lpstr>
      <vt:lpstr>FIGURE 6.18  It’s All a Matter of Taste Buds (1)</vt:lpstr>
      <vt:lpstr>FIGURE 6.18  It’s All a Matter of Taste Buds (2)</vt:lpstr>
      <vt:lpstr>FIGURE 6.18  It’s All a Matter of Taste Buds (Part 1)</vt:lpstr>
      <vt:lpstr>FIGURE 6.18  It’s All a Matter of Taste Buds (Part 2)</vt:lpstr>
      <vt:lpstr>FIGURE 6.19  Anatomy and Main Pathways of the Human Gustatory System (1)</vt:lpstr>
      <vt:lpstr>FIGURE 6.19  Anatomy and Main Pathways of the Human Gustatory System (2)</vt:lpstr>
      <vt:lpstr>FIGURE 6.20  The Human Olfactory System (1)</vt:lpstr>
      <vt:lpstr>FIGURE 6.20  The Human Olfactory System (2)</vt:lpstr>
      <vt:lpstr>FIGURE 6.20  The Human Olfactory System (Part 1)</vt:lpstr>
      <vt:lpstr>FIGURE 6.20  The Human Olfactory System (Part 2)</vt:lpstr>
      <vt:lpstr>FIGURE 6.21  Different Kinds of Olfactory Receptor Molecules on the Olfactory Epithelium (1)</vt:lpstr>
      <vt:lpstr>FIGURE 6.21  Different Kinds of Olfactory Receptor Molecules on the Olfactory Epithelium (2)</vt:lpstr>
      <vt:lpstr>FIGURE 6.21  Different Kinds of Olfactory Receptor Molecules on the Olfactory Epithelium (Part 1)</vt:lpstr>
      <vt:lpstr>FIGURE 6.21  Different Kinds of Olfactory Receptor Molecules on the Olfactory Epithelium (Part 2)</vt:lpstr>
      <vt:lpstr>FIGURE 6.22  Components of the Brain’s Olfactory System</vt:lpstr>
      <vt:lpstr>FIGURE 6.23  The Vomeronasal System</vt:lpstr>
    </vt:vector>
  </TitlesOfParts>
  <Manager>Sumanas, Inc.</Manager>
  <Company>© Oxford University Press. All rights reserved.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Mind's Machine</dc:title>
  <dc:subject/>
  <dc:creator>Neil V. Watson and S. Marc Breedlove</dc:creator>
  <cp:keywords/>
  <dc:description/>
  <cp:lastModifiedBy>Karissa Venne</cp:lastModifiedBy>
  <cp:revision>167</cp:revision>
  <dcterms:created xsi:type="dcterms:W3CDTF">2016-06-06T17:28:25Z</dcterms:created>
  <dcterms:modified xsi:type="dcterms:W3CDTF">2022-08-25T19:18:08Z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2020-10-19T18:57:47Z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2e938e41-d25d-47bd-8c78-199c88825415</vt:lpwstr>
  </property>
  <property fmtid="{D5CDD505-2E9C-101B-9397-08002B2CF9AE}" pid="8" name="MSIP_Label_be5cb09a-2992-49d6-8ac9-5f63e7b1ad2f_ContentBits">
    <vt:lpwstr>0</vt:lpwstr>
  </property>
</Properties>
</file>