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29"/>
  </p:notesMasterIdLst>
  <p:handoutMasterIdLst>
    <p:handoutMasterId r:id="rId30"/>
  </p:handoutMasterIdLst>
  <p:sldIdLst>
    <p:sldId id="261" r:id="rId6"/>
    <p:sldId id="280" r:id="rId7"/>
    <p:sldId id="278" r:id="rId8"/>
    <p:sldId id="283" r:id="rId9"/>
    <p:sldId id="284" r:id="rId10"/>
    <p:sldId id="285" r:id="rId11"/>
    <p:sldId id="286" r:id="rId12"/>
    <p:sldId id="287" r:id="rId13"/>
    <p:sldId id="288" r:id="rId14"/>
    <p:sldId id="289" r:id="rId15"/>
    <p:sldId id="290" r:id="rId16"/>
    <p:sldId id="291" r:id="rId17"/>
    <p:sldId id="281" r:id="rId18"/>
    <p:sldId id="292" r:id="rId19"/>
    <p:sldId id="293" r:id="rId20"/>
    <p:sldId id="294" r:id="rId21"/>
    <p:sldId id="295" r:id="rId22"/>
    <p:sldId id="282" r:id="rId23"/>
    <p:sldId id="296" r:id="rId24"/>
    <p:sldId id="297" r:id="rId25"/>
    <p:sldId id="298" r:id="rId26"/>
    <p:sldId id="299" r:id="rId27"/>
    <p:sldId id="30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4" autoAdjust="0"/>
    <p:restoredTop sz="79302" autoAdjust="0"/>
  </p:normalViewPr>
  <p:slideViewPr>
    <p:cSldViewPr snapToGrid="0" snapToObjects="1">
      <p:cViewPr varScale="1">
        <p:scale>
          <a:sx n="86" d="100"/>
          <a:sy n="86" d="100"/>
        </p:scale>
        <p:origin x="96" y="2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ks, Jason" userId="9455b623-f4c7-436e-a52e-69fd34b5ee58" providerId="ADAL" clId="{82D8FF3D-9405-470D-9333-09569E43899B}"/>
    <pc:docChg chg="custSel modSld">
      <pc:chgData name="Dirks, Jason" userId="9455b623-f4c7-436e-a52e-69fd34b5ee58" providerId="ADAL" clId="{82D8FF3D-9405-470D-9333-09569E43899B}" dt="2021-09-15T17:01:38.142" v="7" actId="1076"/>
      <pc:docMkLst>
        <pc:docMk/>
      </pc:docMkLst>
      <pc:sldChg chg="addSp delSp modSp">
        <pc:chgData name="Dirks, Jason" userId="9455b623-f4c7-436e-a52e-69fd34b5ee58" providerId="ADAL" clId="{82D8FF3D-9405-470D-9333-09569E43899B}" dt="2021-09-15T17:01:38.142" v="7" actId="1076"/>
        <pc:sldMkLst>
          <pc:docMk/>
          <pc:sldMk cId="2820496012" sldId="261"/>
        </pc:sldMkLst>
        <pc:picChg chg="del">
          <ac:chgData name="Dirks, Jason" userId="9455b623-f4c7-436e-a52e-69fd34b5ee58" providerId="ADAL" clId="{82D8FF3D-9405-470D-9333-09569E43899B}" dt="2021-09-15T17:01:30.294" v="6" actId="478"/>
          <ac:picMkLst>
            <pc:docMk/>
            <pc:sldMk cId="2820496012" sldId="261"/>
            <ac:picMk id="5" creationId="{A93B1534-574B-4681-AC01-BFB57D2ED866}"/>
          </ac:picMkLst>
        </pc:picChg>
        <pc:picChg chg="add del mod">
          <ac:chgData name="Dirks, Jason" userId="9455b623-f4c7-436e-a52e-69fd34b5ee58" providerId="ADAL" clId="{82D8FF3D-9405-470D-9333-09569E43899B}" dt="2021-09-15T17:01:00.743" v="2"/>
          <ac:picMkLst>
            <pc:docMk/>
            <pc:sldMk cId="2820496012" sldId="261"/>
            <ac:picMk id="6" creationId="{1A0F89C5-A2A8-4F34-B314-BC58BCDEC18E}"/>
          </ac:picMkLst>
        </pc:picChg>
        <pc:picChg chg="add mod">
          <ac:chgData name="Dirks, Jason" userId="9455b623-f4c7-436e-a52e-69fd34b5ee58" providerId="ADAL" clId="{82D8FF3D-9405-470D-9333-09569E43899B}" dt="2021-09-15T17:01:38.142" v="7" actId="1076"/>
          <ac:picMkLst>
            <pc:docMk/>
            <pc:sldMk cId="2820496012" sldId="261"/>
            <ac:picMk id="9" creationId="{D40EE50F-036B-45C3-A810-DFF2ED84460A}"/>
          </ac:picMkLst>
        </pc:picChg>
      </pc:sldChg>
    </pc:docChg>
  </pc:docChgLst>
  <pc:docChgLst>
    <pc:chgData name="Dirks, Jason" userId="9455b623-f4c7-436e-a52e-69fd34b5ee58" providerId="ADAL" clId="{94BC21DC-C6A3-4B69-832E-84F2AC5025BB}"/>
    <pc:docChg chg="modSld modMainMaster">
      <pc:chgData name="Dirks, Jason" userId="9455b623-f4c7-436e-a52e-69fd34b5ee58" providerId="ADAL" clId="{94BC21DC-C6A3-4B69-832E-84F2AC5025BB}" dt="2021-09-20T13:22:28.519" v="1"/>
      <pc:docMkLst>
        <pc:docMk/>
      </pc:docMkLst>
      <pc:sldChg chg="delSp">
        <pc:chgData name="Dirks, Jason" userId="9455b623-f4c7-436e-a52e-69fd34b5ee58" providerId="ADAL" clId="{94BC21DC-C6A3-4B69-832E-84F2AC5025BB}" dt="2021-09-20T13:22:22.307" v="0"/>
        <pc:sldMkLst>
          <pc:docMk/>
          <pc:sldMk cId="2820496012" sldId="261"/>
        </pc:sldMkLst>
        <pc:picChg chg="del">
          <ac:chgData name="Dirks, Jason" userId="9455b623-f4c7-436e-a52e-69fd34b5ee58" providerId="ADAL" clId="{94BC21DC-C6A3-4B69-832E-84F2AC5025BB}" dt="2021-09-20T13:22:22.307" v="0"/>
          <ac:picMkLst>
            <pc:docMk/>
            <pc:sldMk cId="2820496012" sldId="261"/>
            <ac:picMk id="9" creationId="{D40EE50F-036B-45C3-A810-DFF2ED84460A}"/>
          </ac:picMkLst>
        </pc:picChg>
      </pc:sldChg>
      <pc:sldMasterChg chg="modSldLayout">
        <pc:chgData name="Dirks, Jason" userId="9455b623-f4c7-436e-a52e-69fd34b5ee58" providerId="ADAL" clId="{94BC21DC-C6A3-4B69-832E-84F2AC5025BB}" dt="2021-09-20T13:22:28.519" v="1"/>
        <pc:sldMasterMkLst>
          <pc:docMk/>
          <pc:sldMasterMk cId="839490661" sldId="2147483650"/>
        </pc:sldMasterMkLst>
        <pc:sldLayoutChg chg="addSp">
          <pc:chgData name="Dirks, Jason" userId="9455b623-f4c7-436e-a52e-69fd34b5ee58" providerId="ADAL" clId="{94BC21DC-C6A3-4B69-832E-84F2AC5025BB}" dt="2021-09-20T13:22:28.519" v="1"/>
          <pc:sldLayoutMkLst>
            <pc:docMk/>
            <pc:sldMasterMk cId="839490661" sldId="2147483650"/>
            <pc:sldLayoutMk cId="1804650871" sldId="2147483673"/>
          </pc:sldLayoutMkLst>
          <pc:picChg chg="add">
            <ac:chgData name="Dirks, Jason" userId="9455b623-f4c7-436e-a52e-69fd34b5ee58" providerId="ADAL" clId="{94BC21DC-C6A3-4B69-832E-84F2AC5025BB}" dt="2021-09-20T13:22:28.519" v="1"/>
            <ac:picMkLst>
              <pc:docMk/>
              <pc:sldMasterMk cId="839490661" sldId="2147483650"/>
              <pc:sldLayoutMk cId="1804650871" sldId="2147483673"/>
              <ac:picMk id="5" creationId="{8590439F-3AAE-4FE6-B28E-69B3789AD63F}"/>
            </ac:picMkLst>
          </pc:picChg>
        </pc:sldLayoutChg>
      </pc:sldMasterChg>
    </pc:docChg>
  </pc:docChgLst>
  <pc:docChgLst>
    <pc:chgData name="Dirks, Jason" userId="9455b623-f4c7-436e-a52e-69fd34b5ee58" providerId="ADAL" clId="{7366DF8D-0C67-4A70-828E-5000DB2F8509}"/>
    <pc:docChg chg="modSld">
      <pc:chgData name="Dirks, Jason" userId="9455b623-f4c7-436e-a52e-69fd34b5ee58" providerId="ADAL" clId="{7366DF8D-0C67-4A70-828E-5000DB2F8509}" dt="2021-09-20T13:12:29.557" v="55" actId="962"/>
      <pc:docMkLst>
        <pc:docMk/>
      </pc:docMkLst>
      <pc:sldChg chg="modSp">
        <pc:chgData name="Dirks, Jason" userId="9455b623-f4c7-436e-a52e-69fd34b5ee58" providerId="ADAL" clId="{7366DF8D-0C67-4A70-828E-5000DB2F8509}" dt="2021-09-20T13:12:29.557" v="55" actId="962"/>
        <pc:sldMkLst>
          <pc:docMk/>
          <pc:sldMk cId="2820496012" sldId="261"/>
        </pc:sldMkLst>
        <pc:picChg chg="mod">
          <ac:chgData name="Dirks, Jason" userId="9455b623-f4c7-436e-a52e-69fd34b5ee58" providerId="ADAL" clId="{7366DF8D-0C67-4A70-828E-5000DB2F8509}" dt="2021-09-20T13:12:29.557" v="55" actId="962"/>
          <ac:picMkLst>
            <pc:docMk/>
            <pc:sldMk cId="2820496012" sldId="261"/>
            <ac:picMk id="9" creationId="{D40EE50F-036B-45C3-A810-DFF2ED84460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5/4/2022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5/4/2022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14.9 Hummingbirds can become torpid at night. </a:t>
            </a:r>
            <a:r>
              <a:rPr lang="en-US" sz="1200" b="0" i="0" u="none" strike="noStrike" kern="1200" baseline="0" dirty="0" smtClean="0">
                <a:solidFill>
                  <a:schemeClr val="tx1"/>
                </a:solidFill>
                <a:latin typeface="+mn-lt"/>
                <a:ea typeface="+mn-ea"/>
                <a:cs typeface="+mn-cs"/>
              </a:rPr>
              <a:t>(A) Some hummingbirds, such as </a:t>
            </a:r>
            <a:r>
              <a:rPr lang="en-US" sz="1200" b="0" i="1" u="none" strike="noStrike" kern="1200" baseline="0" dirty="0" err="1" smtClean="0">
                <a:solidFill>
                  <a:schemeClr val="tx1"/>
                </a:solidFill>
                <a:latin typeface="+mn-lt"/>
                <a:ea typeface="+mn-ea"/>
                <a:cs typeface="+mn-cs"/>
              </a:rPr>
              <a:t>Heliodoxa</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jacula</a:t>
            </a:r>
            <a:r>
              <a:rPr lang="en-US" sz="1200" b="0" i="0" u="none" strike="noStrike" kern="1200" baseline="0" dirty="0" smtClean="0">
                <a:solidFill>
                  <a:schemeClr val="tx1"/>
                </a:solidFill>
                <a:latin typeface="+mn-lt"/>
                <a:ea typeface="+mn-ea"/>
                <a:cs typeface="+mn-cs"/>
              </a:rPr>
              <a:t>, enter rest-phase torpor. (B) In the experiment shown here, the bird was active for the first 4.7 hours after being placed in the metabolism chamber, and its temperature was in the </a:t>
            </a:r>
            <a:r>
              <a:rPr lang="en-US" sz="1200" b="0" i="0" u="none" strike="noStrike" kern="1200" baseline="0" dirty="0" err="1" smtClean="0">
                <a:solidFill>
                  <a:schemeClr val="tx1"/>
                </a:solidFill>
                <a:latin typeface="+mn-lt"/>
                <a:ea typeface="+mn-ea"/>
                <a:cs typeface="+mn-cs"/>
              </a:rPr>
              <a:t>normothermal</a:t>
            </a:r>
            <a:r>
              <a:rPr lang="en-US" sz="1200" b="0" i="0" u="none" strike="noStrike" kern="1200" baseline="0" dirty="0" smtClean="0">
                <a:solidFill>
                  <a:schemeClr val="tx1"/>
                </a:solidFill>
                <a:latin typeface="+mn-lt"/>
                <a:ea typeface="+mn-ea"/>
                <a:cs typeface="+mn-cs"/>
              </a:rPr>
              <a:t> range. Energy expenditure decreased gradually and fell abruptly when the bird entered torpor. The energy used during torpor was only 21% of the cost of remaining </a:t>
            </a:r>
            <a:r>
              <a:rPr lang="en-US" sz="1200" b="0" i="0" u="none" strike="noStrike" kern="1200" baseline="0" dirty="0" err="1" smtClean="0">
                <a:solidFill>
                  <a:schemeClr val="tx1"/>
                </a:solidFill>
                <a:latin typeface="+mn-lt"/>
                <a:ea typeface="+mn-ea"/>
                <a:cs typeface="+mn-cs"/>
              </a:rPr>
              <a:t>normothermal</a:t>
            </a:r>
            <a:r>
              <a:rPr lang="en-US" sz="1200" b="0" i="0" u="none" strike="noStrike" kern="1200" baseline="0" dirty="0" smtClean="0">
                <a:solidFill>
                  <a:schemeClr val="tx1"/>
                </a:solidFill>
                <a:latin typeface="+mn-lt"/>
                <a:ea typeface="+mn-ea"/>
                <a:cs typeface="+mn-cs"/>
              </a:rPr>
              <a:t>, and in this experiment torpor reduced the energy expenditure during the night by 55%. (B, data from A. Shankar </a:t>
            </a:r>
            <a:r>
              <a:rPr lang="en-IN" sz="1200" b="0" i="0" u="none" strike="noStrike" kern="1200" baseline="0" dirty="0" smtClean="0">
                <a:solidFill>
                  <a:schemeClr val="tx1"/>
                </a:solidFill>
                <a:latin typeface="+mn-lt"/>
                <a:ea typeface="+mn-ea"/>
                <a:cs typeface="+mn-cs"/>
              </a:rPr>
              <a:t>et. al. 2020. </a:t>
            </a:r>
            <a:r>
              <a:rPr lang="en-IN" sz="1200" b="0" i="1" u="none" strike="noStrike" kern="1200" baseline="0" dirty="0" smtClean="0">
                <a:solidFill>
                  <a:schemeClr val="tx1"/>
                </a:solidFill>
                <a:latin typeface="+mn-lt"/>
                <a:ea typeface="+mn-ea"/>
                <a:cs typeface="+mn-cs"/>
              </a:rPr>
              <a:t>J Avian </a:t>
            </a:r>
            <a:r>
              <a:rPr lang="en-IN" sz="1200" b="0" i="1" u="none" strike="noStrike" kern="1200" baseline="0" dirty="0" err="1" smtClean="0">
                <a:solidFill>
                  <a:schemeClr val="tx1"/>
                </a:solidFill>
                <a:latin typeface="+mn-lt"/>
                <a:ea typeface="+mn-ea"/>
                <a:cs typeface="+mn-cs"/>
              </a:rPr>
              <a:t>Biol</a:t>
            </a:r>
            <a:r>
              <a:rPr lang="en-IN" sz="1200" b="0" i="1" u="none" strike="noStrike" kern="1200" baseline="0" dirty="0" smtClean="0">
                <a:solidFill>
                  <a:schemeClr val="tx1"/>
                </a:solidFill>
                <a:latin typeface="+mn-lt"/>
                <a:ea typeface="+mn-ea"/>
                <a:cs typeface="+mn-cs"/>
              </a:rPr>
              <a:t> </a:t>
            </a:r>
            <a:r>
              <a:rPr lang="en-IN" sz="1200" b="0" i="0" u="none" strike="noStrike" kern="1200" baseline="0" dirty="0" smtClean="0">
                <a:solidFill>
                  <a:schemeClr val="tx1"/>
                </a:solidFill>
                <a:latin typeface="+mn-lt"/>
                <a:ea typeface="+mn-ea"/>
                <a:cs typeface="+mn-cs"/>
              </a:rPr>
              <a:t>2020: e02305.)</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423601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14.10 Hibernation by Richardson’s ground squirrel. </a:t>
            </a:r>
            <a:r>
              <a:rPr lang="en-US" sz="1200" b="0" i="0" u="none" strike="noStrike" kern="1200" baseline="0" dirty="0" smtClean="0">
                <a:solidFill>
                  <a:schemeClr val="tx1"/>
                </a:solidFill>
                <a:latin typeface="+mn-lt"/>
                <a:ea typeface="+mn-ea"/>
                <a:cs typeface="+mn-cs"/>
              </a:rPr>
              <a:t>(A) Adult Richardson’s ground squirrel. (B) This squirrel entered hibernation in September, when the temperature in the burrow was about 13°C. As winter progressed and the burrow’s temperature fell, the intervals between arousals lengthened and the squirrel’s body temperature decreased. In late February, the periods of torpor became shorter, and the squirrel emerged from hibernation in early March. (C) A single torpor cycle. Entry into the cycle began shortly after noon on February 16 and lasted until late afternoon on March 7. In the final 3 hours of the cycle, the squirrel warmed from 3°C to 37°C. (B,C, from L.C.H. Wang and J.W. Hudson 1978. </a:t>
            </a:r>
            <a:r>
              <a:rPr lang="en-US" sz="1200" b="0" i="1" u="none" strike="noStrike" kern="1200" baseline="0" dirty="0" smtClean="0">
                <a:solidFill>
                  <a:schemeClr val="tx1"/>
                </a:solidFill>
                <a:latin typeface="+mn-lt"/>
                <a:ea typeface="+mn-ea"/>
                <a:cs typeface="+mn-cs"/>
              </a:rPr>
              <a:t>Strategies in Cold</a:t>
            </a:r>
            <a:r>
              <a:rPr lang="en-US" sz="1200" b="0" i="0" u="none" strike="noStrike" kern="1200" baseline="0" dirty="0" smtClean="0">
                <a:solidFill>
                  <a:schemeClr val="tx1"/>
                </a:solidFill>
                <a:latin typeface="+mn-lt"/>
                <a:ea typeface="+mn-ea"/>
                <a:cs typeface="+mn-cs"/>
              </a:rPr>
              <a:t>, pp. 109–145. Academic Press, with permission from Elsevier.)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213955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Table 14.1 </a:t>
            </a:r>
            <a:r>
              <a:rPr lang="en-US" sz="1200" b="0" i="0" u="none" strike="noStrike" kern="1200" baseline="0" dirty="0" smtClean="0">
                <a:solidFill>
                  <a:schemeClr val="tx1"/>
                </a:solidFill>
                <a:latin typeface="+mn-lt"/>
                <a:ea typeface="+mn-ea"/>
                <a:cs typeface="+mn-cs"/>
              </a:rPr>
              <a:t>Energy use during hibernation of </a:t>
            </a:r>
            <a:r>
              <a:rPr lang="en-IN" sz="1200" b="0" i="0" u="none" strike="noStrike" kern="1200" baseline="0" dirty="0" smtClean="0">
                <a:solidFill>
                  <a:schemeClr val="tx1"/>
                </a:solidFill>
                <a:latin typeface="+mn-lt"/>
                <a:ea typeface="+mn-ea"/>
                <a:cs typeface="+mn-cs"/>
              </a:rPr>
              <a:t>a Richardson’s ground squirrel.</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2488670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u="none" strike="noStrike" kern="1200" baseline="0" dirty="0" smtClean="0">
                <a:solidFill>
                  <a:schemeClr val="tx1"/>
                </a:solidFill>
                <a:latin typeface="+mn-lt"/>
                <a:ea typeface="+mn-ea"/>
                <a:cs typeface="+mn-cs"/>
              </a:rPr>
              <a:t>Figure 14.11 Desert birds can escape extreme heat. </a:t>
            </a:r>
            <a:r>
              <a:rPr lang="en-US" sz="1200" b="0" i="0" u="none" strike="noStrike" kern="1200" baseline="0" dirty="0" smtClean="0">
                <a:solidFill>
                  <a:schemeClr val="tx1"/>
                </a:solidFill>
                <a:latin typeface="+mn-lt"/>
                <a:ea typeface="+mn-ea"/>
                <a:cs typeface="+mn-cs"/>
              </a:rPr>
              <a:t>(A) Burrowing owls are one of several bird species that shelter from the heat in burrows constructed by rodents or desert tortoises. (B) A rosy-faced lovebird in Phoenix has found a vent exhausting cooled air from an air-conditioned building.</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3749115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14.12 Short-term cycles of activity and body temperature. </a:t>
            </a:r>
            <a:r>
              <a:rPr lang="en-US" sz="1200" b="0" i="0" u="none" strike="noStrike" kern="1200" baseline="0" dirty="0" smtClean="0">
                <a:solidFill>
                  <a:schemeClr val="tx1"/>
                </a:solidFill>
                <a:latin typeface="+mn-lt"/>
                <a:ea typeface="+mn-ea"/>
                <a:cs typeface="+mn-cs"/>
              </a:rPr>
              <a:t>(A) White-tailed antelope ground squirrels are diurnal, even during the summer when ambient temperatures exceed the species’ upper lethal temperature. (B) Early in the day, a squirrel can dump heat by pressing its lightly furred belly against a shaded rock that is still cool from the night. (C) Later in the day, it must seek its burrow to find a cool substrate. (C after M.A. Chappell and G.A. Bartholomew. 1981. </a:t>
            </a:r>
            <a:r>
              <a:rPr lang="en-US" sz="1200" b="0" i="1" u="none" strike="noStrike" kern="1200" baseline="0" dirty="0" err="1" smtClean="0">
                <a:solidFill>
                  <a:schemeClr val="tx1"/>
                </a:solidFill>
                <a:latin typeface="+mn-lt"/>
                <a:ea typeface="+mn-ea"/>
                <a:cs typeface="+mn-cs"/>
              </a:rPr>
              <a:t>Physiol</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Zool</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54: 215–223.)</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221710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14.13 Daily cycles of body temperature of dromedaries. </a:t>
            </a:r>
            <a:r>
              <a:rPr lang="en-US" sz="1200" b="0" i="0" u="none" strike="noStrike" kern="1200" baseline="0" dirty="0" smtClean="0">
                <a:solidFill>
                  <a:schemeClr val="tx1"/>
                </a:solidFill>
                <a:latin typeface="+mn-lt"/>
                <a:ea typeface="+mn-ea"/>
                <a:cs typeface="+mn-cs"/>
              </a:rPr>
              <a:t>(A) In the heat of the day, dromedaries face into the sun so that solar radiation falls on their well-insulated necks, shoulders, and backs and press together so solar energy does not strike their sides. Their lightly insulated bellies and legs are in contact with sand that is still cool from the previous night. (B) When a dromedary has daily access to water, its body temperature cools to about 36ºC at night and rises to 38–39ºC during the day. (C) When the dromedary is dehydrated, its body temperature falls below 35ºC at night and rises above 40ºC during the day. (B,C after K. Schmidt-Nielsen et al. 1956. </a:t>
            </a:r>
            <a:r>
              <a:rPr lang="de-DE" sz="1200" b="0" i="1" u="none" strike="noStrike" kern="1200" baseline="0" dirty="0" smtClean="0">
                <a:solidFill>
                  <a:schemeClr val="tx1"/>
                </a:solidFill>
                <a:latin typeface="+mn-lt"/>
                <a:ea typeface="+mn-ea"/>
                <a:cs typeface="+mn-cs"/>
              </a:rPr>
              <a:t>Am J Physiol </a:t>
            </a:r>
            <a:r>
              <a:rPr lang="de-DE" sz="1200" b="0" i="0" u="none" strike="noStrike" kern="1200" baseline="0" dirty="0" smtClean="0">
                <a:solidFill>
                  <a:schemeClr val="tx1"/>
                </a:solidFill>
                <a:latin typeface="+mn-lt"/>
                <a:ea typeface="+mn-ea"/>
                <a:cs typeface="+mn-cs"/>
              </a:rPr>
              <a:t>188: 103–112.)</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2088728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u="none" strike="noStrike" kern="1200" baseline="0" dirty="0" smtClean="0">
                <a:solidFill>
                  <a:schemeClr val="tx1"/>
                </a:solidFill>
                <a:latin typeface="+mn-lt"/>
                <a:ea typeface="+mn-ea"/>
                <a:cs typeface="+mn-cs"/>
              </a:rPr>
              <a:t>Figure 14.14 </a:t>
            </a:r>
            <a:r>
              <a:rPr lang="en-IN" sz="1200" b="1" i="0" u="none" strike="noStrike" kern="1200" baseline="0" dirty="0" err="1" smtClean="0">
                <a:solidFill>
                  <a:schemeClr val="tx1"/>
                </a:solidFill>
                <a:latin typeface="+mn-lt"/>
                <a:ea typeface="+mn-ea"/>
                <a:cs typeface="+mn-cs"/>
              </a:rPr>
              <a:t>Countercurrent</a:t>
            </a:r>
            <a:r>
              <a:rPr lang="en-IN" sz="1200" b="1" i="0" u="none" strike="noStrike" kern="1200" baseline="0" dirty="0" smtClean="0">
                <a:solidFill>
                  <a:schemeClr val="tx1"/>
                </a:solidFill>
                <a:latin typeface="+mn-lt"/>
                <a:ea typeface="+mn-ea"/>
                <a:cs typeface="+mn-cs"/>
              </a:rPr>
              <a:t> heat-exchange </a:t>
            </a:r>
            <a:r>
              <a:rPr lang="en-US" sz="1200" b="1" i="0" u="none" strike="noStrike" kern="1200" baseline="0" dirty="0" smtClean="0">
                <a:solidFill>
                  <a:schemeClr val="tx1"/>
                </a:solidFill>
                <a:latin typeface="+mn-lt"/>
                <a:ea typeface="+mn-ea"/>
                <a:cs typeface="+mn-cs"/>
              </a:rPr>
              <a:t>cools blood going to a dromedary’s brain. </a:t>
            </a:r>
            <a:r>
              <a:rPr lang="en-US" sz="1200" b="0" i="0" u="none" strike="noStrike" kern="1200" baseline="0" dirty="0" smtClean="0">
                <a:solidFill>
                  <a:schemeClr val="tx1"/>
                </a:solidFill>
                <a:latin typeface="+mn-lt"/>
                <a:ea typeface="+mn-ea"/>
                <a:cs typeface="+mn-cs"/>
              </a:rPr>
              <a:t>Venous blood is cooled by evaporation in the nasal passages. When this blood enters the cavernous sinus, it has a temperature of about 37ºC. Blood flowing to the brain via the internal carotid arteries has a temperature of about 43ºC when it enters the vessels of a rete </a:t>
            </a:r>
            <a:r>
              <a:rPr lang="en-US" sz="1200" b="0" i="0" u="none" strike="noStrike" kern="1200" baseline="0" dirty="0" err="1" smtClean="0">
                <a:solidFill>
                  <a:schemeClr val="tx1"/>
                </a:solidFill>
                <a:latin typeface="+mn-lt"/>
                <a:ea typeface="+mn-ea"/>
                <a:cs typeface="+mn-cs"/>
              </a:rPr>
              <a:t>mirabile</a:t>
            </a:r>
            <a:r>
              <a:rPr lang="en-US" sz="1200" b="0" i="0" u="none" strike="noStrike" kern="1200" baseline="0" dirty="0" smtClean="0">
                <a:solidFill>
                  <a:schemeClr val="tx1"/>
                </a:solidFill>
                <a:latin typeface="+mn-lt"/>
                <a:ea typeface="+mn-ea"/>
                <a:cs typeface="+mn-cs"/>
              </a:rPr>
              <a:t> in the cavernous sinus. Here it is surrounded by the cool venous blood. This countercurrent mechanism</a:t>
            </a:r>
          </a:p>
          <a:p>
            <a:r>
              <a:rPr lang="en-US" sz="1200" b="0" i="0" u="none" strike="noStrike" kern="1200" baseline="0" dirty="0" smtClean="0">
                <a:solidFill>
                  <a:schemeClr val="tx1"/>
                </a:solidFill>
                <a:latin typeface="+mn-lt"/>
                <a:ea typeface="+mn-ea"/>
                <a:cs typeface="+mn-cs"/>
              </a:rPr>
              <a:t>cools the blood to approximately 40ºC by the time </a:t>
            </a:r>
            <a:r>
              <a:rPr lang="en-IN" sz="1200" b="0" i="0" u="none" strike="noStrike" kern="1200" baseline="0" dirty="0" smtClean="0">
                <a:solidFill>
                  <a:schemeClr val="tx1"/>
                </a:solidFill>
                <a:latin typeface="+mn-lt"/>
                <a:ea typeface="+mn-ea"/>
                <a:cs typeface="+mn-cs"/>
              </a:rPr>
              <a:t>it reaches the brain.</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1203007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Table 14.2 Daily water loss of </a:t>
            </a:r>
            <a:r>
              <a:rPr lang="en-IN" sz="1200" b="0" i="0" u="none" strike="noStrike" kern="1200" baseline="0" dirty="0" smtClean="0">
                <a:solidFill>
                  <a:schemeClr val="tx1"/>
                </a:solidFill>
                <a:latin typeface="+mn-lt"/>
                <a:ea typeface="+mn-ea"/>
                <a:cs typeface="+mn-cs"/>
              </a:rPr>
              <a:t>a 250-kg dromedary</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569117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14.15 Weight-specific energy use by endotherms and ectotherms. </a:t>
            </a:r>
            <a:r>
              <a:rPr lang="en-US" sz="1200" b="0" i="0" u="none" strike="noStrike" kern="1200" baseline="0" dirty="0" smtClean="0">
                <a:solidFill>
                  <a:schemeClr val="tx1"/>
                </a:solidFill>
                <a:latin typeface="+mn-lt"/>
                <a:ea typeface="+mn-ea"/>
                <a:cs typeface="+mn-cs"/>
              </a:rPr>
              <a:t>Resting metabolic rates of </a:t>
            </a:r>
            <a:r>
              <a:rPr lang="en-US" sz="1200" b="0" i="0" u="none" strike="noStrike" kern="1200" baseline="0" dirty="0" err="1" smtClean="0">
                <a:solidFill>
                  <a:schemeClr val="tx1"/>
                </a:solidFill>
                <a:latin typeface="+mn-lt"/>
                <a:ea typeface="+mn-ea"/>
                <a:cs typeface="+mn-cs"/>
              </a:rPr>
              <a:t>ectothermal</a:t>
            </a:r>
            <a:r>
              <a:rPr lang="en-US" sz="1200" b="0" i="0" u="none" strike="noStrike" kern="1200" baseline="0" dirty="0" smtClean="0">
                <a:solidFill>
                  <a:schemeClr val="tx1"/>
                </a:solidFill>
                <a:latin typeface="+mn-lt"/>
                <a:ea typeface="+mn-ea"/>
                <a:cs typeface="+mn-cs"/>
              </a:rPr>
              <a:t> and endothermal </a:t>
            </a:r>
            <a:r>
              <a:rPr lang="en-US" sz="1200" b="0" i="0" u="none" strike="noStrike" kern="1200" baseline="0" dirty="0" err="1" smtClean="0">
                <a:solidFill>
                  <a:schemeClr val="tx1"/>
                </a:solidFill>
                <a:latin typeface="+mn-lt"/>
                <a:ea typeface="+mn-ea"/>
                <a:cs typeface="+mn-cs"/>
              </a:rPr>
              <a:t>tetrapods</a:t>
            </a:r>
            <a:r>
              <a:rPr lang="en-US" sz="1200" b="0" i="0" u="none" strike="noStrike" kern="1200" baseline="0" dirty="0" smtClean="0">
                <a:solidFill>
                  <a:schemeClr val="tx1"/>
                </a:solidFill>
                <a:latin typeface="+mn-lt"/>
                <a:ea typeface="+mn-ea"/>
                <a:cs typeface="+mn-cs"/>
              </a:rPr>
              <a:t> are shown as a function of body size. Metabolic rates of endotherms are 7–10 times higher than those of ectotherms of the same body size. Because weight-specific energy requirements increase at small body sizes, and because rates for ectotherms are substantially lower than those for endotherms, ectotherms can be smaller than endotherms. Dashed portions of the lines for </a:t>
            </a:r>
            <a:r>
              <a:rPr lang="en-US" sz="1200" b="0" i="0" u="none" strike="noStrike" kern="1200" baseline="0" dirty="0" err="1" smtClean="0">
                <a:solidFill>
                  <a:schemeClr val="tx1"/>
                </a:solidFill>
                <a:latin typeface="+mn-lt"/>
                <a:ea typeface="+mn-ea"/>
                <a:cs typeface="+mn-cs"/>
              </a:rPr>
              <a:t>passeriform</a:t>
            </a:r>
            <a:r>
              <a:rPr lang="en-US" sz="1200" b="0" i="0" u="none" strike="noStrike" kern="1200" baseline="0" dirty="0" smtClean="0">
                <a:solidFill>
                  <a:schemeClr val="tx1"/>
                </a:solidFill>
                <a:latin typeface="+mn-lt"/>
                <a:ea typeface="+mn-ea"/>
                <a:cs typeface="+mn-cs"/>
              </a:rPr>
              <a:t> (perching) birds and mammals show hypothetical extensions into body sizes below the minimum for adults of most species. (After F.H. </a:t>
            </a:r>
            <a:r>
              <a:rPr lang="en-US" sz="1200" b="0" i="0" u="none" strike="noStrike" kern="1200" baseline="0" dirty="0" err="1" smtClean="0">
                <a:solidFill>
                  <a:schemeClr val="tx1"/>
                </a:solidFill>
                <a:latin typeface="+mn-lt"/>
                <a:ea typeface="+mn-ea"/>
                <a:cs typeface="+mn-cs"/>
              </a:rPr>
              <a:t>Pough</a:t>
            </a:r>
            <a:r>
              <a:rPr lang="en-US" sz="1200" b="0" i="0" u="none" strike="noStrike" kern="1200" baseline="0" dirty="0" smtClean="0">
                <a:solidFill>
                  <a:schemeClr val="tx1"/>
                </a:solidFill>
                <a:latin typeface="+mn-lt"/>
                <a:ea typeface="+mn-ea"/>
                <a:cs typeface="+mn-cs"/>
              </a:rPr>
              <a:t> 1980. </a:t>
            </a:r>
            <a:r>
              <a:rPr lang="en-US" sz="1200" b="0" i="1" u="none" strike="noStrike" kern="1200" baseline="0" dirty="0" smtClean="0">
                <a:solidFill>
                  <a:schemeClr val="tx1"/>
                </a:solidFill>
                <a:latin typeface="+mn-lt"/>
                <a:ea typeface="+mn-ea"/>
                <a:cs typeface="+mn-cs"/>
              </a:rPr>
              <a:t>Am </a:t>
            </a:r>
            <a:r>
              <a:rPr lang="en-US" sz="1200" b="0" i="1" u="none" strike="noStrike" kern="1200" baseline="0" dirty="0" err="1" smtClean="0">
                <a:solidFill>
                  <a:schemeClr val="tx1"/>
                </a:solidFill>
                <a:latin typeface="+mn-lt"/>
                <a:ea typeface="+mn-ea"/>
                <a:cs typeface="+mn-cs"/>
              </a:rPr>
              <a:t>Natur</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115: 92–112.)</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374842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u="none" strike="noStrike" kern="1200" baseline="0" dirty="0" smtClean="0">
                <a:solidFill>
                  <a:schemeClr val="tx1"/>
                </a:solidFill>
                <a:latin typeface="+mn-lt"/>
                <a:ea typeface="+mn-ea"/>
                <a:cs typeface="+mn-cs"/>
              </a:rPr>
              <a:t>Figure 14.16 The smallest species of tetrapod endotherms are enormous compared to the smallest ectotherms. </a:t>
            </a:r>
            <a:r>
              <a:rPr lang="en-US" sz="1200" b="0" i="0" u="none" strike="noStrike" kern="1200" baseline="0" dirty="0" smtClean="0">
                <a:solidFill>
                  <a:schemeClr val="tx1"/>
                </a:solidFill>
                <a:latin typeface="+mn-lt"/>
                <a:ea typeface="+mn-ea"/>
                <a:cs typeface="+mn-cs"/>
              </a:rPr>
              <a:t>The smallest mammal, the Etruscan shrew from southern Europe and northern Africa (A) and the smallest </a:t>
            </a:r>
            <a:r>
              <a:rPr lang="en-IN" sz="1200" b="0" i="0" u="none" strike="noStrike" kern="1200" baseline="0" dirty="0" smtClean="0">
                <a:solidFill>
                  <a:schemeClr val="tx1"/>
                </a:solidFill>
                <a:latin typeface="+mn-lt"/>
                <a:ea typeface="+mn-ea"/>
                <a:cs typeface="+mn-cs"/>
              </a:rPr>
              <a:t>bird, the bumblebee hummingbird </a:t>
            </a:r>
            <a:r>
              <a:rPr lang="en-US" sz="1200" b="0" i="0" u="none" strike="noStrike" kern="1200" baseline="0" dirty="0" smtClean="0">
                <a:solidFill>
                  <a:schemeClr val="tx1"/>
                </a:solidFill>
                <a:latin typeface="+mn-lt"/>
                <a:ea typeface="+mn-ea"/>
                <a:cs typeface="+mn-cs"/>
              </a:rPr>
              <a:t>of Mexico (B), both weigh about 2 g. The smallest lizard, a chameleon </a:t>
            </a:r>
            <a:r>
              <a:rPr lang="en-IN" sz="1200" b="0" i="0" u="none" strike="noStrike" kern="1200" baseline="0" dirty="0" smtClean="0">
                <a:solidFill>
                  <a:schemeClr val="tx1"/>
                </a:solidFill>
                <a:latin typeface="+mn-lt"/>
                <a:ea typeface="+mn-ea"/>
                <a:cs typeface="+mn-cs"/>
              </a:rPr>
              <a:t>from Madagascar (C), weighs 0.2 g. The smallest frog, </a:t>
            </a:r>
            <a:r>
              <a:rPr lang="en-IN" sz="1200" b="0" i="1" u="none" strike="noStrike" kern="1200" baseline="0" dirty="0" err="1" smtClean="0">
                <a:solidFill>
                  <a:schemeClr val="tx1"/>
                </a:solidFill>
                <a:latin typeface="+mn-lt"/>
                <a:ea typeface="+mn-ea"/>
                <a:cs typeface="+mn-cs"/>
              </a:rPr>
              <a:t>Paedophryne</a:t>
            </a:r>
            <a:r>
              <a:rPr lang="en-IN" sz="1200" b="0" i="1" u="none" strike="noStrike" kern="1200" baseline="0" dirty="0" smtClean="0">
                <a:solidFill>
                  <a:schemeClr val="tx1"/>
                </a:solidFill>
                <a:latin typeface="+mn-lt"/>
                <a:ea typeface="+mn-ea"/>
                <a:cs typeface="+mn-cs"/>
              </a:rPr>
              <a:t> </a:t>
            </a:r>
            <a:r>
              <a:rPr lang="en-IN" sz="1200" b="0" i="1" u="none" strike="noStrike" kern="1200" baseline="0" dirty="0" err="1" smtClean="0">
                <a:solidFill>
                  <a:schemeClr val="tx1"/>
                </a:solidFill>
                <a:latin typeface="+mn-lt"/>
                <a:ea typeface="+mn-ea"/>
                <a:cs typeface="+mn-cs"/>
              </a:rPr>
              <a:t>amauensis</a:t>
            </a:r>
            <a:r>
              <a:rPr lang="en-IN" sz="1200" b="0" i="1" u="none" strike="noStrike" kern="1200" baseline="0" dirty="0" smtClean="0">
                <a:solidFill>
                  <a:schemeClr val="tx1"/>
                </a:solidFill>
                <a:latin typeface="+mn-lt"/>
                <a:ea typeface="+mn-ea"/>
                <a:cs typeface="+mn-cs"/>
              </a:rPr>
              <a:t> </a:t>
            </a:r>
            <a:r>
              <a:rPr lang="en-IN" sz="1200" b="0" i="0" u="none" strike="noStrike" kern="1200" baseline="0" dirty="0" smtClean="0">
                <a:solidFill>
                  <a:schemeClr val="tx1"/>
                </a:solidFill>
                <a:latin typeface="+mn-lt"/>
                <a:ea typeface="+mn-ea"/>
                <a:cs typeface="+mn-cs"/>
              </a:rPr>
              <a:t>from Papua </a:t>
            </a:r>
            <a:r>
              <a:rPr lang="en-US" sz="1200" b="0" i="0" u="none" strike="noStrike" kern="1200" baseline="0" dirty="0" smtClean="0">
                <a:solidFill>
                  <a:schemeClr val="tx1"/>
                </a:solidFill>
                <a:latin typeface="+mn-lt"/>
                <a:ea typeface="+mn-ea"/>
                <a:cs typeface="+mn-cs"/>
              </a:rPr>
              <a:t>New Guinea (D), weighs about 0.1 g.</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130651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 Pathways of energy exchange. </a:t>
            </a:r>
            <a:r>
              <a:rPr lang="en-US" sz="1200" b="0" i="0" u="none" strike="noStrike" kern="1200" baseline="0" dirty="0" smtClean="0">
                <a:solidFill>
                  <a:schemeClr val="tx1"/>
                </a:solidFill>
                <a:latin typeface="+mn-lt"/>
                <a:ea typeface="+mn-ea"/>
                <a:cs typeface="+mn-cs"/>
              </a:rPr>
              <a:t>A terrestrial organism exchanges energy with its environment via several pathways. These are illustrated here in simplified form by a lizard resting on the floor of a desert arroyo. Arrowheads indicate the direction of energy flow. Small adjustments of posture or position can change the magnitude and even the direction of energy exchange in the various pathways, giving the lizard considerable control over its body temperature. IR = infrared radiation. (After F.H. </a:t>
            </a:r>
            <a:r>
              <a:rPr lang="en-US" sz="1200" b="0" i="0" u="none" strike="noStrike" kern="1200" baseline="0" dirty="0" err="1" smtClean="0">
                <a:solidFill>
                  <a:schemeClr val="tx1"/>
                </a:solidFill>
                <a:latin typeface="+mn-lt"/>
                <a:ea typeface="+mn-ea"/>
                <a:cs typeface="+mn-cs"/>
              </a:rPr>
              <a:t>Pough</a:t>
            </a:r>
            <a:r>
              <a:rPr lang="en-US" sz="1200" b="0" i="0" u="none" strike="noStrike" kern="1200" baseline="0" dirty="0" smtClean="0">
                <a:solidFill>
                  <a:schemeClr val="tx1"/>
                </a:solidFill>
                <a:latin typeface="+mn-lt"/>
                <a:ea typeface="+mn-ea"/>
                <a:cs typeface="+mn-cs"/>
              </a:rPr>
              <a:t> et al. 2016. </a:t>
            </a:r>
            <a:r>
              <a:rPr lang="en-US" sz="1200" b="0" i="1" u="none" strike="noStrike" kern="1200" baseline="0" dirty="0" smtClean="0">
                <a:solidFill>
                  <a:schemeClr val="tx1"/>
                </a:solidFill>
                <a:latin typeface="+mn-lt"/>
                <a:ea typeface="+mn-ea"/>
                <a:cs typeface="+mn-cs"/>
              </a:rPr>
              <a:t>Herpetology</a:t>
            </a:r>
            <a:r>
              <a:rPr lang="en-US" sz="1200" b="0" i="0" u="none" strike="noStrike" kern="1200" baseline="0" dirty="0" smtClean="0">
                <a:solidFill>
                  <a:schemeClr val="tx1"/>
                </a:solidFill>
                <a:latin typeface="+mn-lt"/>
                <a:ea typeface="+mn-ea"/>
                <a:cs typeface="+mn-cs"/>
              </a:rPr>
              <a:t>, 4th ed. Oxford University Press/</a:t>
            </a:r>
            <a:r>
              <a:rPr lang="en-US" sz="1200" b="0" i="0" u="none" strike="noStrike" kern="1200" baseline="0" dirty="0" err="1" smtClean="0">
                <a:solidFill>
                  <a:schemeClr val="tx1"/>
                </a:solidFill>
                <a:latin typeface="+mn-lt"/>
                <a:ea typeface="+mn-ea"/>
                <a:cs typeface="+mn-cs"/>
              </a:rPr>
              <a:t>Sinauer</a:t>
            </a:r>
            <a:r>
              <a:rPr lang="en-US" sz="1200" b="0" i="0" u="none" strike="noStrike" kern="1200" baseline="0" dirty="0" smtClean="0">
                <a:solidFill>
                  <a:schemeClr val="tx1"/>
                </a:solidFill>
                <a:latin typeface="+mn-lt"/>
                <a:ea typeface="+mn-ea"/>
                <a:cs typeface="+mn-cs"/>
              </a:rPr>
              <a:t>: </a:t>
            </a:r>
            <a:r>
              <a:rPr lang="en-IN" sz="1200" b="0" i="0" u="none" strike="noStrike" kern="1200" baseline="0" dirty="0" smtClean="0">
                <a:solidFill>
                  <a:schemeClr val="tx1"/>
                </a:solidFill>
                <a:latin typeface="+mn-lt"/>
                <a:ea typeface="+mn-ea"/>
                <a:cs typeface="+mn-cs"/>
              </a:rPr>
              <a:t>Sunderland, MA.)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3880565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14.17 Spiders and centipedes prey on small vertebrates. </a:t>
            </a:r>
            <a:r>
              <a:rPr lang="en-US" sz="1200" b="0" i="0" u="none" strike="noStrike" kern="1200" baseline="0" dirty="0" smtClean="0">
                <a:solidFill>
                  <a:schemeClr val="tx1"/>
                </a:solidFill>
                <a:latin typeface="+mn-lt"/>
                <a:ea typeface="+mn-ea"/>
                <a:cs typeface="+mn-cs"/>
              </a:rPr>
              <a:t>(A) This Madagascan spider creates traps for frogs by weaving two leaves together. The spider hides at the back of the enclosure and seizes frogs when they enter the retreat. (B,C) </a:t>
            </a:r>
            <a:r>
              <a:rPr lang="en-US" sz="1200" b="0" i="0" u="none" strike="noStrike" kern="1200" baseline="0" dirty="0" err="1" smtClean="0">
                <a:solidFill>
                  <a:schemeClr val="tx1"/>
                </a:solidFill>
                <a:latin typeface="+mn-lt"/>
                <a:ea typeface="+mn-ea"/>
                <a:cs typeface="+mn-cs"/>
              </a:rPr>
              <a:t>Arthro</a:t>
            </a:r>
            <a:r>
              <a:rPr lang="en-US" sz="1200" b="0" i="0" u="none" strike="noStrike" kern="1200" baseline="0" dirty="0" smtClean="0">
                <a:solidFill>
                  <a:schemeClr val="tx1"/>
                </a:solidFill>
                <a:latin typeface="+mn-lt"/>
                <a:ea typeface="+mn-ea"/>
                <a:cs typeface="+mn-cs"/>
              </a:rPr>
              <a:t>-pods such as centipedes and spiders can attack and kill small species of lizards and snakes.</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781262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14.18 Thermal windows in the skull? </a:t>
            </a:r>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frontoparietal</a:t>
            </a:r>
            <a:r>
              <a:rPr lang="en-US" sz="1200" b="0" i="0" u="none" strike="noStrike" kern="1200" baseline="0" dirty="0" smtClean="0">
                <a:solidFill>
                  <a:schemeClr val="tx1"/>
                </a:solidFill>
                <a:latin typeface="+mn-lt"/>
                <a:ea typeface="+mn-ea"/>
                <a:cs typeface="+mn-cs"/>
              </a:rPr>
              <a:t> fossa (depression) of archosaurs, unlike the fenestrae in the skull, is not associated with jaw muscles. Instead, it contains a dense array of blood vessels that may have provided a cooling system for the brain. This reconstruction of a scene from the Late Cretaceous shows a thermographic view of a </a:t>
            </a:r>
            <a:r>
              <a:rPr lang="en-US" sz="1200" b="0" i="0" u="none" strike="noStrike" kern="1200" baseline="0" dirty="0" err="1" smtClean="0">
                <a:solidFill>
                  <a:schemeClr val="tx1"/>
                </a:solidFill>
                <a:latin typeface="+mn-lt"/>
                <a:ea typeface="+mn-ea"/>
                <a:cs typeface="+mn-cs"/>
              </a:rPr>
              <a:t>theropod</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Daspletosaurus</a:t>
            </a:r>
            <a:r>
              <a:rPr lang="en-US" sz="1200" b="0" i="0" u="none" strike="noStrike" kern="1200" baseline="0" dirty="0" smtClean="0">
                <a:solidFill>
                  <a:schemeClr val="tx1"/>
                </a:solidFill>
                <a:latin typeface="+mn-lt"/>
                <a:ea typeface="+mn-ea"/>
                <a:cs typeface="+mn-cs"/>
              </a:rPr>
              <a:t>) and two </a:t>
            </a:r>
            <a:r>
              <a:rPr lang="en-US" sz="1200" b="0" i="0" u="none" strike="noStrike" kern="1200" baseline="0" dirty="0" err="1" smtClean="0">
                <a:solidFill>
                  <a:schemeClr val="tx1"/>
                </a:solidFill>
                <a:latin typeface="+mn-lt"/>
                <a:ea typeface="+mn-ea"/>
                <a:cs typeface="+mn-cs"/>
              </a:rPr>
              <a:t>crocodylians</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Deinosuchus</a:t>
            </a:r>
            <a:r>
              <a:rPr lang="en-US" sz="1200" b="0" i="0" u="none" strike="noStrike" kern="1200" baseline="0" dirty="0" smtClean="0">
                <a:solidFill>
                  <a:schemeClr val="tx1"/>
                </a:solidFill>
                <a:latin typeface="+mn-lt"/>
                <a:ea typeface="+mn-ea"/>
                <a:cs typeface="+mn-cs"/>
              </a:rPr>
              <a:t>) facing off at the carcass of a ceratopsian (horned dinosaur) while an </a:t>
            </a:r>
            <a:r>
              <a:rPr lang="en-US" sz="1200" b="0" i="0" u="none" strike="noStrike" kern="1200" baseline="0" dirty="0" err="1" smtClean="0">
                <a:solidFill>
                  <a:schemeClr val="tx1"/>
                </a:solidFill>
                <a:latin typeface="+mn-lt"/>
                <a:ea typeface="+mn-ea"/>
                <a:cs typeface="+mn-cs"/>
              </a:rPr>
              <a:t>avialian</a:t>
            </a:r>
            <a:r>
              <a:rPr lang="en-US" sz="1200" b="0" i="0" u="none" strike="noStrike" kern="1200" baseline="0" dirty="0" smtClean="0">
                <a:solidFill>
                  <a:schemeClr val="tx1"/>
                </a:solidFill>
                <a:latin typeface="+mn-lt"/>
                <a:ea typeface="+mn-ea"/>
                <a:cs typeface="+mn-cs"/>
              </a:rPr>
              <a:t> (basal bird) watches. The </a:t>
            </a:r>
            <a:r>
              <a:rPr lang="en-US" sz="1200" b="0" i="0" u="none" strike="noStrike" kern="1200" baseline="0" dirty="0" err="1" smtClean="0">
                <a:solidFill>
                  <a:schemeClr val="tx1"/>
                </a:solidFill>
                <a:latin typeface="+mn-lt"/>
                <a:ea typeface="+mn-ea"/>
                <a:cs typeface="+mn-cs"/>
              </a:rPr>
              <a:t>frontoparietal</a:t>
            </a:r>
            <a:r>
              <a:rPr lang="en-US" sz="1200" b="0" i="0" u="none" strike="noStrike" kern="1200" baseline="0" dirty="0" smtClean="0">
                <a:solidFill>
                  <a:schemeClr val="tx1"/>
                </a:solidFill>
                <a:latin typeface="+mn-lt"/>
                <a:ea typeface="+mn-ea"/>
                <a:cs typeface="+mn-cs"/>
              </a:rPr>
              <a:t> fossae of the </a:t>
            </a:r>
            <a:r>
              <a:rPr lang="en-US" sz="1200" b="0" i="0" u="none" strike="noStrike" kern="1200" baseline="0" dirty="0" err="1" smtClean="0">
                <a:solidFill>
                  <a:schemeClr val="tx1"/>
                </a:solidFill>
                <a:latin typeface="+mn-lt"/>
                <a:ea typeface="+mn-ea"/>
                <a:cs typeface="+mn-cs"/>
              </a:rPr>
              <a:t>theropod</a:t>
            </a:r>
            <a:r>
              <a:rPr lang="en-US" sz="1200" b="0" i="0" u="none" strike="noStrike" kern="1200" baseline="0" dirty="0" smtClean="0">
                <a:solidFill>
                  <a:schemeClr val="tx1"/>
                </a:solidFill>
                <a:latin typeface="+mn-lt"/>
                <a:ea typeface="+mn-ea"/>
                <a:cs typeface="+mn-cs"/>
              </a:rPr>
              <a:t> and the </a:t>
            </a:r>
            <a:r>
              <a:rPr lang="en-US" sz="1200" b="0" i="0" u="none" strike="noStrike" kern="1200" baseline="0" dirty="0" err="1" smtClean="0">
                <a:solidFill>
                  <a:schemeClr val="tx1"/>
                </a:solidFill>
                <a:latin typeface="+mn-lt"/>
                <a:ea typeface="+mn-ea"/>
                <a:cs typeface="+mn-cs"/>
              </a:rPr>
              <a:t>crocodylians</a:t>
            </a:r>
            <a:r>
              <a:rPr lang="en-US" sz="1200" b="0" i="0" u="none" strike="noStrike" kern="1200" baseline="0" dirty="0" smtClean="0">
                <a:solidFill>
                  <a:schemeClr val="tx1"/>
                </a:solidFill>
                <a:latin typeface="+mn-lt"/>
                <a:ea typeface="+mn-ea"/>
                <a:cs typeface="+mn-cs"/>
              </a:rPr>
              <a:t> are bright yellow, indicating that they are radiating heat.</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2633130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14.19 Efficiency of biomass production. </a:t>
            </a:r>
            <a:r>
              <a:rPr lang="en-US" sz="1200" b="0" i="0" u="none" strike="noStrike" kern="1200" baseline="0" dirty="0" smtClean="0">
                <a:solidFill>
                  <a:schemeClr val="tx1"/>
                </a:solidFill>
                <a:latin typeface="+mn-lt"/>
                <a:ea typeface="+mn-ea"/>
                <a:cs typeface="+mn-cs"/>
              </a:rPr>
              <a:t>On average, ectotherms convert 25 times more of the food they consume to growth and reproduction than endotherms. (Data from F.H. </a:t>
            </a:r>
            <a:r>
              <a:rPr lang="en-US" sz="1200" b="0" i="0" u="none" strike="noStrike" kern="1200" baseline="0" dirty="0" err="1" smtClean="0">
                <a:solidFill>
                  <a:schemeClr val="tx1"/>
                </a:solidFill>
                <a:latin typeface="+mn-lt"/>
                <a:ea typeface="+mn-ea"/>
                <a:cs typeface="+mn-cs"/>
              </a:rPr>
              <a:t>Pough</a:t>
            </a:r>
            <a:r>
              <a:rPr lang="en-US" sz="1200" b="0" i="0" u="none" strike="noStrike" kern="1200" baseline="0" dirty="0" smtClean="0">
                <a:solidFill>
                  <a:schemeClr val="tx1"/>
                </a:solidFill>
                <a:latin typeface="+mn-lt"/>
                <a:ea typeface="+mn-ea"/>
                <a:cs typeface="+mn-cs"/>
              </a:rPr>
              <a:t> 1980. </a:t>
            </a:r>
            <a:r>
              <a:rPr lang="en-US" sz="1200" b="0" i="1" u="none" strike="noStrike" kern="1200" baseline="0" dirty="0" smtClean="0">
                <a:solidFill>
                  <a:schemeClr val="tx1"/>
                </a:solidFill>
                <a:latin typeface="+mn-lt"/>
                <a:ea typeface="+mn-ea"/>
                <a:cs typeface="+mn-cs"/>
              </a:rPr>
              <a:t>Am </a:t>
            </a:r>
            <a:r>
              <a:rPr lang="en-US" sz="1200" b="0" i="1" u="none" strike="noStrike" kern="1200" baseline="0" dirty="0" err="1" smtClean="0">
                <a:solidFill>
                  <a:schemeClr val="tx1"/>
                </a:solidFill>
                <a:latin typeface="+mn-lt"/>
                <a:ea typeface="+mn-ea"/>
                <a:cs typeface="+mn-cs"/>
              </a:rPr>
              <a:t>Natur</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115: 92–112.)</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75993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14.2 Effect of temperature on performance. </a:t>
            </a:r>
            <a:r>
              <a:rPr lang="en-US" sz="1200" b="0" i="0" u="none" strike="noStrike" kern="1200" baseline="0" dirty="0" smtClean="0">
                <a:solidFill>
                  <a:schemeClr val="tx1"/>
                </a:solidFill>
                <a:latin typeface="+mn-lt"/>
                <a:ea typeface="+mn-ea"/>
                <a:cs typeface="+mn-cs"/>
              </a:rPr>
              <a:t>An ectotherm’s ability to engage in its normal behaviors and physiological processes is temperature-sensitive. Crawling and swimming speeds and speed of digestion by western garter</a:t>
            </a:r>
          </a:p>
          <a:p>
            <a:r>
              <a:rPr lang="en-US" sz="1200" b="0" i="0" u="none" strike="noStrike" kern="1200" baseline="0" dirty="0" smtClean="0">
                <a:solidFill>
                  <a:schemeClr val="tx1"/>
                </a:solidFill>
                <a:latin typeface="+mn-lt"/>
                <a:ea typeface="+mn-ea"/>
                <a:cs typeface="+mn-cs"/>
              </a:rPr>
              <a:t>snakes all reach their maximum within or close to the species’ activity temperature range. The vertical axis shows the percentage of maximum performance achieved at each temperature. Within the snake’s activity range (shaded area), performance level is at least 85% of maximum for all these activities. </a:t>
            </a:r>
            <a:r>
              <a:rPr lang="en-IN" sz="1200" b="0" i="0" u="none" strike="noStrike" kern="1200" baseline="0" dirty="0" smtClean="0">
                <a:solidFill>
                  <a:schemeClr val="tx1"/>
                </a:solidFill>
                <a:latin typeface="+mn-lt"/>
                <a:ea typeface="+mn-ea"/>
                <a:cs typeface="+mn-cs"/>
              </a:rPr>
              <a:t>(B after R.D. Stevenson et al. 1985. </a:t>
            </a:r>
            <a:r>
              <a:rPr lang="en-IN" sz="1200" b="0" i="1" u="none" strike="noStrike" kern="1200" baseline="0" dirty="0" err="1" smtClean="0">
                <a:solidFill>
                  <a:schemeClr val="tx1"/>
                </a:solidFill>
                <a:latin typeface="+mn-lt"/>
                <a:ea typeface="+mn-ea"/>
                <a:cs typeface="+mn-cs"/>
              </a:rPr>
              <a:t>Physiol</a:t>
            </a:r>
            <a:r>
              <a:rPr lang="en-IN"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Biochem</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Zool</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565: 48–57. © 1985 The University of </a:t>
            </a:r>
            <a:r>
              <a:rPr lang="en-IN" sz="1200" b="0" i="0" u="none" strike="noStrike" kern="1200" baseline="0" dirty="0" smtClean="0">
                <a:solidFill>
                  <a:schemeClr val="tx1"/>
                </a:solidFill>
                <a:latin typeface="+mn-lt"/>
                <a:ea typeface="+mn-ea"/>
                <a:cs typeface="+mn-cs"/>
              </a:rPr>
              <a:t>Chicago Press.)</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64867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14.3 Behavioral thermoregulation by a desert lizard. </a:t>
            </a:r>
            <a:r>
              <a:rPr lang="en-IN" sz="1200" b="0" i="0" u="none" strike="noStrike" kern="1200" baseline="0" dirty="0" smtClean="0">
                <a:solidFill>
                  <a:schemeClr val="tx1"/>
                </a:solidFill>
                <a:latin typeface="+mn-lt"/>
                <a:ea typeface="+mn-ea"/>
                <a:cs typeface="+mn-cs"/>
              </a:rPr>
              <a:t>Chuckwallas (genus </a:t>
            </a:r>
            <a:r>
              <a:rPr lang="en-IN" sz="1200" b="0" i="1" u="none" strike="noStrike" kern="1200" baseline="0" dirty="0" err="1" smtClean="0">
                <a:solidFill>
                  <a:schemeClr val="tx1"/>
                </a:solidFill>
                <a:latin typeface="+mn-lt"/>
                <a:ea typeface="+mn-ea"/>
                <a:cs typeface="+mn-cs"/>
              </a:rPr>
              <a:t>Sauromalus</a:t>
            </a:r>
            <a:r>
              <a:rPr lang="en-IN" sz="1200" b="0" i="0" u="none" strike="noStrike" kern="1200" baseline="0" dirty="0" smtClean="0">
                <a:solidFill>
                  <a:schemeClr val="tx1"/>
                </a:solidFill>
                <a:latin typeface="+mn-lt"/>
                <a:ea typeface="+mn-ea"/>
                <a:cs typeface="+mn-cs"/>
              </a:rPr>
              <a:t>) are large, diurnal, herbivorous </a:t>
            </a:r>
            <a:r>
              <a:rPr lang="en-US" sz="1200" b="0" i="0" u="none" strike="noStrike" kern="1200" baseline="0" dirty="0" smtClean="0">
                <a:solidFill>
                  <a:schemeClr val="tx1"/>
                </a:solidFill>
                <a:latin typeface="+mn-lt"/>
                <a:ea typeface="+mn-ea"/>
                <a:cs typeface="+mn-cs"/>
              </a:rPr>
              <a:t>lizards that inhabit deserts in the southwestern United States and northern Mexico. While they are active, chuckwallas maintain their body temperatures between 36° and 40°C; this thermoregulation is based on changes in posture and selection of microclimates. (A) When they are warming in the morning (①), lizards maximize solar heat absorption by orienting with their backs perpendicular to the rays of the sun and flattening the body to increase the area being heated. When they have reached their activity temperature range they engage in social behavior, feeding, and moving (②). (B) To reduce heating while remaining active, a lizard can (③) face into the sun with its body parallel to the sun’s rays so that the sun shines only on the lizard’s head and shoulders or (④) climb into a bush where the wind speed and convective cooling are greater than at ground level. (C) When it is extremely hot, a lizard can (⑤) seek shade under an overhanging rock or (⑥) return to the deep crevice where it spent the night. (Graphs after T.J. Case.1976.</a:t>
            </a:r>
          </a:p>
          <a:p>
            <a:r>
              <a:rPr lang="en-US" sz="1200" b="0" i="1" u="none" strike="noStrike" kern="1200" baseline="0" dirty="0" smtClean="0">
                <a:solidFill>
                  <a:schemeClr val="tx1"/>
                </a:solidFill>
                <a:latin typeface="+mn-lt"/>
                <a:ea typeface="+mn-ea"/>
                <a:cs typeface="+mn-cs"/>
              </a:rPr>
              <a:t>J </a:t>
            </a:r>
            <a:r>
              <a:rPr lang="en-US" sz="1200" b="0" i="1" u="none" strike="noStrike" kern="1200" baseline="0" dirty="0" err="1" smtClean="0">
                <a:solidFill>
                  <a:schemeClr val="tx1"/>
                </a:solidFill>
                <a:latin typeface="+mn-lt"/>
                <a:ea typeface="+mn-ea"/>
                <a:cs typeface="+mn-cs"/>
              </a:rPr>
              <a:t>Herpetol</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10: 85–95. Published by Society for the Study of </a:t>
            </a:r>
            <a:r>
              <a:rPr lang="en-IN" sz="1200" b="0" i="0" u="none" strike="noStrike" kern="1200" baseline="0" dirty="0" smtClean="0">
                <a:solidFill>
                  <a:schemeClr val="tx1"/>
                </a:solidFill>
                <a:latin typeface="+mn-lt"/>
                <a:ea typeface="+mn-ea"/>
                <a:cs typeface="+mn-cs"/>
              </a:rPr>
              <a:t>Amphibians and Reptiles.)</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291855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14.4 Endotherms maintain stable body temperatures over a range of environmental temperatures. </a:t>
            </a:r>
            <a:r>
              <a:rPr lang="en-US" sz="1200" b="0" i="0" u="none" strike="noStrike" kern="1200" baseline="0" dirty="0" smtClean="0">
                <a:solidFill>
                  <a:schemeClr val="tx1"/>
                </a:solidFill>
                <a:latin typeface="+mn-lt"/>
                <a:ea typeface="+mn-ea"/>
                <a:cs typeface="+mn-cs"/>
              </a:rPr>
              <a:t>Within the </a:t>
            </a:r>
            <a:r>
              <a:rPr lang="en-US" sz="1200" b="0" i="1" u="none" strike="noStrike" kern="1200" baseline="0" dirty="0" err="1" smtClean="0">
                <a:solidFill>
                  <a:schemeClr val="tx1"/>
                </a:solidFill>
                <a:latin typeface="+mn-lt"/>
                <a:ea typeface="+mn-ea"/>
                <a:cs typeface="+mn-cs"/>
              </a:rPr>
              <a:t>thermoneutral</a:t>
            </a:r>
            <a:r>
              <a:rPr lang="en-US" sz="1200" b="0" i="1" u="none" strike="noStrike" kern="1200" baseline="0" dirty="0" smtClean="0">
                <a:solidFill>
                  <a:schemeClr val="tx1"/>
                </a:solidFill>
                <a:latin typeface="+mn-lt"/>
                <a:ea typeface="+mn-ea"/>
                <a:cs typeface="+mn-cs"/>
              </a:rPr>
              <a:t> zone</a:t>
            </a:r>
            <a:r>
              <a:rPr lang="en-US" sz="1200" b="0" i="0" u="none" strike="noStrike" kern="1200" baseline="0" dirty="0" smtClean="0">
                <a:solidFill>
                  <a:schemeClr val="tx1"/>
                </a:solidFill>
                <a:latin typeface="+mn-lt"/>
                <a:ea typeface="+mn-ea"/>
                <a:cs typeface="+mn-cs"/>
              </a:rPr>
              <a:t>, changing insulation allows a bird or mammal to maintain a stable body temperature. Below </a:t>
            </a:r>
            <a:r>
              <a:rPr lang="en-US" sz="1200" b="0" i="1" u="none" strike="noStrike" kern="1200" baseline="0" dirty="0" smtClean="0">
                <a:solidFill>
                  <a:schemeClr val="tx1"/>
                </a:solidFill>
                <a:latin typeface="+mn-lt"/>
                <a:ea typeface="+mn-ea"/>
                <a:cs typeface="+mn-cs"/>
              </a:rPr>
              <a:t>the lower critical temperature </a:t>
            </a:r>
            <a:r>
              <a:rPr lang="en-US" sz="1200" b="0" i="0" u="none" strike="noStrike" kern="1200" baseline="0" dirty="0" smtClean="0">
                <a:solidFill>
                  <a:schemeClr val="tx1"/>
                </a:solidFill>
                <a:latin typeface="+mn-lt"/>
                <a:ea typeface="+mn-ea"/>
                <a:cs typeface="+mn-cs"/>
              </a:rPr>
              <a:t>metabolic heat production must increase. Below the </a:t>
            </a:r>
            <a:r>
              <a:rPr lang="en-US" sz="1200" b="0" i="1" u="none" strike="noStrike" kern="1200" baseline="0" dirty="0" smtClean="0">
                <a:solidFill>
                  <a:schemeClr val="tx1"/>
                </a:solidFill>
                <a:latin typeface="+mn-lt"/>
                <a:ea typeface="+mn-ea"/>
                <a:cs typeface="+mn-cs"/>
              </a:rPr>
              <a:t>lower lethal temperature</a:t>
            </a:r>
            <a:r>
              <a:rPr lang="en-US" sz="1200" b="0" i="0" u="none" strike="noStrike" kern="1200" baseline="0" dirty="0" smtClean="0">
                <a:solidFill>
                  <a:schemeClr val="tx1"/>
                </a:solidFill>
                <a:latin typeface="+mn-lt"/>
                <a:ea typeface="+mn-ea"/>
                <a:cs typeface="+mn-cs"/>
              </a:rPr>
              <a:t>, body temperature falls (hypothermia), reducing metabolic heat production, and death follows. Above the </a:t>
            </a:r>
            <a:r>
              <a:rPr lang="en-US" sz="1200" b="0" i="1" u="none" strike="noStrike" kern="1200" baseline="0" dirty="0" smtClean="0">
                <a:solidFill>
                  <a:schemeClr val="tx1"/>
                </a:solidFill>
                <a:latin typeface="+mn-lt"/>
                <a:ea typeface="+mn-ea"/>
                <a:cs typeface="+mn-cs"/>
              </a:rPr>
              <a:t>upper critical temperature</a:t>
            </a:r>
            <a:r>
              <a:rPr lang="en-US" sz="1200" b="0" i="0" u="none" strike="noStrike" kern="1200" baseline="0" dirty="0" smtClean="0">
                <a:solidFill>
                  <a:schemeClr val="tx1"/>
                </a:solidFill>
                <a:latin typeface="+mn-lt"/>
                <a:ea typeface="+mn-ea"/>
                <a:cs typeface="+mn-cs"/>
              </a:rPr>
              <a:t>, evaporative cooling maintains </a:t>
            </a:r>
            <a:r>
              <a:rPr lang="en-US" sz="1200" b="0" i="0" u="none" strike="noStrike" kern="1200" baseline="0" dirty="0" err="1" smtClean="0">
                <a:solidFill>
                  <a:schemeClr val="tx1"/>
                </a:solidFill>
                <a:latin typeface="+mn-lt"/>
                <a:ea typeface="+mn-ea"/>
                <a:cs typeface="+mn-cs"/>
              </a:rPr>
              <a:t>normothermy</a:t>
            </a:r>
            <a:r>
              <a:rPr lang="en-US" sz="1200" b="0" i="0" u="none" strike="noStrike" kern="1200" baseline="0" dirty="0" smtClean="0">
                <a:solidFill>
                  <a:schemeClr val="tx1"/>
                </a:solidFill>
                <a:latin typeface="+mn-lt"/>
                <a:ea typeface="+mn-ea"/>
                <a:cs typeface="+mn-cs"/>
              </a:rPr>
              <a:t>. Above the </a:t>
            </a:r>
            <a:r>
              <a:rPr lang="en-US" sz="1200" b="0" i="1" u="none" strike="noStrike" kern="1200" baseline="0" dirty="0" smtClean="0">
                <a:solidFill>
                  <a:schemeClr val="tx1"/>
                </a:solidFill>
                <a:latin typeface="+mn-lt"/>
                <a:ea typeface="+mn-ea"/>
                <a:cs typeface="+mn-cs"/>
              </a:rPr>
              <a:t>upper lethal temperature</a:t>
            </a:r>
            <a:r>
              <a:rPr lang="en-US" sz="1200" b="0" i="0" u="none" strike="noStrike" kern="1200" baseline="0" dirty="0" smtClean="0">
                <a:solidFill>
                  <a:schemeClr val="tx1"/>
                </a:solidFill>
                <a:latin typeface="+mn-lt"/>
                <a:ea typeface="+mn-ea"/>
                <a:cs typeface="+mn-cs"/>
              </a:rPr>
              <a:t>, evaporative cooling is no longer sufficient; body temperature rises (hyperthermia), metabolic heat production increases, and an explosive rise in body temperature leads to death.</a:t>
            </a:r>
          </a:p>
        </p:txBody>
      </p:sp>
      <p:sp>
        <p:nvSpPr>
          <p:cNvPr id="4" name="Slide Number Placeholder 3"/>
          <p:cNvSpPr>
            <a:spLocks noGrp="1"/>
          </p:cNvSpPr>
          <p:nvPr>
            <p:ph type="sldNum" sz="quarter" idx="10"/>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229323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14.5 Some female pythons can produce metabolic heat to warm their eggs. </a:t>
            </a:r>
            <a:r>
              <a:rPr lang="en-US" sz="1200" b="0" i="0" u="none" strike="noStrike" kern="1200" baseline="0" dirty="0" smtClean="0">
                <a:solidFill>
                  <a:schemeClr val="tx1"/>
                </a:solidFill>
                <a:latin typeface="+mn-lt"/>
                <a:ea typeface="+mn-ea"/>
                <a:cs typeface="+mn-cs"/>
              </a:rPr>
              <a:t>When a female Burmese python is incubating, muscular contractions allow her to maintain the temperature of her body (and of her eggs) between 32º and 34ºC. When the python is not incubating, her body temperature does not differ from the ambient temperature. (B from L.H.S. Van </a:t>
            </a:r>
            <a:r>
              <a:rPr lang="en-US" sz="1200" b="0" i="0" u="none" strike="noStrike" kern="1200" baseline="0" dirty="0" err="1" smtClean="0">
                <a:solidFill>
                  <a:schemeClr val="tx1"/>
                </a:solidFill>
                <a:latin typeface="+mn-lt"/>
                <a:ea typeface="+mn-ea"/>
                <a:cs typeface="+mn-cs"/>
              </a:rPr>
              <a:t>Mierop</a:t>
            </a:r>
            <a:r>
              <a:rPr lang="en-US" sz="1200" b="0" i="0" u="none" strike="noStrike" kern="1200" baseline="0" dirty="0" smtClean="0">
                <a:solidFill>
                  <a:schemeClr val="tx1"/>
                </a:solidFill>
                <a:latin typeface="+mn-lt"/>
                <a:ea typeface="+mn-ea"/>
                <a:cs typeface="+mn-cs"/>
              </a:rPr>
              <a:t> and S. Barnard. 1978. </a:t>
            </a:r>
            <a:r>
              <a:rPr lang="en-US" sz="1200" b="0" i="1" u="none" strike="noStrike" kern="1200" baseline="0" dirty="0" err="1" smtClean="0">
                <a:solidFill>
                  <a:schemeClr val="tx1"/>
                </a:solidFill>
                <a:latin typeface="+mn-lt"/>
                <a:ea typeface="+mn-ea"/>
                <a:cs typeface="+mn-cs"/>
              </a:rPr>
              <a:t>Copeia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1978: 615–621. Courtesy of American Society of Ichthyologists and Herpetologists [ASIH].)</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943510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14.6 Tegu lizards can be endothermal during the breeding season. </a:t>
            </a:r>
            <a:r>
              <a:rPr lang="en-US" sz="1200" b="0" i="0" u="none" strike="noStrike" kern="1200" baseline="0" dirty="0" smtClean="0">
                <a:solidFill>
                  <a:schemeClr val="tx1"/>
                </a:solidFill>
                <a:latin typeface="+mn-lt"/>
                <a:ea typeface="+mn-ea"/>
                <a:cs typeface="+mn-cs"/>
              </a:rPr>
              <a:t>(A) Black-and-white tegus are large, carnivorous lizards from South America that prey on small mammals and birds as well as frogs, snakes, and smaller lizards. (B) When a tegu is in its burrow during the nonbreeding season, its surface temperature falls to the temperature of the burrow. (C) During the breeding season, tegus can maintain body temperatures as much as 10ºC higher than the burrow temperature. (There are two lizards in this image, one warmer than the other.)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358753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14.7 Solar heating. </a:t>
            </a:r>
            <a:r>
              <a:rPr lang="en-US" sz="1200" b="0" i="0" u="none" strike="noStrike" kern="1200" baseline="0" dirty="0" smtClean="0">
                <a:solidFill>
                  <a:schemeClr val="tx1"/>
                </a:solidFill>
                <a:latin typeface="+mn-lt"/>
                <a:ea typeface="+mn-ea"/>
                <a:cs typeface="+mn-cs"/>
              </a:rPr>
              <a:t>(A) Facing away from the sun, this roadrunner has drooped its wings and lifted the feathers on its back to expose an area of black skin that absorbs solar radiation. (B) Around 9 am on the day shown here, a </a:t>
            </a:r>
            <a:r>
              <a:rPr lang="en-US" sz="1200" b="0" i="0" u="none" strike="noStrike" kern="1200" baseline="0" dirty="0" err="1" smtClean="0">
                <a:solidFill>
                  <a:schemeClr val="tx1"/>
                </a:solidFill>
                <a:latin typeface="+mn-lt"/>
                <a:ea typeface="+mn-ea"/>
                <a:cs typeface="+mn-cs"/>
              </a:rPr>
              <a:t>dunnart</a:t>
            </a:r>
            <a:r>
              <a:rPr lang="en-US" sz="1200" b="0" i="0" u="none" strike="noStrike" kern="1200" baseline="0" dirty="0" smtClean="0">
                <a:solidFill>
                  <a:schemeClr val="tx1"/>
                </a:solidFill>
                <a:latin typeface="+mn-lt"/>
                <a:ea typeface="+mn-ea"/>
                <a:cs typeface="+mn-cs"/>
              </a:rPr>
              <a:t>, its body temperature still near 15°C, climbs to the top of the crevice and basks in the sun; in 2 hours its body temperatures has reached 30°–35°C and it begins to forage. Its body temperature rises and falls as it moves between sun and shade. About 3 pm, the </a:t>
            </a:r>
            <a:r>
              <a:rPr lang="en-US" sz="1200" b="0" i="0" u="none" strike="noStrike" kern="1200" baseline="0" dirty="0" err="1" smtClean="0">
                <a:solidFill>
                  <a:schemeClr val="tx1"/>
                </a:solidFill>
                <a:latin typeface="+mn-lt"/>
                <a:ea typeface="+mn-ea"/>
                <a:cs typeface="+mn-cs"/>
              </a:rPr>
              <a:t>dunnart</a:t>
            </a:r>
            <a:r>
              <a:rPr lang="en-US" sz="1200" b="0" i="0" u="none" strike="noStrike" kern="1200" baseline="0" dirty="0" smtClean="0">
                <a:solidFill>
                  <a:schemeClr val="tx1"/>
                </a:solidFill>
                <a:latin typeface="+mn-lt"/>
                <a:ea typeface="+mn-ea"/>
                <a:cs typeface="+mn-cs"/>
              </a:rPr>
              <a:t> returns to a crevice and its body temperature cools to 15°C for the night. </a:t>
            </a:r>
            <a:r>
              <a:rPr lang="de-DE" sz="1200" b="0" i="0" u="none" strike="noStrike" kern="1200" baseline="0" dirty="0" smtClean="0">
                <a:solidFill>
                  <a:schemeClr val="tx1"/>
                </a:solidFill>
                <a:latin typeface="+mn-lt"/>
                <a:ea typeface="+mn-ea"/>
                <a:cs typeface="+mn-cs"/>
              </a:rPr>
              <a:t>(B from L. Warnecke et al. 2008. </a:t>
            </a:r>
            <a:r>
              <a:rPr lang="de-DE" sz="1200" b="0" i="1" u="none" strike="noStrike" kern="1200" baseline="0" dirty="0" smtClean="0">
                <a:solidFill>
                  <a:schemeClr val="tx1"/>
                </a:solidFill>
                <a:latin typeface="+mn-lt"/>
                <a:ea typeface="+mn-ea"/>
                <a:cs typeface="+mn-cs"/>
              </a:rPr>
              <a:t>Naturwissenschaften </a:t>
            </a:r>
            <a:r>
              <a:rPr lang="de-DE" sz="1200" b="0" i="0" u="none" strike="noStrike" kern="1200" baseline="0" dirty="0" smtClean="0">
                <a:solidFill>
                  <a:schemeClr val="tx1"/>
                </a:solidFill>
                <a:latin typeface="+mn-lt"/>
                <a:ea typeface="+mn-ea"/>
                <a:cs typeface="+mn-cs"/>
              </a:rPr>
              <a:t>95: 73–78.)</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194854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14.8 Changes in body temperature and metabolic rate during rest-phase torpor. </a:t>
            </a:r>
            <a:r>
              <a:rPr lang="en-US" sz="1200" b="0" i="0" u="none" strike="noStrike" kern="1200" baseline="0" dirty="0" smtClean="0">
                <a:solidFill>
                  <a:schemeClr val="tx1"/>
                </a:solidFill>
                <a:latin typeface="+mn-lt"/>
                <a:ea typeface="+mn-ea"/>
                <a:cs typeface="+mn-cs"/>
              </a:rPr>
              <a:t>As an animal enters </a:t>
            </a:r>
            <a:r>
              <a:rPr lang="en-US" sz="1200" b="0" i="0" u="none" strike="noStrike" kern="1200" baseline="0" dirty="0" err="1" smtClean="0">
                <a:solidFill>
                  <a:schemeClr val="tx1"/>
                </a:solidFill>
                <a:latin typeface="+mn-lt"/>
                <a:ea typeface="+mn-ea"/>
                <a:cs typeface="+mn-cs"/>
              </a:rPr>
              <a:t>restphase</a:t>
            </a:r>
            <a:r>
              <a:rPr lang="en-US" sz="1200" b="0" i="0" u="none" strike="noStrike" kern="1200" baseline="0" dirty="0" smtClean="0">
                <a:solidFill>
                  <a:schemeClr val="tx1"/>
                </a:solidFill>
                <a:latin typeface="+mn-lt"/>
                <a:ea typeface="+mn-ea"/>
                <a:cs typeface="+mn-cs"/>
              </a:rPr>
              <a:t> torpor, a decrease in metabolic rate precedes a fall in body temperature to a new set point. On rewarming, an increase in metabolism precedes the return to </a:t>
            </a:r>
            <a:r>
              <a:rPr lang="en-US" sz="1200" b="0" i="0" u="none" strike="noStrike" kern="1200" baseline="0" dirty="0" err="1" smtClean="0">
                <a:solidFill>
                  <a:schemeClr val="tx1"/>
                </a:solidFill>
                <a:latin typeface="+mn-lt"/>
                <a:ea typeface="+mn-ea"/>
                <a:cs typeface="+mn-cs"/>
              </a:rPr>
              <a:t>normothermia</a:t>
            </a:r>
            <a:r>
              <a:rPr lang="en-US" sz="1200" b="0" i="0" u="none" strike="noStrike" kern="1200" baseline="0" dirty="0" smtClean="0">
                <a:solidFill>
                  <a:schemeClr val="tx1"/>
                </a:solidFill>
                <a:latin typeface="+mn-lt"/>
                <a:ea typeface="+mn-ea"/>
                <a:cs typeface="+mn-cs"/>
              </a:rPr>
              <a:t>. The metabolic rate during arousal briefly overshoots the resting rate, but the energy cost of arousal is less than the energy saved by the </a:t>
            </a:r>
            <a:r>
              <a:rPr lang="en-IN" sz="1200" b="0" i="0" u="none" strike="noStrike" kern="1200" baseline="0" dirty="0" smtClean="0">
                <a:solidFill>
                  <a:schemeClr val="tx1"/>
                </a:solidFill>
                <a:latin typeface="+mn-lt"/>
                <a:ea typeface="+mn-ea"/>
                <a:cs typeface="+mn-cs"/>
              </a:rPr>
              <a:t>period of torpor.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450831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userDrawn="1"/>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871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endParaRPr lang="en-US"/>
          </a:p>
        </p:txBody>
      </p:sp>
    </p:spTree>
    <p:extLst>
      <p:ext uri="{BB962C8B-B14F-4D97-AF65-F5344CB8AC3E}">
        <p14:creationId xmlns:p14="http://schemas.microsoft.com/office/powerpoint/2010/main" val="3544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531035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xmlns="" val="1"/>
              </a:ext>
            </a:extLst>
          </p:cNvPr>
          <p:cNvPicPr>
            <a:picLocks noChangeAspect="1"/>
          </p:cNvPicPr>
          <p:nvPr userDrawn="1"/>
        </p:nvPicPr>
        <p:blipFill>
          <a:blip r:embed="rId6"/>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 id="2147483678" r:id="rId4"/>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VERTEBRATE LIFE</a:t>
            </a:r>
            <a:endParaRPr lang="en-US" b="1" i="0" dirty="0"/>
          </a:p>
        </p:txBody>
      </p:sp>
      <p:sp>
        <p:nvSpPr>
          <p:cNvPr id="4" name="Text Placeholder 3"/>
          <p:cNvSpPr>
            <a:spLocks noGrp="1"/>
          </p:cNvSpPr>
          <p:nvPr>
            <p:ph type="body" sz="quarter" idx="11"/>
          </p:nvPr>
        </p:nvSpPr>
        <p:spPr/>
        <p:txBody>
          <a:bodyPr/>
          <a:lstStyle/>
          <a:p>
            <a:r>
              <a:rPr lang="en-US" dirty="0"/>
              <a:t>by </a:t>
            </a:r>
            <a:r>
              <a:rPr lang="en-US" dirty="0" smtClean="0"/>
              <a:t>F. Harvey </a:t>
            </a:r>
            <a:r>
              <a:rPr lang="en-US" dirty="0" err="1" smtClean="0"/>
              <a:t>Pough</a:t>
            </a:r>
            <a:r>
              <a:rPr lang="en-US" dirty="0" smtClean="0"/>
              <a:t>, William E. Bemis, Betty </a:t>
            </a:r>
            <a:r>
              <a:rPr lang="en-US" dirty="0" err="1" smtClean="0"/>
              <a:t>Mcguire</a:t>
            </a:r>
            <a:r>
              <a:rPr lang="en-US" dirty="0" smtClean="0"/>
              <a:t> and Christine M. Janis</a:t>
            </a:r>
            <a:endParaRPr lang="en-US" dirty="0"/>
          </a:p>
        </p:txBody>
      </p:sp>
      <p:pic>
        <p:nvPicPr>
          <p:cNvPr id="8" name="Picture Placeholder 7" title="Cover">
            <a:extLst>
              <a:ext uri="{FF2B5EF4-FFF2-40B4-BE49-F238E27FC236}">
                <a16:creationId xmlns:a16="http://schemas.microsoft.com/office/drawing/2014/main" id="{3C56F26D-84E7-4578-9ED6-ACB6F71FF23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309659" y="1743085"/>
            <a:ext cx="3572681" cy="4564100"/>
          </a:xfrm>
          <a:prstGeom prst="rect">
            <a:avLst/>
          </a:prstGeom>
        </p:spPr>
      </p:pic>
    </p:spTree>
    <p:extLst>
      <p:ext uri="{BB962C8B-B14F-4D97-AF65-F5344CB8AC3E}">
        <p14:creationId xmlns:p14="http://schemas.microsoft.com/office/powerpoint/2010/main" val="2820496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14.8 Changes in body temperature and metabolic rate during rest-phase torpor. </a:t>
            </a:r>
          </a:p>
        </p:txBody>
      </p:sp>
      <p:pic>
        <p:nvPicPr>
          <p:cNvPr id="2" name="Picture 1" descr="A graph depicts the changes in body temperature and metabolic rate during rest-phase torpor. The temperature remains constant in the initial phase at the normothermic set point, then falls to the new set point, remains constant for a certain time period, then rises and again remains constant. The metabolic rate remains constant at the initial phase, then falls to a point behind the new set point, remains constant for a certain time period, and then rises to form a sinusoidal wave-like pattern that is marked as the energy cost of arousal." title="Figure 14.8 Changes in body temperature and metabolic rate during rest-phase torpo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085" y="1005607"/>
            <a:ext cx="6319830" cy="4846787"/>
          </a:xfrm>
          <a:prstGeom prst="rect">
            <a:avLst/>
          </a:prstGeom>
        </p:spPr>
      </p:pic>
    </p:spTree>
    <p:extLst>
      <p:ext uri="{BB962C8B-B14F-4D97-AF65-F5344CB8AC3E}">
        <p14:creationId xmlns:p14="http://schemas.microsoft.com/office/powerpoint/2010/main" val="395459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14.9 Hummingbirds can become torpid at night.</a:t>
            </a:r>
          </a:p>
        </p:txBody>
      </p:sp>
      <p:pic>
        <p:nvPicPr>
          <p:cNvPr id="2" name="Picture 1" descr="A male green-crowned brilliant hummingbird, which is a bright green-colored bird having black colored feathered wings and tails, and a glittering blue color in the throat, and the beak is sharp and narrow.&#10;&#10;A trend graph depicts the energy use during rest-phase torpor. The horizontal axis represents the hours, ranging between 0 and 10 in increments of 1. The vertical axis represents the energy expended in joules per second, ranging between 0.0 and 0.8 in increments of 0.2. The trend fluctuates through the following points: (0, 0.4), (0.1, 0.8), (0.5, 0.5), (1, 0.55), (2, 0.5), (3, 0.4), (4, 0.4), (5, 0.15), (6, 0.01), (7, 0.02), (8, 0.02), (9, 0.2), (9.4, 0.7), (10, 0.3). The energy use varies during normothermia, which is marked near the points (0.1, 0.8) and (4.8, 0.3). The expenditure of energy is low during torpor, which is marked near the points (5, 0.15) and (8.9, 0.1). There is a steep rise in energy use during rewarming, which is marked near the point of (9.2, 0.5). Note that the above-mentioned values are approximate.&#10;" title="Figure 14.9 Hummingbirds can become torpid at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60" y="1681456"/>
            <a:ext cx="9935481" cy="3495089"/>
          </a:xfrm>
          <a:prstGeom prst="rect">
            <a:avLst/>
          </a:prstGeom>
        </p:spPr>
      </p:pic>
    </p:spTree>
    <p:extLst>
      <p:ext uri="{BB962C8B-B14F-4D97-AF65-F5344CB8AC3E}">
        <p14:creationId xmlns:p14="http://schemas.microsoft.com/office/powerpoint/2010/main" val="428811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14.10 Hibernation by Richardson’s ground squirrel.</a:t>
            </a:r>
          </a:p>
        </p:txBody>
      </p:sp>
      <p:pic>
        <p:nvPicPr>
          <p:cNvPr id="2" name="Picture 1" descr="A Richardson's ground squirrel has a slender body and short buffy tails.&#10;&#10;A graph depicts the body temperatures of ground squirrels over a 6-month period. The horizontal axis represents the timeline ranging from September 1 to March 1. The vertical axis represents the temperature in degrees Celsius, ranging between 0 and 40 in increments of 10. The trendline fluctuates through the following plotted points: from the middle of September to the end of October, temperature ranged from 15 to 38 degrees Celsius; end of October to middle of December, 5 to 38 degrees Celsius; middle of December to end of February, 4 to 40 degrees Celsius. The periods of torpor are longer and deeper.&#10;&#10;A graph depicts the body temperatures of ground squirrels during one torpor cycle. The horizontal axis represents the timeline ranging from noon on February 16 to 8 p.m. on March 7. The vertical axis represents the temperature in degrees Celsius, ranging between 0 and 40 in increments of 10. The trend originates at the peak point of 38 degrees Celsius at noon of Feb 16 from which it falls to 4 degrees Celsius at noon of Feb 17 and remains constant at 4 degrees Celsius from noon of Feb 17 to around6 p.m. of Mar 7, and rises to a peak of 38 degrees Celsius at 8 p.m. of Mar 7. The entry into torpor took about 24 hours, the ground squirrel spent about 18 days in torpor, and the arousal took about 6 hours.&#10;" title="Figure 14.10 Hibernation by Richardson’s ground squirr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136" y="806628"/>
            <a:ext cx="8817728" cy="5244744"/>
          </a:xfrm>
          <a:prstGeom prst="rect">
            <a:avLst/>
          </a:prstGeom>
        </p:spPr>
      </p:pic>
    </p:spTree>
    <p:extLst>
      <p:ext uri="{BB962C8B-B14F-4D97-AF65-F5344CB8AC3E}">
        <p14:creationId xmlns:p14="http://schemas.microsoft.com/office/powerpoint/2010/main" val="102807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Table 14.1 Energy use during hibernation of a Richardson’s ground squirrel.</a:t>
            </a:r>
          </a:p>
        </p:txBody>
      </p:sp>
      <p:pic>
        <p:nvPicPr>
          <p:cNvPr id="2" name="Picture 1" descr="A table is titled Energy use during hibernation of a Richardson’s ground squirrel. The table shows two mains columns: Month and Percent of total energy per month. Column 2 is further subdivided into four columns: Entry, Hypothermia, Arousal, and Normothermia. Row entries are as follows. Row 1. July, 17.8, 8.5, 17.2, 56.5. Row 2. September, 15.7, 19.2, 15.2, 49.9. Row 3. November, 14.0, 20.8, 23.1, 43.1. Row 4. January, 11.2, 24.8, 24.1, 40.0. Row 5. March, 6.3, 3.3, 14.1, 76.4. Source line reads, From L.C.H. Wang and J.W. Hudson. 1978. Strategies in Cold: Natural Torpidity and Thermogenesis. Academic Press. By permission of L.C.H. Wang." title="Table 14.1 Energy use during hibernation of a Richardson’s ground squirr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48" y="1884681"/>
            <a:ext cx="5669704" cy="3088638"/>
          </a:xfrm>
          <a:prstGeom prst="rect">
            <a:avLst/>
          </a:prstGeom>
        </p:spPr>
      </p:pic>
    </p:spTree>
    <p:extLst>
      <p:ext uri="{BB962C8B-B14F-4D97-AF65-F5344CB8AC3E}">
        <p14:creationId xmlns:p14="http://schemas.microsoft.com/office/powerpoint/2010/main" val="121637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14.11 Desert birds can escape extreme heat. </a:t>
            </a:r>
          </a:p>
        </p:txBody>
      </p:sp>
      <p:pic>
        <p:nvPicPr>
          <p:cNvPr id="2" name="Picture 1" descr="A burrowing owl is a white and brown owl with narrow slender legs and keen eyes and beaks.&#10;&#10;A rosy-faced lovebird, which is bright green in color, has a pink-colored face and a green-colored bent sharp beak and a short tail." title="Figure 14.11 Desert birds can escape extreme hea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860" y="1466660"/>
            <a:ext cx="7930281" cy="3924680"/>
          </a:xfrm>
          <a:prstGeom prst="rect">
            <a:avLst/>
          </a:prstGeom>
        </p:spPr>
      </p:pic>
    </p:spTree>
    <p:extLst>
      <p:ext uri="{BB962C8B-B14F-4D97-AF65-F5344CB8AC3E}">
        <p14:creationId xmlns:p14="http://schemas.microsoft.com/office/powerpoint/2010/main" val="153769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14.12 Short-term cycles of activity and body temperature.</a:t>
            </a:r>
          </a:p>
        </p:txBody>
      </p:sp>
      <p:pic>
        <p:nvPicPr>
          <p:cNvPr id="2" name="Picture 1" descr="A white-tailed antelope ground squirrel is bright brown in color, with a grey-colored furry tail and a white strip running from the head towards the tail end. The base of the squirrel's body is grey in color.&#10;&#10;An image depicts a squirrel wherein the belly portion of its body is rested on a shady rock.&#10;&#10;A trend graph depicts the body temperature and behavioral thermoregulation of ground squirrels. The horizontal axis represents the timeline, ranging from 6 am to 8 p.m. The vertical axis represents the temperature in degrees Celsius, ranging between 36 and 42 in increments of 1. The data inferred for the body temperature when underground is as follows: 9 am, 39.9; 10 am, 40; 11 am, 39.9; 12 pm, 38.5; 1 pm, 37.5; 2 pm, 37.5; 3 pm, 37.5; 4 pm, 38; 7:30 pm, 39. The data inferred for the body temperature when on the surface is as follows: 6:30 am, 39; 8 am, 39.5; 9 am, 39; 10 am, 41.5; 12 pm, 39; 2:30 pm, 38.5; 3:30 pm, 38; 5 pm, 38; 6 pm, 38.5; 6:30 pm, 41; and 7 pm, 39. Note that the above-mentioned values are approximate.&#10;" title="Figure 14.12 Short-term cycles of activity and body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417" y="912107"/>
            <a:ext cx="9639166" cy="5033786"/>
          </a:xfrm>
          <a:prstGeom prst="rect">
            <a:avLst/>
          </a:prstGeom>
        </p:spPr>
      </p:pic>
    </p:spTree>
    <p:extLst>
      <p:ext uri="{BB962C8B-B14F-4D97-AF65-F5344CB8AC3E}">
        <p14:creationId xmlns:p14="http://schemas.microsoft.com/office/powerpoint/2010/main" val="271681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14.13 Daily cycles of body temperature of dromedaries.</a:t>
            </a:r>
          </a:p>
        </p:txBody>
      </p:sp>
      <p:pic>
        <p:nvPicPr>
          <p:cNvPr id="2" name="Picture 1" descr="A group of Dromedaries has a large hump and black-colored fur on their hump, lying down facing the sun with their sides in contact.&#10;&#10;A trend graph depicts the body temperature of Dromedary when given water daily. The horizontal axis represents the timeline. The vertical axis represents the body temperature in degrees Celsius, ranging between 36 and 40 in increments of 1. The body temperature for the corresponding time duration as inferred from the graph is as follows: day 1 noon, 37; night, 36; day 2 noon, 37; night, 39; day 3 noon, 37; night, 37; day 4 noon, 37.5; night, 37; day 5 noon, 37; night, 38.5. The body temperature is 36 degrees Celsius at night and 38 to 39 degrees Celsius during the day.&#10;&#10;A trend graph depicts the body temperature of Dromedary when dehydrated. The horizontal axis represents the timeline. The vertical axis represents the body temperature in degrees Celsius, ranging between 35 and 41 in increments of 1. The body temperature for the corresponding time duration as inferred from the graph is as follows: day 1 noon, 37; night, 34.5; day 2 noon, 38.5; night, 34.5; day 3 noon, 39; night, 37; day 4 noon, 38; night, 38; day 5 noon, 38.5; night, 40.5. The body temperature is less than or equal to 35 degrees Celsius at night and greater than or equal to 40 degrees Celsius during the day.&#10;" title="Figure 14.13 Daily cycles of body temperature of dromeda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974" y="493143"/>
            <a:ext cx="3856052" cy="5871715"/>
          </a:xfrm>
          <a:prstGeom prst="rect">
            <a:avLst/>
          </a:prstGeom>
        </p:spPr>
      </p:pic>
    </p:spTree>
    <p:extLst>
      <p:ext uri="{BB962C8B-B14F-4D97-AF65-F5344CB8AC3E}">
        <p14:creationId xmlns:p14="http://schemas.microsoft.com/office/powerpoint/2010/main" val="796534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14.14 Countercurrent heat-exchange cools blood going to a dromedary’s brain. </a:t>
            </a:r>
          </a:p>
        </p:txBody>
      </p:sp>
      <p:pic>
        <p:nvPicPr>
          <p:cNvPr id="2" name="Picture 1" descr="An illustration depicts the countercurrent heat-exchange in the dromedary's brain. The temperature of the venous blood is 37 degrees Celsius which is cold. This cold blood runs through the cavernous sinus and rete mirabile in the carotid artery and returns to the heart. The blood from the heart at 43 degrees Celsius flows to the cavernous sinus from which the cooled blood at 40 degrees Celsius flows to the brain." title="Figure 14.14 Countercurrent heat-exchange cools blood going to a dromedary’s bra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576" y="1657892"/>
            <a:ext cx="6738848" cy="3542216"/>
          </a:xfrm>
          <a:prstGeom prst="rect">
            <a:avLst/>
          </a:prstGeom>
        </p:spPr>
      </p:pic>
    </p:spTree>
    <p:extLst>
      <p:ext uri="{BB962C8B-B14F-4D97-AF65-F5344CB8AC3E}">
        <p14:creationId xmlns:p14="http://schemas.microsoft.com/office/powerpoint/2010/main" val="2789846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Table 14.2 Daily water loss of a 250-kg dromedary</a:t>
            </a:r>
          </a:p>
        </p:txBody>
      </p:sp>
      <p:pic>
        <p:nvPicPr>
          <p:cNvPr id="3" name="Picture 2" descr="A table is titled Daily water loss of a 250-kilogram dromedary. The table shows two main columns: Condition and Water loss in liter per day by different routes. Column 2 is further subdivided into four columns: Urine, Feces, Evaporation, and Total. Row entries are as follows. Row 1. Drinking daily, average of 8 days; 0.9; 1.0; 10.4; 12.3. Row 2. Not drinking, average of 17 days; 1.4; 0.8; 3.7; 5.9. Source line reads, From K. Schmidt-Nielsen et al. 1956. Am J Physiol 188: 103 to 112. " title="Table 14.2 Daily water loss of a 250-kg dromed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447" y="2070972"/>
            <a:ext cx="5621107" cy="2716057"/>
          </a:xfrm>
          <a:prstGeom prst="rect">
            <a:avLst/>
          </a:prstGeom>
        </p:spPr>
      </p:pic>
    </p:spTree>
    <p:extLst>
      <p:ext uri="{BB962C8B-B14F-4D97-AF65-F5344CB8AC3E}">
        <p14:creationId xmlns:p14="http://schemas.microsoft.com/office/powerpoint/2010/main" val="405118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14.15 Weight-specific energy use by endotherms and ectotherms. </a:t>
            </a:r>
          </a:p>
        </p:txBody>
      </p:sp>
      <p:pic>
        <p:nvPicPr>
          <p:cNvPr id="2" name="Picture 1" descr="A graph depicts the weight-specific energy use by endotherms and ectotherms. The horizontal axis represents the body weight on a log scale, ranging between 0.1 grams and 10 kilograms in multiples of 10. The vertical axis represents the resting metabolic rate in joules or grams per hour, ranging between 0 and 150 in increments of 25. The trend for salamanders descends from the rate of 5 to 0 between 0.1 grams and 5 kilograms. The trend for lizards descends from the rate of 10 to 0 between 0.6 grams and 5 kilograms. The trend for all reptiles descends from the rate of 5 to 0 between 0.5 grams and 5 kilograms. The rate is 7 to 10 times higher than that of ectotherms of the same body size. The trend for mammals descends from the rate of 75 to 40 between 0.8 and 10 grams (indicated with a dashed line) and further descends to 10 between 10 grams and 10 kilograms. The trend for passeriform birds descends from a rate of 150 to 110 between 5 and 8 grams (indicated with a dashed line) and further descends to 35 between 8 and 800 kilograms. Note that the above-mentioned values are approximate." title="Figure 14.15 Weight-specific energy use by endotherms and ectotherm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844" y="934330"/>
            <a:ext cx="6272312" cy="4989340"/>
          </a:xfrm>
          <a:prstGeom prst="rect">
            <a:avLst/>
          </a:prstGeom>
        </p:spPr>
      </p:pic>
    </p:spTree>
    <p:extLst>
      <p:ext uri="{BB962C8B-B14F-4D97-AF65-F5344CB8AC3E}">
        <p14:creationId xmlns:p14="http://schemas.microsoft.com/office/powerpoint/2010/main" val="2679149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5542"/>
            <a:ext cx="10972800" cy="418094"/>
          </a:xfrm>
        </p:spPr>
        <p:txBody>
          <a:bodyPr>
            <a:normAutofit/>
          </a:bodyPr>
          <a:lstStyle/>
          <a:p>
            <a:pPr algn="l"/>
            <a:r>
              <a:rPr lang="en-US" sz="2000" dirty="0" smtClean="0">
                <a:solidFill>
                  <a:schemeClr val="bg1"/>
                </a:solidFill>
              </a:rPr>
              <a:t>1</a:t>
            </a:r>
            <a:endParaRPr lang="en-US" sz="2000" dirty="0">
              <a:solidFill>
                <a:schemeClr val="bg1"/>
              </a:solidFill>
            </a:endParaRPr>
          </a:p>
        </p:txBody>
      </p:sp>
      <p:pic>
        <p:nvPicPr>
          <p:cNvPr id="3" name="Picture 2" descr="A cover image depicting the heat distribution in a wading flamingo is highlighted with color variat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559" y="1000570"/>
            <a:ext cx="4724883" cy="4856861"/>
          </a:xfrm>
          <a:prstGeom prst="rect">
            <a:avLst/>
          </a:prstGeom>
        </p:spPr>
      </p:pic>
    </p:spTree>
    <p:extLst>
      <p:ext uri="{BB962C8B-B14F-4D97-AF65-F5344CB8AC3E}">
        <p14:creationId xmlns:p14="http://schemas.microsoft.com/office/powerpoint/2010/main" val="3521927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14.16 The smallest species of tetrapod endotherms are enormous compared to the smallest ectotherms. </a:t>
            </a:r>
          </a:p>
        </p:txBody>
      </p:sp>
      <p:pic>
        <p:nvPicPr>
          <p:cNvPr id="2" name="Picture 1" descr="An image of an Etruscan shrew resembling a mole, with faded black and greyish fur on its body surface.&#10;&#10;An image of a bumblebee hummingbird, which is a small fluffy bird in different bright variants of blue and yellow, has a long sharp beak.&#10;&#10;An image of a Brookesia nana is the smallest lizard, which is faded brown in color, with a rounded head and a tapering tail.&#10;&#10;An image of a Paedophryne amanuensis, which is the smallest frog with a wide head and a broad snout.&#10;" title="Figure 14.16 The smallest species of tetrapod endotherms are enormous compared to the smallest ectotherm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313" y="477065"/>
            <a:ext cx="2939375" cy="5903871"/>
          </a:xfrm>
          <a:prstGeom prst="rect">
            <a:avLst/>
          </a:prstGeom>
        </p:spPr>
      </p:pic>
    </p:spTree>
    <p:extLst>
      <p:ext uri="{BB962C8B-B14F-4D97-AF65-F5344CB8AC3E}">
        <p14:creationId xmlns:p14="http://schemas.microsoft.com/office/powerpoint/2010/main" val="3089001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14.17 Spiders and centipedes prey on small vertebrates. </a:t>
            </a:r>
          </a:p>
        </p:txBody>
      </p:sp>
      <p:pic>
        <p:nvPicPr>
          <p:cNvPr id="2" name="Picture 1" descr="A two-part figure depicts the capture of a frog by a spider. The spider is hidden among two leaves in the first section and the spider within the leaves is depicted eating the captive frog in the second section.&#10;&#10;An image of a centipede with numerous square sections on its body and projecting legs on either side of the body is depicted eating a gecko alongside a wooden rack.&#10;&#10;An image of a tarantula, which is a large spider having a hairy body and legs, is depicted eating a snake. &#10;" title="Figure 14.17 Spiders and centipedes prey on small vertebrat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19" y="1340514"/>
            <a:ext cx="9496363" cy="4176972"/>
          </a:xfrm>
          <a:prstGeom prst="rect">
            <a:avLst/>
          </a:prstGeom>
        </p:spPr>
      </p:pic>
    </p:spTree>
    <p:extLst>
      <p:ext uri="{BB962C8B-B14F-4D97-AF65-F5344CB8AC3E}">
        <p14:creationId xmlns:p14="http://schemas.microsoft.com/office/powerpoint/2010/main" val="1454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14.18 Thermal windows in the skull? </a:t>
            </a:r>
          </a:p>
        </p:txBody>
      </p:sp>
      <p:pic>
        <p:nvPicPr>
          <p:cNvPr id="2" name="Picture 1" descr="An illustration depicts the heat distribution amongst the different genus. The color bar is depicted with color shades varying between bright blue, indicating cool, and faded yellow, indicating warm. The Daspletosaurus genus, Avialan, and Deinosuchus genus are highlighted with light to bright yellow shades. The carcass and the atmosphere are highlighted in bright blue." title="Figure 14.18 Thermal windows in the skul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327" y="1670852"/>
            <a:ext cx="6367347" cy="3516297"/>
          </a:xfrm>
          <a:prstGeom prst="rect">
            <a:avLst/>
          </a:prstGeom>
        </p:spPr>
      </p:pic>
    </p:spTree>
    <p:extLst>
      <p:ext uri="{BB962C8B-B14F-4D97-AF65-F5344CB8AC3E}">
        <p14:creationId xmlns:p14="http://schemas.microsoft.com/office/powerpoint/2010/main" val="50906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14.19 Efficiency of biomass production.</a:t>
            </a:r>
          </a:p>
        </p:txBody>
      </p:sp>
      <p:pic>
        <p:nvPicPr>
          <p:cNvPr id="2" name="Picture 1" descr="A graph depicts the percent of energy invested in ectotherms and endotherms. The horizontal axis represents the two categories: ectotherms and endotherms. The vertical axis represents the percent of energy invested, ranging between 0 and 100 in increments of 20. The data inferred for the production of new tissue and maintenance is as follows: Ectotherms, lizards, 50 and 50. Endotherms, rats, 10 and 90. Note that the above-mentioned values are approximate." title="Figure 14.19 Efficiency of biomass produ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384" y="1249477"/>
            <a:ext cx="4241233" cy="4359046"/>
          </a:xfrm>
          <a:prstGeom prst="rect">
            <a:avLst/>
          </a:prstGeom>
        </p:spPr>
      </p:pic>
    </p:spTree>
    <p:extLst>
      <p:ext uri="{BB962C8B-B14F-4D97-AF65-F5344CB8AC3E}">
        <p14:creationId xmlns:p14="http://schemas.microsoft.com/office/powerpoint/2010/main" val="1979780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14.1 Pathways of energy exchange. </a:t>
            </a:r>
          </a:p>
        </p:txBody>
      </p:sp>
      <p:pic>
        <p:nvPicPr>
          <p:cNvPr id="2" name="Picture 1" descr="An illustration depicts the energy exchange pathways. Solar radiation directly falls on the terrestrial organism and sunlit rock, wherein the temperature of the sunlit rock is 45 degrees Celsius and the temperature of the organism is 38 degrees Celsius. The transfer of infrared radiation is indicated between the rock and the organism, between the organism and the sky, and between the organism and the shaded rock at 35 degrees Celsius. The convection and evaporation of the organism into the atmosphere are indicated. The ground temperature is 45 degrees Celsius below where the conduction of heat to the organism is indicated. The radiant temperature of the sky is marked as 20 degrees Celsius and the scattered solar radiation is indicated." title="Figure 14.1 Pathways of energy exchan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115" y="927799"/>
            <a:ext cx="8827771" cy="5002403"/>
          </a:xfrm>
          <a:prstGeom prst="rect">
            <a:avLst/>
          </a:prstGeom>
        </p:spPr>
      </p:pic>
    </p:spTree>
    <p:extLst>
      <p:ext uri="{BB962C8B-B14F-4D97-AF65-F5344CB8AC3E}">
        <p14:creationId xmlns:p14="http://schemas.microsoft.com/office/powerpoint/2010/main" val="4051135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14.2 Effect of temperature on performance. </a:t>
            </a:r>
          </a:p>
        </p:txBody>
      </p:sp>
      <p:pic>
        <p:nvPicPr>
          <p:cNvPr id="2" name="Picture 1" descr="A Western garter snake, which is bright brown in color, has black spots and a dual white line from the head through the tail.&#10;&#10;A trend graph depicts the behavioral and physiological responses as a function of body temperature. The horizontal axis represents the body temperature in degrees Celsius, ranging between 0 and 40 in increments of 5. The vertical axis represents the maximum percentage, ranging between 0 and 100 in increments of 20. The trend for crawling speed passes through the following approximated points: (6, 2); (10, 15); (15, 35); (20, 50); (25, 70); (30, 90); (40, 45). The trend for swimming speed passes through the following approximated points: (5, 25); (10, 50); (15, 70); (20, 85); (25, 95); (30, 100); (40, 30). The trend for the rate of digestion indicated by a dashed line passes through the following approximated points: (12, 10); (15, 25); (20, 50); (25, 90); (30, 100); (40, 30). A set of two vertical lines is drawn at x values of 28 and 32, wherein the region in between is highlighted.&#10;" title="Figure 14.2 Effect of temperature on performanc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968" y="1286963"/>
            <a:ext cx="9532064" cy="4284074"/>
          </a:xfrm>
          <a:prstGeom prst="rect">
            <a:avLst/>
          </a:prstGeom>
        </p:spPr>
      </p:pic>
    </p:spTree>
    <p:extLst>
      <p:ext uri="{BB962C8B-B14F-4D97-AF65-F5344CB8AC3E}">
        <p14:creationId xmlns:p14="http://schemas.microsoft.com/office/powerpoint/2010/main" val="3912089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14.3 Behavioral thermoregulation by a desert lizard.</a:t>
            </a:r>
          </a:p>
        </p:txBody>
      </p:sp>
      <p:pic>
        <p:nvPicPr>
          <p:cNvPr id="2" name="Picture 1" descr="An illustration depicts the behavioral thermoregulation by a desert lizard in a warm day. A set of two figures depicts the lizard resting on a rock during day time, whereas the other set of two figures depicts the lizard roaming around during day. The graph depicts the body temperature and ambient temperature. The horizontal axis represents the timeline, ranging from 6 am to 8 pm. The vertical axis represents the temperature in degree Celsius, ranging between 10 and 44 in increments of 4. The trend for the lizard's body temperature fluctuates through the following points: 6 am, 18; 7 am, 18; 8 am, 27, while resting; 10 am, 40; 12 pm, 40, while roaming; 2 pm, 38; 4 pm, 22. The trend for ambient temperature increases through the following points: 6 am, 2; 7 am, 2; 8 am, 12; 10 am, 16; 12 pm, 18; 2 pm, 20; 4 pm, 18. Note that the above-mentioned values are approximate.&#10;&#10;A three-part illustration depicts the behavioral thermoregulation of lizards on a hot day. A set of two figures, one depicting the lizard on a rocky surface and the other depicting a lizard amidst the thorns. The graph depicts the body temperature and ambient temperature of a lizard on a hot day. The horizontal axis represents the timeline, ranging from 6 am to 8 pm. The vertical axis represents the temperature in degrees Celsius, ranging between 10 and 44 in increments of 4. The trend for the lizard's body temperature fluctuates through the following points: 6 am, 23; 7 am, 22; 8 am, 24; 10 am, 38, on rocky surface; 12 pm, 38, amidst thorns; 2 pm, 38; 4 pm, 38; 6 pm, 32; 8 pm, 30. The trend for ambient temperature increases through the following points: 6 am, 12; 7 am, 16; 8 am, 17; 10 am, 20; 12 pm, 25; 2 pm, 26; 4 pm, 28; 6 pm, 28; 8 pm, 24. Note that the above-mentioned values are approximate.&#10;&#10;A three-part illustration depicts the behavioral thermoregulation of lizards on extreme heat. A set of two figures, one depicting the lizard beneath a shady rock and the other depicting a lizard roaming on rocks. The graph depicts the body temperature and ambient temperature of a lizard on extreme heat. The horizontal axis represents the timeline ranging from 6 am to 8 pm. The vertical axis represents the temperature in degree Celsius, ranging between 10 and 44 in increments of 4. The trend for the lizard's body temperature fluctuates through the following points: 6 am, 34; 7 am, 34; 8 am, 30; 10 am, 38, on shady rocks; 12 pm, 36, roaming; 2 pm, 34; 4 pm, 34; 6 pm, 34; 8 pm, 34. The trend for ambient temperature increases through the following points: 6 am, 24; 7 am, 26; 8 am, 30; 10 am, 36; 12 pm, 40; 2 pm, 42; 4 pm, 42; 6 pm, 41; 7 pm, 40. Note that the above-mentioned values are approximate.&#10;" title="Figure 14.3 Behavioral thermoregulation by a desert liz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507" y="463023"/>
            <a:ext cx="5172985" cy="5931955"/>
          </a:xfrm>
          <a:prstGeom prst="rect">
            <a:avLst/>
          </a:prstGeom>
        </p:spPr>
      </p:pic>
    </p:spTree>
    <p:extLst>
      <p:ext uri="{BB962C8B-B14F-4D97-AF65-F5344CB8AC3E}">
        <p14:creationId xmlns:p14="http://schemas.microsoft.com/office/powerpoint/2010/main" val="3537304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14.4 Endotherms maintain stable body temperatures over a range of environmental temperatures. </a:t>
            </a:r>
          </a:p>
        </p:txBody>
      </p:sp>
      <p:pic>
        <p:nvPicPr>
          <p:cNvPr id="2" name="Picture 1" descr="A two-part illustration depicts the waveform for the stable body temperature of endotherms over a range of environmental temperatures. The first part depicting the body temperature shows a curve gradually increasing from the low temperature in the hypothermia phase, remaining constant in the normothermia phase, and increasing to the high temperature in the hyperthermia phase. The state of metabolic heat production is marked between hypothermia and half the region of normothermia, whereas the thermoneutral zone is within normothermia and evaporative cooling is between normothermia and hyperthermia. The second part depicting the metabolic rate shows a curve increasing from a medium to high rate in hypothermia, decreasing to a low rate in normothermia, remaining constant in the rest of normothermia, and increasing to a high rate in hyperthermia. In hypothermia, the lower lethal temperature is marked; in normothermia, the lower critical temperature and upper critical temperature are marked; and in hyperthermia, upper lethal temperature is marked." title="Figure 14.4 Endotherms maintain stable body temperatures over a range of environmental temperatur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794" y="1225699"/>
            <a:ext cx="8284412" cy="4406602"/>
          </a:xfrm>
          <a:prstGeom prst="rect">
            <a:avLst/>
          </a:prstGeom>
        </p:spPr>
      </p:pic>
    </p:spTree>
    <p:extLst>
      <p:ext uri="{BB962C8B-B14F-4D97-AF65-F5344CB8AC3E}">
        <p14:creationId xmlns:p14="http://schemas.microsoft.com/office/powerpoint/2010/main" val="2481882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14.5 Some female pythons can produce metabolic heat to warm their eggs. </a:t>
            </a:r>
          </a:p>
        </p:txBody>
      </p:sp>
      <p:pic>
        <p:nvPicPr>
          <p:cNvPr id="2" name="Picture 1" descr="A female Burmese python crawling through the eggs is depicted, with three distinct brown color tones.&#10;&#10;A graph depicts the female's body temperature when incubating. The horizontal axis represents the air temperature in degrees Celsius, ranging between 22 and 36 in increments of 2. The vertical axis represents the temperature of the snake in degrees Celsius, ranging between 22 and 36 in increments of 2. The trend indicating the snake's body temperature when it is not incubated passes through the following approximated points: (22, 22.5); (25, 25.5); (27, 27.5); (28, 29); (30, 31); (32.5, 33.5); (34, 35). Here, the temperature does not differ from the ambient. The trend indicating the snake's temperature when it is incubated passes through the following approximate points: (23, 31.5); (24, 32); (25, 32.5); (26, 33); (28, 33); (30, 33); (32, 33.5). Here, the muscle contractions maintain a body temperature between 32 and 34 degrees Celsius.&#10;" title="Figure 14.5 Some female pythons can produce metabolic heat to warm their egg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950" y="544391"/>
            <a:ext cx="3704100" cy="5769219"/>
          </a:xfrm>
          <a:prstGeom prst="rect">
            <a:avLst/>
          </a:prstGeom>
        </p:spPr>
      </p:pic>
    </p:spTree>
    <p:extLst>
      <p:ext uri="{BB962C8B-B14F-4D97-AF65-F5344CB8AC3E}">
        <p14:creationId xmlns:p14="http://schemas.microsoft.com/office/powerpoint/2010/main" val="3067091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14.6 Tegu lizards can be endothermal during the breeding season. </a:t>
            </a:r>
          </a:p>
        </p:txBody>
      </p:sp>
      <p:pic>
        <p:nvPicPr>
          <p:cNvPr id="2" name="Picture 1" descr="A tegu resembles a large lizard with black spots and stripes throughout the body, having small square patterns of scales and a broad leg and long tail.&#10;&#10;An image depicting the heat distribution of a tegu in a burrow during the non-breeding season. Here, the tegu's body temperature and the surface temperature are highlighted in the same color.&#10;&#10;An image depicting the heat distribution of two breeding tegus in a burrow, wherein the body temperatures of the two tegus are in different color shades compared to the surface temperature.&#10;" title="Figure 14.6 Tegu lizards can be endothermal during the breeding seas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718" y="799061"/>
            <a:ext cx="7172564" cy="5259879"/>
          </a:xfrm>
          <a:prstGeom prst="rect">
            <a:avLst/>
          </a:prstGeom>
        </p:spPr>
      </p:pic>
    </p:spTree>
    <p:extLst>
      <p:ext uri="{BB962C8B-B14F-4D97-AF65-F5344CB8AC3E}">
        <p14:creationId xmlns:p14="http://schemas.microsoft.com/office/powerpoint/2010/main" val="316887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Figure 14.7 Solar heating. </a:t>
            </a:r>
          </a:p>
        </p:txBody>
      </p:sp>
      <p:pic>
        <p:nvPicPr>
          <p:cNvPr id="2" name="Picture 1" descr="A roadrunner is a large black and brown colored bird with a narrow, sharp beak, wherein the raised feathers expose an area of black skin that absorbs solar radiation.&#10;&#10;An image of a fat-tailed dunnart and a graph of its behavioral thermoregulation. The horizontal axis represents the timeline, varying between midnight and noon. The vertical axis represents the body temperature in degrees Celsius, ranging between 10 and 40 in increments of 5. The sunrise is marked at 6.00 am and the sunset is marked at 6.00 p.m. The data inferred from the graph is as follows: The trend remains constant at 15 degrees Celsius from midnight to 10 am, rises to a peak of 34 degrees Celsius at 10 am, fluctuates between 30 and 34 degrees Celsius between 10 am and 3 p.m., descends to 15 degrees Celsius by 6 p.m., and again remains constant at 14 degrees Celsius from 6 p.m. to midnight. Note that the above-mentioned values are approximate.&#10;" title="Figure 14.7 Solar heat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267" y="1197712"/>
            <a:ext cx="9603466" cy="4462577"/>
          </a:xfrm>
          <a:prstGeom prst="rect">
            <a:avLst/>
          </a:prstGeom>
        </p:spPr>
      </p:pic>
    </p:spTree>
    <p:extLst>
      <p:ext uri="{BB962C8B-B14F-4D97-AF65-F5344CB8AC3E}">
        <p14:creationId xmlns:p14="http://schemas.microsoft.com/office/powerpoint/2010/main" val="95352254"/>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6919D-3723-464B-9967-427A087CBD61}">
  <ds:schemaRefs>
    <ds:schemaRef ds:uri="http://purl.org/dc/terms/"/>
    <ds:schemaRef ds:uri="http://schemas.openxmlformats.org/package/2006/metadata/core-properties"/>
    <ds:schemaRef ds:uri="a6c716b4-9090-4de7-aadc-2aa5f812ad24"/>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www.w3.org/XML/1998/namespace"/>
    <ds:schemaRef ds:uri="http://purl.org/dc/dcmitype/"/>
  </ds:schemaRefs>
</ds:datastoreItem>
</file>

<file path=customXml/itemProps2.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57C1AB-C2BF-4446-AECB-681D57855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158</TotalTime>
  <Words>2368</Words>
  <Application>Microsoft Office PowerPoint</Application>
  <PresentationFormat>Widescreen</PresentationFormat>
  <Paragraphs>70</Paragraphs>
  <Slides>23</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ＭＳ Ｐゴシック</vt:lpstr>
      <vt:lpstr>Arial</vt:lpstr>
      <vt:lpstr>Calibri</vt:lpstr>
      <vt:lpstr>Text Content Templates</vt:lpstr>
      <vt:lpstr>Figure-Only Templates</vt:lpstr>
      <vt:lpstr>VERTEBRATE LIFE</vt:lpstr>
      <vt:lpstr>1</vt:lpstr>
      <vt:lpstr>Figure 14.1 Pathways of energy exchange. </vt:lpstr>
      <vt:lpstr>Figure 14.2 Effect of temperature on performance. </vt:lpstr>
      <vt:lpstr>Figure 14.3 Behavioral thermoregulation by a desert lizard.</vt:lpstr>
      <vt:lpstr>Figure 14.4 Endotherms maintain stable body temperatures over a range of environmental temperatures. </vt:lpstr>
      <vt:lpstr>Figure 14.5 Some female pythons can produce metabolic heat to warm their eggs. </vt:lpstr>
      <vt:lpstr>Figure 14.6 Tegu lizards can be endothermal during the breeding season. </vt:lpstr>
      <vt:lpstr>Figure 14.7 Solar heating. </vt:lpstr>
      <vt:lpstr>Figure 14.8 Changes in body temperature and metabolic rate during rest-phase torpor. </vt:lpstr>
      <vt:lpstr>Figure 14.9 Hummingbirds can become torpid at night.</vt:lpstr>
      <vt:lpstr>Figure 14.10 Hibernation by Richardson’s ground squirrel.</vt:lpstr>
      <vt:lpstr>Table 14.1 Energy use during hibernation of a Richardson’s ground squirrel.</vt:lpstr>
      <vt:lpstr>Figure 14.11 Desert birds can escape extreme heat. </vt:lpstr>
      <vt:lpstr>Figure 14.12 Short-term cycles of activity and body temperature.</vt:lpstr>
      <vt:lpstr>Figure 14.13 Daily cycles of body temperature of dromedaries.</vt:lpstr>
      <vt:lpstr>Figure 14.14 Countercurrent heat-exchange cools blood going to a dromedary’s brain. </vt:lpstr>
      <vt:lpstr>Table 14.2 Daily water loss of a 250-kg dromedary</vt:lpstr>
      <vt:lpstr>Figure 14.15 Weight-specific energy use by endotherms and ectotherms. </vt:lpstr>
      <vt:lpstr>Figure 14.16 The smallest species of tetrapod endotherms are enormous compared to the smallest ectotherms. </vt:lpstr>
      <vt:lpstr>Figure 14.17 Spiders and centipedes prey on small vertebrates. </vt:lpstr>
      <vt:lpstr>Figure 14.18 Thermal windows in the skull? </vt:lpstr>
      <vt:lpstr>Figure 14.19 Efficiency of biomass production.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Oxford University Press</dc:creator>
  <cp:lastModifiedBy>MaleappaneSahayaraj Candidassane</cp:lastModifiedBy>
  <cp:revision>30</cp:revision>
  <dcterms:created xsi:type="dcterms:W3CDTF">2021-01-21T20:31:29Z</dcterms:created>
  <dcterms:modified xsi:type="dcterms:W3CDTF">2022-05-04T08:27:55Z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