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08F7F-ACFE-4710-8599-AE9F75BE21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CC29FE4-23D7-4C40-8224-B83EBFB619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FD0942-A5BC-499F-85A8-B4D7EFD40F41}"/>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5" name="Footer Placeholder 4">
            <a:extLst>
              <a:ext uri="{FF2B5EF4-FFF2-40B4-BE49-F238E27FC236}">
                <a16:creationId xmlns:a16="http://schemas.microsoft.com/office/drawing/2014/main" id="{DC528B47-F50D-40CA-B144-DC7CAE0AE1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B5C26E-ACBA-4977-ACF8-62113D483F38}"/>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98945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9D68B-11BB-4BB8-9B36-2EB318CBC5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D16C2F-A5DD-4A59-99EA-45A44A3CA0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7BC0BB-312E-49D5-8835-7E1DAE4C400E}"/>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5" name="Footer Placeholder 4">
            <a:extLst>
              <a:ext uri="{FF2B5EF4-FFF2-40B4-BE49-F238E27FC236}">
                <a16:creationId xmlns:a16="http://schemas.microsoft.com/office/drawing/2014/main" id="{54788035-C24B-416A-9142-BB9974C441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59D68E-C87B-444A-B316-56F24949AA3D}"/>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355493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E65202-8E92-44F3-9B6E-0E04ECFD9C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A9B657-6E2A-4714-AC7C-A1B5FF51858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F286FF-D874-488B-A29C-24F04941C142}"/>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5" name="Footer Placeholder 4">
            <a:extLst>
              <a:ext uri="{FF2B5EF4-FFF2-40B4-BE49-F238E27FC236}">
                <a16:creationId xmlns:a16="http://schemas.microsoft.com/office/drawing/2014/main" id="{CDE4CB13-A02A-4FBF-8C86-D24FDB84E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A008C8-ED44-46E8-B594-316C06CE4F1B}"/>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342673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497E-2EC4-43B4-823C-F7990BD3C4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305424-7395-407A-8C3A-7B88723AAF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EE9D9D-2C7A-43B6-BDC3-1C7A26E5F609}"/>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5" name="Footer Placeholder 4">
            <a:extLst>
              <a:ext uri="{FF2B5EF4-FFF2-40B4-BE49-F238E27FC236}">
                <a16:creationId xmlns:a16="http://schemas.microsoft.com/office/drawing/2014/main" id="{67ACF238-F76E-4E07-8EEA-A2BFAA4CF5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BB68E5-35AE-4065-831F-330E704A50BB}"/>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405809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AB89E-B25D-421E-9627-E3D345CD9C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F7B02D-1839-4821-8229-1B38554336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2BB988-298C-4DD3-99E9-C459130EB9E2}"/>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5" name="Footer Placeholder 4">
            <a:extLst>
              <a:ext uri="{FF2B5EF4-FFF2-40B4-BE49-F238E27FC236}">
                <a16:creationId xmlns:a16="http://schemas.microsoft.com/office/drawing/2014/main" id="{F5D71A7E-2B96-4FD0-9BC5-29466B375A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749095-66ED-4B66-80E7-B2AC0B5CF10D}"/>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194370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09E4-0438-41A5-A75F-F2F5F18E5B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5A9689-1873-41A3-B467-F1E9C7E37B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C8D300D-782B-4E23-84BA-837BCA4955E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56CFB5-2877-49D6-8C8C-9D8673CAC824}"/>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6" name="Footer Placeholder 5">
            <a:extLst>
              <a:ext uri="{FF2B5EF4-FFF2-40B4-BE49-F238E27FC236}">
                <a16:creationId xmlns:a16="http://schemas.microsoft.com/office/drawing/2014/main" id="{99B6F03A-435B-40A7-92CF-3769CE24A3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02EE93-287C-45A1-9CE7-C97ADF4DFCBD}"/>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266758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A8C1D-A5AF-4065-8C21-86E4228259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5EB606-731C-4746-8249-FAC820274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0D280DA-8749-4BC7-A169-D2C98E00EF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BFB421-9B7E-4D06-BFDC-0F41452A86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730DE9-D0DD-4BB0-A786-78535E9B402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1D12A9-3D4E-4F17-8EAE-B039D1A9DE1A}"/>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8" name="Footer Placeholder 7">
            <a:extLst>
              <a:ext uri="{FF2B5EF4-FFF2-40B4-BE49-F238E27FC236}">
                <a16:creationId xmlns:a16="http://schemas.microsoft.com/office/drawing/2014/main" id="{9F02AA14-3938-49CC-9A1D-43BB788EDB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E7C412-6399-409D-A6A0-3D45AEDB5DAB}"/>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107270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D6412-FA82-45B3-A595-E02980BB7A0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F3BD55-7661-43FA-B8C9-E02265B83F08}"/>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4" name="Footer Placeholder 3">
            <a:extLst>
              <a:ext uri="{FF2B5EF4-FFF2-40B4-BE49-F238E27FC236}">
                <a16:creationId xmlns:a16="http://schemas.microsoft.com/office/drawing/2014/main" id="{6E1CA378-622C-431F-9E30-0F047D22C7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142351B-4800-4E58-92D1-895095FD7A9A}"/>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3346621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CBC968-EFF8-4FA4-AF5D-4CE29E4D966E}"/>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3" name="Footer Placeholder 2">
            <a:extLst>
              <a:ext uri="{FF2B5EF4-FFF2-40B4-BE49-F238E27FC236}">
                <a16:creationId xmlns:a16="http://schemas.microsoft.com/office/drawing/2014/main" id="{D347D4CD-D20C-4AD3-85D9-AF9976C5CA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0F8D2FF-BF46-440F-98B9-7C9BF119114F}"/>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253712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0FDD9-19C8-4BCA-90F3-1F3D0E9733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F7373C-0E13-43DB-BC64-EE6E8C8D60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4A7FADB-110D-4B38-B95B-5BE4067CFD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1DCEF1-CF4F-4A7A-8E3B-4CD93C6E810E}"/>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6" name="Footer Placeholder 5">
            <a:extLst>
              <a:ext uri="{FF2B5EF4-FFF2-40B4-BE49-F238E27FC236}">
                <a16:creationId xmlns:a16="http://schemas.microsoft.com/office/drawing/2014/main" id="{3E65B0FC-5F7F-492D-AC26-E1981DFAFC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E9F458-6CD3-45FE-8A6B-B463917B2DE8}"/>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86002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1827C-3A47-44B8-9568-CFD87F458E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B067EB-C1A9-4DD1-9A62-061013C350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D7588A-F79A-4E1E-B38D-38439C48D9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FB8B34-9FD2-47F4-A784-BF23E697BCAA}"/>
              </a:ext>
            </a:extLst>
          </p:cNvPr>
          <p:cNvSpPr>
            <a:spLocks noGrp="1"/>
          </p:cNvSpPr>
          <p:nvPr>
            <p:ph type="dt" sz="half" idx="10"/>
          </p:nvPr>
        </p:nvSpPr>
        <p:spPr/>
        <p:txBody>
          <a:bodyPr/>
          <a:lstStyle/>
          <a:p>
            <a:fld id="{76FE642E-1263-4E0A-A3A4-B102AAA2C79A}" type="datetimeFigureOut">
              <a:rPr lang="en-GB" smtClean="0"/>
              <a:t>04/12/2020</a:t>
            </a:fld>
            <a:endParaRPr lang="en-GB"/>
          </a:p>
        </p:txBody>
      </p:sp>
      <p:sp>
        <p:nvSpPr>
          <p:cNvPr id="6" name="Footer Placeholder 5">
            <a:extLst>
              <a:ext uri="{FF2B5EF4-FFF2-40B4-BE49-F238E27FC236}">
                <a16:creationId xmlns:a16="http://schemas.microsoft.com/office/drawing/2014/main" id="{F69E5DC6-F6D4-47BF-BA63-B6E6DCA025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541BC0-8267-4235-A936-69AFECE5E1AB}"/>
              </a:ext>
            </a:extLst>
          </p:cNvPr>
          <p:cNvSpPr>
            <a:spLocks noGrp="1"/>
          </p:cNvSpPr>
          <p:nvPr>
            <p:ph type="sldNum" sz="quarter" idx="12"/>
          </p:nvPr>
        </p:nvSpPr>
        <p:spPr/>
        <p:txBody>
          <a:bodyPr/>
          <a:lstStyle/>
          <a:p>
            <a:fld id="{C5F4EB13-049A-4C8A-9F04-8736A4BFD3E1}" type="slidenum">
              <a:rPr lang="en-GB" smtClean="0"/>
              <a:t>‹#›</a:t>
            </a:fld>
            <a:endParaRPr lang="en-GB"/>
          </a:p>
        </p:txBody>
      </p:sp>
    </p:spTree>
    <p:extLst>
      <p:ext uri="{BB962C8B-B14F-4D97-AF65-F5344CB8AC3E}">
        <p14:creationId xmlns:p14="http://schemas.microsoft.com/office/powerpoint/2010/main" val="312610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E4BE6A-3169-4ECD-87F3-23680F2B50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54A17C-D70A-42FD-9406-C0964E194B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CCDA31-99FC-40F2-AAC4-C6A4A6A15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E642E-1263-4E0A-A3A4-B102AAA2C79A}" type="datetimeFigureOut">
              <a:rPr lang="en-GB" smtClean="0"/>
              <a:t>04/12/2020</a:t>
            </a:fld>
            <a:endParaRPr lang="en-GB"/>
          </a:p>
        </p:txBody>
      </p:sp>
      <p:sp>
        <p:nvSpPr>
          <p:cNvPr id="5" name="Footer Placeholder 4">
            <a:extLst>
              <a:ext uri="{FF2B5EF4-FFF2-40B4-BE49-F238E27FC236}">
                <a16:creationId xmlns:a16="http://schemas.microsoft.com/office/drawing/2014/main" id="{51C70A4A-B64E-4005-8CCB-23B95EBAB8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AF9247C-3C82-4E95-BF41-C83426BB9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4EB13-049A-4C8A-9F04-8736A4BFD3E1}" type="slidenum">
              <a:rPr lang="en-GB" smtClean="0"/>
              <a:t>‹#›</a:t>
            </a:fld>
            <a:endParaRPr lang="en-GB"/>
          </a:p>
        </p:txBody>
      </p:sp>
    </p:spTree>
    <p:extLst>
      <p:ext uri="{BB962C8B-B14F-4D97-AF65-F5344CB8AC3E}">
        <p14:creationId xmlns:p14="http://schemas.microsoft.com/office/powerpoint/2010/main" val="1450876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5ED6E-BDF9-4FF0-A940-86794CB4346E}"/>
              </a:ext>
            </a:extLst>
          </p:cNvPr>
          <p:cNvSpPr>
            <a:spLocks noGrp="1"/>
          </p:cNvSpPr>
          <p:nvPr>
            <p:ph type="ctrTitle"/>
          </p:nvPr>
        </p:nvSpPr>
        <p:spPr/>
        <p:txBody>
          <a:bodyPr/>
          <a:lstStyle/>
          <a:p>
            <a:r>
              <a:rPr lang="en-GB" dirty="0"/>
              <a:t>Youth Justice</a:t>
            </a:r>
          </a:p>
        </p:txBody>
      </p:sp>
      <p:sp>
        <p:nvSpPr>
          <p:cNvPr id="3" name="Subtitle 2">
            <a:extLst>
              <a:ext uri="{FF2B5EF4-FFF2-40B4-BE49-F238E27FC236}">
                <a16:creationId xmlns:a16="http://schemas.microsoft.com/office/drawing/2014/main" id="{D4C40F1F-6B17-4458-BBDF-59FF2F74300D}"/>
              </a:ext>
            </a:extLst>
          </p:cNvPr>
          <p:cNvSpPr>
            <a:spLocks noGrp="1"/>
          </p:cNvSpPr>
          <p:nvPr>
            <p:ph type="subTitle" idx="1"/>
          </p:nvPr>
        </p:nvSpPr>
        <p:spPr/>
        <p:txBody>
          <a:bodyPr/>
          <a:lstStyle/>
          <a:p>
            <a:r>
              <a:rPr lang="en-GB" dirty="0"/>
              <a:t>Ch 10</a:t>
            </a:r>
          </a:p>
        </p:txBody>
      </p:sp>
    </p:spTree>
    <p:extLst>
      <p:ext uri="{BB962C8B-B14F-4D97-AF65-F5344CB8AC3E}">
        <p14:creationId xmlns:p14="http://schemas.microsoft.com/office/powerpoint/2010/main" val="63891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BDD92-FCB1-42CA-9618-84F6D0C40DD9}"/>
              </a:ext>
            </a:extLst>
          </p:cNvPr>
          <p:cNvSpPr>
            <a:spLocks noGrp="1"/>
          </p:cNvSpPr>
          <p:nvPr>
            <p:ph type="title"/>
          </p:nvPr>
        </p:nvSpPr>
        <p:spPr/>
        <p:txBody>
          <a:bodyPr/>
          <a:lstStyle/>
          <a:p>
            <a:r>
              <a:rPr lang="en-GB" dirty="0"/>
              <a:t>Youth caution</a:t>
            </a:r>
          </a:p>
        </p:txBody>
      </p:sp>
      <p:sp>
        <p:nvSpPr>
          <p:cNvPr id="3" name="Content Placeholder 2">
            <a:extLst>
              <a:ext uri="{FF2B5EF4-FFF2-40B4-BE49-F238E27FC236}">
                <a16:creationId xmlns:a16="http://schemas.microsoft.com/office/drawing/2014/main" id="{2737FB59-7478-4FAD-94F0-77EE45C17DC0}"/>
              </a:ext>
            </a:extLst>
          </p:cNvPr>
          <p:cNvSpPr>
            <a:spLocks noGrp="1"/>
          </p:cNvSpPr>
          <p:nvPr>
            <p:ph idx="1"/>
          </p:nvPr>
        </p:nvSpPr>
        <p:spPr/>
        <p:txBody>
          <a:bodyPr/>
          <a:lstStyle/>
          <a:p>
            <a:r>
              <a:rPr lang="en-GB" dirty="0"/>
              <a:t>Under new s. 66ZB of CDA:</a:t>
            </a:r>
          </a:p>
          <a:p>
            <a:pPr lvl="1"/>
            <a:r>
              <a:rPr lang="en-GB" dirty="0"/>
              <a:t>If a constable gives a youth caution to a person, the constable must as soon as practicable refer the person to a youth offending team.</a:t>
            </a:r>
          </a:p>
          <a:p>
            <a:pPr lvl="2"/>
            <a:r>
              <a:rPr lang="en-GB" dirty="0"/>
              <a:t>. . . on a referral of a person under subsection (1), the youth offending team—</a:t>
            </a:r>
          </a:p>
          <a:p>
            <a:pPr lvl="2"/>
            <a:r>
              <a:rPr lang="en-GB" dirty="0"/>
              <a:t>must assess the person, and</a:t>
            </a:r>
          </a:p>
          <a:p>
            <a:pPr lvl="2"/>
            <a:r>
              <a:rPr lang="en-GB" dirty="0"/>
              <a:t>unless they consider it inappropriate to do so, must arrange for the person to participate in a rehabilitation programme.</a:t>
            </a:r>
          </a:p>
          <a:p>
            <a:pPr lvl="1"/>
            <a:endParaRPr lang="en-GB" dirty="0"/>
          </a:p>
          <a:p>
            <a:endParaRPr lang="en-GB" dirty="0"/>
          </a:p>
        </p:txBody>
      </p:sp>
    </p:spTree>
    <p:extLst>
      <p:ext uri="{BB962C8B-B14F-4D97-AF65-F5344CB8AC3E}">
        <p14:creationId xmlns:p14="http://schemas.microsoft.com/office/powerpoint/2010/main" val="3037274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7B4A9-4AF9-400A-A945-8FC42B2DF970}"/>
              </a:ext>
            </a:extLst>
          </p:cNvPr>
          <p:cNvSpPr>
            <a:spLocks noGrp="1"/>
          </p:cNvSpPr>
          <p:nvPr>
            <p:ph type="title"/>
          </p:nvPr>
        </p:nvSpPr>
        <p:spPr/>
        <p:txBody>
          <a:bodyPr/>
          <a:lstStyle/>
          <a:p>
            <a:r>
              <a:rPr lang="en-GB" dirty="0"/>
              <a:t>Police bail</a:t>
            </a:r>
          </a:p>
        </p:txBody>
      </p:sp>
      <p:sp>
        <p:nvSpPr>
          <p:cNvPr id="3" name="Content Placeholder 2">
            <a:extLst>
              <a:ext uri="{FF2B5EF4-FFF2-40B4-BE49-F238E27FC236}">
                <a16:creationId xmlns:a16="http://schemas.microsoft.com/office/drawing/2014/main" id="{9243E7EF-1E7D-4C7C-9A7B-F117C74350C7}"/>
              </a:ext>
            </a:extLst>
          </p:cNvPr>
          <p:cNvSpPr>
            <a:spLocks noGrp="1"/>
          </p:cNvSpPr>
          <p:nvPr>
            <p:ph idx="1"/>
          </p:nvPr>
        </p:nvSpPr>
        <p:spPr/>
        <p:txBody>
          <a:bodyPr>
            <a:normAutofit lnSpcReduction="10000"/>
          </a:bodyPr>
          <a:lstStyle/>
          <a:p>
            <a:r>
              <a:rPr lang="en-GB" dirty="0"/>
              <a:t>If a juvenile is charged, he or she should normally be released on bail. Police are not required to liaise with social services on bail decisions, though it is likely they will do so.</a:t>
            </a:r>
          </a:p>
          <a:p>
            <a:r>
              <a:rPr lang="en-GB" dirty="0"/>
              <a:t>The police can refuse bail only on grounds set out in s. 38 of PACE:</a:t>
            </a:r>
          </a:p>
          <a:p>
            <a:pPr lvl="1"/>
            <a:r>
              <a:rPr lang="en-GB" dirty="0"/>
              <a:t>the custody officer is not satisfied of the identity or address of the person charged;</a:t>
            </a:r>
          </a:p>
          <a:p>
            <a:pPr lvl="1"/>
            <a:r>
              <a:rPr lang="en-GB" dirty="0"/>
              <a:t>the custody officer believes that the person will not answer bail, will interfere with evidence or witnesses, cause injury to themselves or others, or damage to property;</a:t>
            </a:r>
          </a:p>
          <a:p>
            <a:pPr lvl="1"/>
            <a:r>
              <a:rPr lang="en-GB" dirty="0"/>
              <a:t>the custody officer believes that it is necessary for the person’s own protection; or</a:t>
            </a:r>
          </a:p>
          <a:p>
            <a:pPr lvl="1"/>
            <a:r>
              <a:rPr lang="en-GB" dirty="0"/>
              <a:t>granting bail would not be in a juvenile’s own interests.</a:t>
            </a:r>
          </a:p>
          <a:p>
            <a:endParaRPr lang="en-GB" dirty="0"/>
          </a:p>
          <a:p>
            <a:endParaRPr lang="en-GB" dirty="0"/>
          </a:p>
        </p:txBody>
      </p:sp>
    </p:spTree>
    <p:extLst>
      <p:ext uri="{BB962C8B-B14F-4D97-AF65-F5344CB8AC3E}">
        <p14:creationId xmlns:p14="http://schemas.microsoft.com/office/powerpoint/2010/main" val="4187649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7C2F4-D95A-4EBC-8234-BE94AAC4337C}"/>
              </a:ext>
            </a:extLst>
          </p:cNvPr>
          <p:cNvSpPr>
            <a:spLocks noGrp="1"/>
          </p:cNvSpPr>
          <p:nvPr>
            <p:ph type="title"/>
          </p:nvPr>
        </p:nvSpPr>
        <p:spPr/>
        <p:txBody>
          <a:bodyPr/>
          <a:lstStyle/>
          <a:p>
            <a:r>
              <a:rPr lang="en-GB" dirty="0"/>
              <a:t>Court bail</a:t>
            </a:r>
          </a:p>
        </p:txBody>
      </p:sp>
      <p:sp>
        <p:nvSpPr>
          <p:cNvPr id="3" name="Content Placeholder 2">
            <a:extLst>
              <a:ext uri="{FF2B5EF4-FFF2-40B4-BE49-F238E27FC236}">
                <a16:creationId xmlns:a16="http://schemas.microsoft.com/office/drawing/2014/main" id="{7F116543-B52B-45D1-AA40-2DC2B35E3D25}"/>
              </a:ext>
            </a:extLst>
          </p:cNvPr>
          <p:cNvSpPr>
            <a:spLocks noGrp="1"/>
          </p:cNvSpPr>
          <p:nvPr>
            <p:ph idx="1"/>
          </p:nvPr>
        </p:nvSpPr>
        <p:spPr/>
        <p:txBody>
          <a:bodyPr>
            <a:normAutofit lnSpcReduction="10000"/>
          </a:bodyPr>
          <a:lstStyle/>
          <a:p>
            <a:r>
              <a:rPr lang="en-GB" dirty="0"/>
              <a:t>Courts which adjourn before they have completely disposed of a case can either release the accused unconditionally or on bail or in custody.</a:t>
            </a:r>
          </a:p>
          <a:p>
            <a:r>
              <a:rPr lang="en-GB" dirty="0"/>
              <a:t>If bail is refused and the child is at least 12 and below 18 years of age, the remand will normally be to local authority accommodation (formerly under CYPA 1969, s. 23; now under LASPO, ss 91 and 92).</a:t>
            </a:r>
          </a:p>
          <a:p>
            <a:r>
              <a:rPr lang="en-GB" dirty="0"/>
              <a:t>The court designates a local authority (LASPO, s. 92(3)), which is (a) in the case of a child who is being looked after by a local authority, that authority; or (b) the local authority in whose area it appears to the court that the child habitually resides or the offence or one of the offences was committed.</a:t>
            </a:r>
          </a:p>
          <a:p>
            <a:endParaRPr lang="en-GB" dirty="0"/>
          </a:p>
        </p:txBody>
      </p:sp>
    </p:spTree>
    <p:extLst>
      <p:ext uri="{BB962C8B-B14F-4D97-AF65-F5344CB8AC3E}">
        <p14:creationId xmlns:p14="http://schemas.microsoft.com/office/powerpoint/2010/main" val="3064502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C0079-1C55-4325-A482-DA1B075D5886}"/>
              </a:ext>
            </a:extLst>
          </p:cNvPr>
          <p:cNvSpPr>
            <a:spLocks noGrp="1"/>
          </p:cNvSpPr>
          <p:nvPr>
            <p:ph type="title"/>
          </p:nvPr>
        </p:nvSpPr>
        <p:spPr/>
        <p:txBody>
          <a:bodyPr/>
          <a:lstStyle/>
          <a:p>
            <a:r>
              <a:rPr lang="en-GB" dirty="0"/>
              <a:t>Court bail</a:t>
            </a:r>
          </a:p>
        </p:txBody>
      </p:sp>
      <p:sp>
        <p:nvSpPr>
          <p:cNvPr id="3" name="Content Placeholder 2">
            <a:extLst>
              <a:ext uri="{FF2B5EF4-FFF2-40B4-BE49-F238E27FC236}">
                <a16:creationId xmlns:a16="http://schemas.microsoft.com/office/drawing/2014/main" id="{08B9A9C1-8A6B-4C5B-BB37-133AC326B6B3}"/>
              </a:ext>
            </a:extLst>
          </p:cNvPr>
          <p:cNvSpPr>
            <a:spLocks noGrp="1"/>
          </p:cNvSpPr>
          <p:nvPr>
            <p:ph idx="1"/>
          </p:nvPr>
        </p:nvSpPr>
        <p:spPr/>
        <p:txBody>
          <a:bodyPr>
            <a:normAutofit lnSpcReduction="10000"/>
          </a:bodyPr>
          <a:lstStyle/>
          <a:p>
            <a:r>
              <a:rPr lang="en-GB" dirty="0"/>
              <a:t>In the case of serious offences, the child may be remanded to youth detention accommodation to protect the public or prevent any further imprisonable offence (LASPO, s. 98); or if, additionally, the child has a history of absconding or there is a history of the child committing imprisonable offences or there is a high likelihood of him or her receiving a custodial sentence (LASPO, s. 99). Sections 100 and 101 have similar conditions for cases involving the possibility of extradition.</a:t>
            </a:r>
          </a:p>
          <a:p>
            <a:r>
              <a:rPr lang="en-GB" dirty="0"/>
              <a:t>Serious offences are defined as a violent or sexual offence, or an offence punishable in the case of an adult with imprisonment for a term of 14 years or more.</a:t>
            </a:r>
          </a:p>
          <a:p>
            <a:endParaRPr lang="en-GB" dirty="0"/>
          </a:p>
          <a:p>
            <a:endParaRPr lang="en-GB" dirty="0"/>
          </a:p>
        </p:txBody>
      </p:sp>
    </p:spTree>
    <p:extLst>
      <p:ext uri="{BB962C8B-B14F-4D97-AF65-F5344CB8AC3E}">
        <p14:creationId xmlns:p14="http://schemas.microsoft.com/office/powerpoint/2010/main" val="2184129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DC05-FC5B-4F82-AB52-1E033F4257F8}"/>
              </a:ext>
            </a:extLst>
          </p:cNvPr>
          <p:cNvSpPr>
            <a:spLocks noGrp="1"/>
          </p:cNvSpPr>
          <p:nvPr>
            <p:ph type="title"/>
          </p:nvPr>
        </p:nvSpPr>
        <p:spPr/>
        <p:txBody>
          <a:bodyPr/>
          <a:lstStyle/>
          <a:p>
            <a:r>
              <a:rPr lang="en-GB" dirty="0"/>
              <a:t>Court bail</a:t>
            </a:r>
          </a:p>
        </p:txBody>
      </p:sp>
      <p:sp>
        <p:nvSpPr>
          <p:cNvPr id="3" name="Content Placeholder 2">
            <a:extLst>
              <a:ext uri="{FF2B5EF4-FFF2-40B4-BE49-F238E27FC236}">
                <a16:creationId xmlns:a16="http://schemas.microsoft.com/office/drawing/2014/main" id="{F362FD5D-F52F-4FB8-807C-CAADD9573C7A}"/>
              </a:ext>
            </a:extLst>
          </p:cNvPr>
          <p:cNvSpPr>
            <a:spLocks noGrp="1"/>
          </p:cNvSpPr>
          <p:nvPr>
            <p:ph idx="1"/>
          </p:nvPr>
        </p:nvSpPr>
        <p:spPr/>
        <p:txBody>
          <a:bodyPr>
            <a:normAutofit fontScale="77500" lnSpcReduction="20000"/>
          </a:bodyPr>
          <a:lstStyle/>
          <a:p>
            <a:r>
              <a:rPr lang="en-GB" dirty="0"/>
              <a:t>In the case of remand into youth detention, a local authority will be designated for various responsibilities (including potentially the cost of youth detention) and consulted about the detention. </a:t>
            </a:r>
          </a:p>
          <a:p>
            <a:r>
              <a:rPr lang="en-GB" b="1" dirty="0"/>
              <a:t>The child will have ‘looked-after child status’; </a:t>
            </a:r>
            <a:r>
              <a:rPr lang="en-GB" dirty="0"/>
              <a:t>that is, ‘is to be treated as a child who is looked after by the designated authority’ (LASPO, s. 104(1)—in local authority care or accommodated by the authority under the Children Act 1989, s. 22(1)). </a:t>
            </a:r>
          </a:p>
          <a:p>
            <a:r>
              <a:rPr lang="en-GB" dirty="0"/>
              <a:t>It is for the authority to decide how to accommodate the juvenile. The considerations are the same as for any child it is looking after. However, when a young person becomes looked after solely as a result of being remanded, the local authority is not required to prepare a plan for permanence (Reg 5(a)). This to recognize that some young people in these circumstances are looked after for a short period of time. </a:t>
            </a:r>
          </a:p>
          <a:p>
            <a:r>
              <a:rPr lang="en-GB" dirty="0"/>
              <a:t>But the Guidance also states that ‘consideration must be given to what longer term support or accommodation the child will need following the remand episode’.</a:t>
            </a:r>
          </a:p>
          <a:p>
            <a:endParaRPr lang="en-GB" dirty="0"/>
          </a:p>
        </p:txBody>
      </p:sp>
    </p:spTree>
    <p:extLst>
      <p:ext uri="{BB962C8B-B14F-4D97-AF65-F5344CB8AC3E}">
        <p14:creationId xmlns:p14="http://schemas.microsoft.com/office/powerpoint/2010/main" val="1834183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7BC7-8BFA-4562-8D45-F103A873D719}"/>
              </a:ext>
            </a:extLst>
          </p:cNvPr>
          <p:cNvSpPr>
            <a:spLocks noGrp="1"/>
          </p:cNvSpPr>
          <p:nvPr>
            <p:ph type="title"/>
          </p:nvPr>
        </p:nvSpPr>
        <p:spPr/>
        <p:txBody>
          <a:bodyPr/>
          <a:lstStyle/>
          <a:p>
            <a:r>
              <a:rPr lang="en-GB" dirty="0"/>
              <a:t>Detention Placement Plan</a:t>
            </a:r>
          </a:p>
        </p:txBody>
      </p:sp>
      <p:sp>
        <p:nvSpPr>
          <p:cNvPr id="3" name="Content Placeholder 2">
            <a:extLst>
              <a:ext uri="{FF2B5EF4-FFF2-40B4-BE49-F238E27FC236}">
                <a16:creationId xmlns:a16="http://schemas.microsoft.com/office/drawing/2014/main" id="{A1FB770C-C179-411A-9F41-C0F4263860A4}"/>
              </a:ext>
            </a:extLst>
          </p:cNvPr>
          <p:cNvSpPr>
            <a:spLocks noGrp="1"/>
          </p:cNvSpPr>
          <p:nvPr>
            <p:ph idx="1"/>
          </p:nvPr>
        </p:nvSpPr>
        <p:spPr/>
        <p:txBody>
          <a:bodyPr>
            <a:normAutofit lnSpcReduction="10000"/>
          </a:bodyPr>
          <a:lstStyle/>
          <a:p>
            <a:r>
              <a:rPr lang="en-US" dirty="0"/>
              <a:t>In these circumstances the local authority is not required to prepare a care plan and a placement plan, instead the authority must carry out an initial assessment of the child’s needs and use this information to prepare a Detention Placement Plan (DPP). </a:t>
            </a:r>
          </a:p>
          <a:p>
            <a:r>
              <a:rPr lang="en-US" dirty="0"/>
              <a:t>This should describe how the YDA will meet the child’s needs and record the roles and responsibilities of the other partner </a:t>
            </a:r>
            <a:r>
              <a:rPr lang="en-US" dirty="0" err="1"/>
              <a:t>organisations</a:t>
            </a:r>
            <a:r>
              <a:rPr lang="en-US" dirty="0"/>
              <a:t> (the local authority and the YOT specifically). </a:t>
            </a:r>
          </a:p>
          <a:p>
            <a:r>
              <a:rPr lang="en-US" dirty="0"/>
              <a:t>The DPP should also take into account the circumstances that contributed to the child’s alleged involvement in any offending and the support s/he should be offered when they return to the community to prevent (re)offending.</a:t>
            </a:r>
            <a:endParaRPr lang="en-GB" dirty="0"/>
          </a:p>
          <a:p>
            <a:endParaRPr lang="en-GB" dirty="0"/>
          </a:p>
        </p:txBody>
      </p:sp>
    </p:spTree>
    <p:extLst>
      <p:ext uri="{BB962C8B-B14F-4D97-AF65-F5344CB8AC3E}">
        <p14:creationId xmlns:p14="http://schemas.microsoft.com/office/powerpoint/2010/main" val="236103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FF98E-8A6A-4BBC-9C51-36F3C3812E47}"/>
              </a:ext>
            </a:extLst>
          </p:cNvPr>
          <p:cNvSpPr>
            <a:spLocks noGrp="1"/>
          </p:cNvSpPr>
          <p:nvPr>
            <p:ph type="title"/>
          </p:nvPr>
        </p:nvSpPr>
        <p:spPr/>
        <p:txBody>
          <a:bodyPr/>
          <a:lstStyle/>
          <a:p>
            <a:r>
              <a:rPr lang="en-GB" dirty="0"/>
              <a:t>Sentencing</a:t>
            </a:r>
          </a:p>
        </p:txBody>
      </p:sp>
      <p:sp>
        <p:nvSpPr>
          <p:cNvPr id="3" name="Content Placeholder 2">
            <a:extLst>
              <a:ext uri="{FF2B5EF4-FFF2-40B4-BE49-F238E27FC236}">
                <a16:creationId xmlns:a16="http://schemas.microsoft.com/office/drawing/2014/main" id="{40D4646B-D3CC-4ED4-A6AF-2B063CDACFAD}"/>
              </a:ext>
            </a:extLst>
          </p:cNvPr>
          <p:cNvSpPr>
            <a:spLocks noGrp="1"/>
          </p:cNvSpPr>
          <p:nvPr>
            <p:ph idx="1"/>
          </p:nvPr>
        </p:nvSpPr>
        <p:spPr/>
        <p:txBody>
          <a:bodyPr/>
          <a:lstStyle/>
          <a:p>
            <a:r>
              <a:rPr lang="en-GB" dirty="0"/>
              <a:t>The CJA states at s. 142A that the principal aim of the youth justice system is to prevent offending and reoffending as under s. 37(1) of the CDA. </a:t>
            </a:r>
          </a:p>
          <a:p>
            <a:r>
              <a:rPr lang="en-GB" dirty="0"/>
              <a:t>Courts must have regard for the welfare of offenders as under s. 44 of the CYPA 1933. The purpose of sentencing juveniles is:</a:t>
            </a:r>
          </a:p>
          <a:p>
            <a:pPr lvl="1"/>
            <a:r>
              <a:rPr lang="en-GB" dirty="0"/>
              <a:t>punishment;</a:t>
            </a:r>
          </a:p>
          <a:p>
            <a:pPr lvl="1"/>
            <a:r>
              <a:rPr lang="en-GB" dirty="0"/>
              <a:t>reform and rehabilitation;</a:t>
            </a:r>
          </a:p>
          <a:p>
            <a:pPr lvl="1"/>
            <a:r>
              <a:rPr lang="en-GB" dirty="0"/>
              <a:t>protection of the public; and</a:t>
            </a:r>
          </a:p>
          <a:p>
            <a:pPr lvl="1"/>
            <a:r>
              <a:rPr lang="en-GB" dirty="0"/>
              <a:t>reparation by offenders to persons affected by their offences.</a:t>
            </a:r>
          </a:p>
          <a:p>
            <a:endParaRPr lang="en-GB" dirty="0"/>
          </a:p>
        </p:txBody>
      </p:sp>
    </p:spTree>
    <p:extLst>
      <p:ext uri="{BB962C8B-B14F-4D97-AF65-F5344CB8AC3E}">
        <p14:creationId xmlns:p14="http://schemas.microsoft.com/office/powerpoint/2010/main" val="193805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87CFB-2271-4A43-93A5-4A26E851D040}"/>
              </a:ext>
            </a:extLst>
          </p:cNvPr>
          <p:cNvSpPr>
            <a:spLocks noGrp="1"/>
          </p:cNvSpPr>
          <p:nvPr>
            <p:ph type="title"/>
          </p:nvPr>
        </p:nvSpPr>
        <p:spPr/>
        <p:txBody>
          <a:bodyPr/>
          <a:lstStyle/>
          <a:p>
            <a:r>
              <a:rPr lang="en-GB" dirty="0"/>
              <a:t>Sentencing principles</a:t>
            </a:r>
          </a:p>
        </p:txBody>
      </p:sp>
      <p:sp>
        <p:nvSpPr>
          <p:cNvPr id="3" name="Content Placeholder 2">
            <a:extLst>
              <a:ext uri="{FF2B5EF4-FFF2-40B4-BE49-F238E27FC236}">
                <a16:creationId xmlns:a16="http://schemas.microsoft.com/office/drawing/2014/main" id="{3DE242D4-1A9B-4325-B816-1043F0BE515D}"/>
              </a:ext>
            </a:extLst>
          </p:cNvPr>
          <p:cNvSpPr>
            <a:spLocks noGrp="1"/>
          </p:cNvSpPr>
          <p:nvPr>
            <p:ph idx="1"/>
          </p:nvPr>
        </p:nvSpPr>
        <p:spPr/>
        <p:txBody>
          <a:bodyPr>
            <a:normAutofit fontScale="77500" lnSpcReduction="20000"/>
          </a:bodyPr>
          <a:lstStyle/>
          <a:p>
            <a:r>
              <a:rPr lang="en-GB" dirty="0"/>
              <a:t>The principal aim of the youth justice system (to prevent offending by children and young people), and the welfare of the child or young person</a:t>
            </a:r>
          </a:p>
          <a:p>
            <a:r>
              <a:rPr lang="en-GB" dirty="0"/>
              <a:t>Sentencing should be focused on the individual child not the seriousness of the offence</a:t>
            </a:r>
          </a:p>
          <a:p>
            <a:r>
              <a:rPr lang="en-GB" dirty="0"/>
              <a:t>Custody should always be a last resort</a:t>
            </a:r>
          </a:p>
          <a:p>
            <a:r>
              <a:rPr lang="en-GB" dirty="0"/>
              <a:t>Criminalising children should be avoided, better to encourage them to take responsibility for their own actions</a:t>
            </a:r>
          </a:p>
          <a:p>
            <a:r>
              <a:rPr lang="en-GB" dirty="0"/>
              <a:t>Account should be taken of the child not fully appreciating the effect of their actions on other people</a:t>
            </a:r>
          </a:p>
          <a:p>
            <a:r>
              <a:rPr lang="en-GB" dirty="0"/>
              <a:t>Children should have the opportunity to change their conduct</a:t>
            </a:r>
          </a:p>
          <a:p>
            <a:r>
              <a:rPr lang="en-GB" dirty="0"/>
              <a:t>Offending is often a passing phase in childhood</a:t>
            </a:r>
          </a:p>
          <a:p>
            <a:r>
              <a:rPr lang="en-GB" dirty="0"/>
              <a:t>The impact of punishment is likely to be felt more by a child than an adult</a:t>
            </a:r>
          </a:p>
          <a:p>
            <a:r>
              <a:rPr lang="en-GB" dirty="0"/>
              <a:t>Any restrictions on liberty must be proportionate to the offence.</a:t>
            </a:r>
          </a:p>
          <a:p>
            <a:endParaRPr lang="en-GB" dirty="0"/>
          </a:p>
        </p:txBody>
      </p:sp>
    </p:spTree>
    <p:extLst>
      <p:ext uri="{BB962C8B-B14F-4D97-AF65-F5344CB8AC3E}">
        <p14:creationId xmlns:p14="http://schemas.microsoft.com/office/powerpoint/2010/main" val="3916290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C0FF-113D-4534-AEBA-387AD7F64D88}"/>
              </a:ext>
            </a:extLst>
          </p:cNvPr>
          <p:cNvSpPr>
            <a:spLocks noGrp="1"/>
          </p:cNvSpPr>
          <p:nvPr>
            <p:ph type="title"/>
          </p:nvPr>
        </p:nvSpPr>
        <p:spPr/>
        <p:txBody>
          <a:bodyPr/>
          <a:lstStyle/>
          <a:p>
            <a:r>
              <a:rPr lang="en-GB" dirty="0"/>
              <a:t>CYPA 1933 s44</a:t>
            </a:r>
          </a:p>
        </p:txBody>
      </p:sp>
      <p:sp>
        <p:nvSpPr>
          <p:cNvPr id="3" name="Content Placeholder 2">
            <a:extLst>
              <a:ext uri="{FF2B5EF4-FFF2-40B4-BE49-F238E27FC236}">
                <a16:creationId xmlns:a16="http://schemas.microsoft.com/office/drawing/2014/main" id="{84A38091-B1FF-46AF-8EA3-D687E373800A}"/>
              </a:ext>
            </a:extLst>
          </p:cNvPr>
          <p:cNvSpPr>
            <a:spLocks noGrp="1"/>
          </p:cNvSpPr>
          <p:nvPr>
            <p:ph idx="1"/>
          </p:nvPr>
        </p:nvSpPr>
        <p:spPr/>
        <p:txBody>
          <a:bodyPr/>
          <a:lstStyle/>
          <a:p>
            <a:r>
              <a:rPr lang="en-GB" dirty="0"/>
              <a:t>Every court in dealing with a child or young person who is brought before it, either as an offender or otherwise, shall have regard to the welfare of the child or young person, and shall in a proper case take steps for removing him from undesirable surroundings, and for securing that proper provision is made for his education and training.</a:t>
            </a:r>
          </a:p>
          <a:p>
            <a:endParaRPr lang="en-GB" dirty="0"/>
          </a:p>
        </p:txBody>
      </p:sp>
    </p:spTree>
    <p:extLst>
      <p:ext uri="{BB962C8B-B14F-4D97-AF65-F5344CB8AC3E}">
        <p14:creationId xmlns:p14="http://schemas.microsoft.com/office/powerpoint/2010/main" val="1529128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DFFD-9810-4E84-9A08-0DA44B06EFDA}"/>
              </a:ext>
            </a:extLst>
          </p:cNvPr>
          <p:cNvSpPr>
            <a:spLocks noGrp="1"/>
          </p:cNvSpPr>
          <p:nvPr>
            <p:ph type="title"/>
          </p:nvPr>
        </p:nvSpPr>
        <p:spPr/>
        <p:txBody>
          <a:bodyPr>
            <a:normAutofit fontScale="90000"/>
          </a:bodyPr>
          <a:lstStyle/>
          <a:p>
            <a:r>
              <a:rPr lang="en-GB" dirty="0"/>
              <a:t>Regard to the welfare of the child or young person—Definitive Guidelines of Sentencing Young People (Sentencing Council)</a:t>
            </a:r>
            <a:br>
              <a:rPr lang="en-GB" b="1" dirty="0"/>
            </a:br>
            <a:endParaRPr lang="en-GB" dirty="0"/>
          </a:p>
        </p:txBody>
      </p:sp>
      <p:sp>
        <p:nvSpPr>
          <p:cNvPr id="3" name="Content Placeholder 2">
            <a:extLst>
              <a:ext uri="{FF2B5EF4-FFF2-40B4-BE49-F238E27FC236}">
                <a16:creationId xmlns:a16="http://schemas.microsoft.com/office/drawing/2014/main" id="{1872A15A-3D25-4F34-AC8D-5A077B63C339}"/>
              </a:ext>
            </a:extLst>
          </p:cNvPr>
          <p:cNvSpPr>
            <a:spLocks noGrp="1"/>
          </p:cNvSpPr>
          <p:nvPr>
            <p:ph idx="1"/>
          </p:nvPr>
        </p:nvSpPr>
        <p:spPr/>
        <p:txBody>
          <a:bodyPr>
            <a:normAutofit fontScale="92500" lnSpcReduction="10000"/>
          </a:bodyPr>
          <a:lstStyle/>
          <a:p>
            <a:r>
              <a:rPr lang="en-US" dirty="0"/>
              <a:t>In having regard to the welfare of the child or young person, a court should ensure that it is alert to:</a:t>
            </a:r>
            <a:endParaRPr lang="en-GB" dirty="0"/>
          </a:p>
          <a:p>
            <a:pPr lvl="1"/>
            <a:r>
              <a:rPr lang="en-GB" dirty="0"/>
              <a:t>any mental health problems or learning difficulties/disabilities;</a:t>
            </a:r>
          </a:p>
          <a:p>
            <a:pPr lvl="1"/>
            <a:r>
              <a:rPr lang="en-GB" dirty="0"/>
              <a:t>any experiences of brain injury or traumatic life experience (including exposure to drug and alcohol abuse) and the developmental impact this may have had;</a:t>
            </a:r>
          </a:p>
          <a:p>
            <a:pPr lvl="1"/>
            <a:r>
              <a:rPr lang="en-GB" dirty="0"/>
              <a:t>any speech and language difficulties and the effect this may have on the ability of the child or young person (or any accompanying adult) to communicate with the court, to understand the sanction imposed or to fulfil the obligations resulting from that sanction;</a:t>
            </a:r>
          </a:p>
          <a:p>
            <a:pPr lvl="1"/>
            <a:r>
              <a:rPr lang="en-GB" dirty="0"/>
              <a:t>the vulnerability  of children and young people to self-harm, particularly within a custodial environment; and</a:t>
            </a:r>
          </a:p>
          <a:p>
            <a:pPr lvl="1"/>
            <a:r>
              <a:rPr lang="en-GB" dirty="0"/>
              <a:t>the effect on children and young people of experiences of loss and neglect and/or abuse.</a:t>
            </a:r>
          </a:p>
          <a:p>
            <a:pPr marL="0" indent="0">
              <a:buNone/>
            </a:pPr>
            <a:endParaRPr lang="en-GB" dirty="0"/>
          </a:p>
        </p:txBody>
      </p:sp>
    </p:spTree>
    <p:extLst>
      <p:ext uri="{BB962C8B-B14F-4D97-AF65-F5344CB8AC3E}">
        <p14:creationId xmlns:p14="http://schemas.microsoft.com/office/powerpoint/2010/main" val="267650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9EDCF-A7DE-46A7-93C7-F43967045150}"/>
              </a:ext>
            </a:extLst>
          </p:cNvPr>
          <p:cNvSpPr>
            <a:spLocks noGrp="1"/>
          </p:cNvSpPr>
          <p:nvPr>
            <p:ph type="title"/>
          </p:nvPr>
        </p:nvSpPr>
        <p:spPr/>
        <p:txBody>
          <a:bodyPr/>
          <a:lstStyle/>
          <a:p>
            <a:r>
              <a:rPr lang="en-GB" dirty="0"/>
              <a:t>Age of criminal responsibility - </a:t>
            </a:r>
            <a:r>
              <a:rPr lang="en-GB" dirty="0" err="1"/>
              <a:t>doli</a:t>
            </a:r>
            <a:r>
              <a:rPr lang="en-GB" dirty="0"/>
              <a:t> incapax</a:t>
            </a:r>
          </a:p>
        </p:txBody>
      </p:sp>
      <p:sp>
        <p:nvSpPr>
          <p:cNvPr id="3" name="Content Placeholder 2">
            <a:extLst>
              <a:ext uri="{FF2B5EF4-FFF2-40B4-BE49-F238E27FC236}">
                <a16:creationId xmlns:a16="http://schemas.microsoft.com/office/drawing/2014/main" id="{DE2D3D9D-5693-4C87-84F0-09E2C26DB836}"/>
              </a:ext>
            </a:extLst>
          </p:cNvPr>
          <p:cNvSpPr>
            <a:spLocks noGrp="1"/>
          </p:cNvSpPr>
          <p:nvPr>
            <p:ph idx="1"/>
          </p:nvPr>
        </p:nvSpPr>
        <p:spPr/>
        <p:txBody>
          <a:bodyPr>
            <a:normAutofit lnSpcReduction="10000"/>
          </a:bodyPr>
          <a:lstStyle/>
          <a:p>
            <a:r>
              <a:rPr lang="en-GB" dirty="0"/>
              <a:t>Almost every European country sets the age of criminal responsibility higher than 10 (in Scotland it is 12), but in England and wales at the age of 10 a child can be charged with, tried, and convicted of a criminal offence, and in a range of courts, including the Crown Court.</a:t>
            </a:r>
          </a:p>
          <a:p>
            <a:r>
              <a:rPr lang="en-GB" dirty="0"/>
              <a:t>But a child under 10 cannot, in English law, commit a crime, and therefore cannot be prosecuted (Children and Young Persons Act 1933, s. 50). Below that age, conduct which would otherwise be criminal must be dealt with informally by the police and/or social services (a telling-off and a word with the parents) or through statutory procedures. One might be an application for a child safety order (Crime and Disorder Act 1998, s. 11), which could put the child under the supervision of a youth offending team (YOT).</a:t>
            </a:r>
          </a:p>
          <a:p>
            <a:endParaRPr lang="en-GB" dirty="0"/>
          </a:p>
        </p:txBody>
      </p:sp>
    </p:spTree>
    <p:extLst>
      <p:ext uri="{BB962C8B-B14F-4D97-AF65-F5344CB8AC3E}">
        <p14:creationId xmlns:p14="http://schemas.microsoft.com/office/powerpoint/2010/main" val="1159544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9E2CA-AB67-487E-AC4D-4F89DE1B639E}"/>
              </a:ext>
            </a:extLst>
          </p:cNvPr>
          <p:cNvSpPr>
            <a:spLocks noGrp="1"/>
          </p:cNvSpPr>
          <p:nvPr>
            <p:ph type="title"/>
          </p:nvPr>
        </p:nvSpPr>
        <p:spPr/>
        <p:txBody>
          <a:bodyPr/>
          <a:lstStyle/>
          <a:p>
            <a:r>
              <a:rPr lang="en-GB" dirty="0"/>
              <a:t>Pre sentence report</a:t>
            </a:r>
          </a:p>
        </p:txBody>
      </p:sp>
      <p:sp>
        <p:nvSpPr>
          <p:cNvPr id="3" name="Content Placeholder 2">
            <a:extLst>
              <a:ext uri="{FF2B5EF4-FFF2-40B4-BE49-F238E27FC236}">
                <a16:creationId xmlns:a16="http://schemas.microsoft.com/office/drawing/2014/main" id="{176DFA9B-8EDE-45CD-91D5-CB8504C7C17A}"/>
              </a:ext>
            </a:extLst>
          </p:cNvPr>
          <p:cNvSpPr>
            <a:spLocks noGrp="1"/>
          </p:cNvSpPr>
          <p:nvPr>
            <p:ph idx="1"/>
          </p:nvPr>
        </p:nvSpPr>
        <p:spPr/>
        <p:txBody>
          <a:bodyPr>
            <a:normAutofit fontScale="92500" lnSpcReduction="20000"/>
          </a:bodyPr>
          <a:lstStyle/>
          <a:p>
            <a:r>
              <a:rPr lang="en-GB" dirty="0"/>
              <a:t>You can quite reasonably be asked for your report before conviction, if it is known that the child will admit the offence. In any event s. 9 of the CYPA 1969 requires you to start making investigations and preparing the information as soon as the young person is charged, and not to wait until conviction. </a:t>
            </a:r>
          </a:p>
          <a:p>
            <a:r>
              <a:rPr lang="en-GB" dirty="0"/>
              <a:t>There is no reason to expect the juvenile to cooperate with the preparation of a pre-sentence report if he or she intends to deny the charge. The preparation of the report may well make the child think their guilt has been pre-judged. </a:t>
            </a:r>
          </a:p>
          <a:p>
            <a:r>
              <a:rPr lang="en-GB" dirty="0"/>
              <a:t>So, if you have not been able to prepare the report by the time of conviction, the case will need to be adjourned; as with all adjournments, the child may be released on bail, remanded to the accommodation of the local authority, or remanded in custody.</a:t>
            </a:r>
          </a:p>
          <a:p>
            <a:endParaRPr lang="en-GB" dirty="0"/>
          </a:p>
        </p:txBody>
      </p:sp>
    </p:spTree>
    <p:extLst>
      <p:ext uri="{BB962C8B-B14F-4D97-AF65-F5344CB8AC3E}">
        <p14:creationId xmlns:p14="http://schemas.microsoft.com/office/powerpoint/2010/main" val="3756722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557C-FCB7-4336-AB6A-E293D7108290}"/>
              </a:ext>
            </a:extLst>
          </p:cNvPr>
          <p:cNvSpPr>
            <a:spLocks noGrp="1"/>
          </p:cNvSpPr>
          <p:nvPr>
            <p:ph type="title"/>
          </p:nvPr>
        </p:nvSpPr>
        <p:spPr/>
        <p:txBody>
          <a:bodyPr/>
          <a:lstStyle/>
          <a:p>
            <a:r>
              <a:rPr lang="en-GB" dirty="0"/>
              <a:t>Courts choosing the right sentence</a:t>
            </a:r>
          </a:p>
        </p:txBody>
      </p:sp>
      <p:sp>
        <p:nvSpPr>
          <p:cNvPr id="3" name="Content Placeholder 2">
            <a:extLst>
              <a:ext uri="{FF2B5EF4-FFF2-40B4-BE49-F238E27FC236}">
                <a16:creationId xmlns:a16="http://schemas.microsoft.com/office/drawing/2014/main" id="{44F8A318-BF36-4DE0-8502-0B9C70300284}"/>
              </a:ext>
            </a:extLst>
          </p:cNvPr>
          <p:cNvSpPr>
            <a:spLocks noGrp="1"/>
          </p:cNvSpPr>
          <p:nvPr>
            <p:ph idx="1"/>
          </p:nvPr>
        </p:nvSpPr>
        <p:spPr/>
        <p:txBody>
          <a:bodyPr>
            <a:normAutofit fontScale="92500"/>
          </a:bodyPr>
          <a:lstStyle/>
          <a:p>
            <a:pPr lvl="0"/>
            <a:r>
              <a:rPr lang="en-GB" dirty="0"/>
              <a:t>Does the court have a choice, or is the sentence fixed by law?</a:t>
            </a:r>
          </a:p>
          <a:p>
            <a:pPr lvl="0"/>
            <a:r>
              <a:rPr lang="en-GB" dirty="0"/>
              <a:t>How serious is the offence? (Consider issues such as violence; effect on the victim; amount of gain or loss; planning; breach of trust; racial aggravation.)</a:t>
            </a:r>
          </a:p>
          <a:p>
            <a:pPr lvl="0"/>
            <a:r>
              <a:rPr lang="en-GB" dirty="0"/>
              <a:t>Is it so serious that only custody is appropriate?</a:t>
            </a:r>
          </a:p>
          <a:p>
            <a:pPr lvl="0"/>
            <a:r>
              <a:rPr lang="en-GB" dirty="0"/>
              <a:t>If not, is it so serious that only a community sentence involving restrictions on liberty is appropriate? Is such a sentence appropriate for this offender?</a:t>
            </a:r>
          </a:p>
          <a:p>
            <a:pPr lvl="0"/>
            <a:r>
              <a:rPr lang="en-GB" dirty="0"/>
              <a:t>If not, is another community sentence appropriate, or a fine?</a:t>
            </a:r>
          </a:p>
          <a:p>
            <a:pPr lvl="0"/>
            <a:r>
              <a:rPr lang="en-GB" dirty="0"/>
              <a:t>If not, a discharge should be ordered, unless a warning or a reprimand was given within the last two years (youth caution if LASPO is in force).</a:t>
            </a:r>
          </a:p>
          <a:p>
            <a:endParaRPr lang="en-GB" dirty="0"/>
          </a:p>
        </p:txBody>
      </p:sp>
    </p:spTree>
    <p:extLst>
      <p:ext uri="{BB962C8B-B14F-4D97-AF65-F5344CB8AC3E}">
        <p14:creationId xmlns:p14="http://schemas.microsoft.com/office/powerpoint/2010/main" val="1909393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35B0-D706-46BB-B8B4-720C05B0DC18}"/>
              </a:ext>
            </a:extLst>
          </p:cNvPr>
          <p:cNvSpPr>
            <a:spLocks noGrp="1"/>
          </p:cNvSpPr>
          <p:nvPr>
            <p:ph type="title"/>
          </p:nvPr>
        </p:nvSpPr>
        <p:spPr/>
        <p:txBody>
          <a:bodyPr/>
          <a:lstStyle/>
          <a:p>
            <a:r>
              <a:rPr lang="en-GB" dirty="0"/>
              <a:t>Custody</a:t>
            </a:r>
          </a:p>
        </p:txBody>
      </p:sp>
      <p:sp>
        <p:nvSpPr>
          <p:cNvPr id="3" name="Content Placeholder 2">
            <a:extLst>
              <a:ext uri="{FF2B5EF4-FFF2-40B4-BE49-F238E27FC236}">
                <a16:creationId xmlns:a16="http://schemas.microsoft.com/office/drawing/2014/main" id="{8ACAD4D6-2A28-42D3-9AA1-B1729026922B}"/>
              </a:ext>
            </a:extLst>
          </p:cNvPr>
          <p:cNvSpPr>
            <a:spLocks noGrp="1"/>
          </p:cNvSpPr>
          <p:nvPr>
            <p:ph idx="1"/>
          </p:nvPr>
        </p:nvSpPr>
        <p:spPr/>
        <p:txBody>
          <a:bodyPr/>
          <a:lstStyle/>
          <a:p>
            <a:r>
              <a:rPr lang="en-GB" dirty="0"/>
              <a:t>Fixed penalty – e.g. murder. Life sentence</a:t>
            </a:r>
          </a:p>
          <a:p>
            <a:r>
              <a:rPr lang="en-GB" dirty="0"/>
              <a:t>Discretionary penalties</a:t>
            </a:r>
          </a:p>
          <a:p>
            <a:r>
              <a:rPr lang="en-GB"/>
              <a:t>The minimum period for custody for a juvenile is four months and it cannot be suspended</a:t>
            </a:r>
            <a:endParaRPr lang="en-GB" dirty="0"/>
          </a:p>
        </p:txBody>
      </p:sp>
    </p:spTree>
    <p:extLst>
      <p:ext uri="{BB962C8B-B14F-4D97-AF65-F5344CB8AC3E}">
        <p14:creationId xmlns:p14="http://schemas.microsoft.com/office/powerpoint/2010/main" val="70079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201C3-07FE-4E07-B0A7-0F07525EE990}"/>
              </a:ext>
            </a:extLst>
          </p:cNvPr>
          <p:cNvSpPr>
            <a:spLocks noGrp="1"/>
          </p:cNvSpPr>
          <p:nvPr>
            <p:ph type="title"/>
          </p:nvPr>
        </p:nvSpPr>
        <p:spPr/>
        <p:txBody>
          <a:bodyPr/>
          <a:lstStyle/>
          <a:p>
            <a:r>
              <a:rPr lang="en-GB" dirty="0"/>
              <a:t>Other matters regarding age</a:t>
            </a:r>
          </a:p>
        </p:txBody>
      </p:sp>
      <p:sp>
        <p:nvSpPr>
          <p:cNvPr id="3" name="Content Placeholder 2">
            <a:extLst>
              <a:ext uri="{FF2B5EF4-FFF2-40B4-BE49-F238E27FC236}">
                <a16:creationId xmlns:a16="http://schemas.microsoft.com/office/drawing/2014/main" id="{731E9BCE-1A40-4A38-9E7C-5460404EB478}"/>
              </a:ext>
            </a:extLst>
          </p:cNvPr>
          <p:cNvSpPr>
            <a:spLocks noGrp="1"/>
          </p:cNvSpPr>
          <p:nvPr>
            <p:ph idx="1"/>
          </p:nvPr>
        </p:nvSpPr>
        <p:spPr/>
        <p:txBody>
          <a:bodyPr>
            <a:normAutofit fontScale="77500" lnSpcReduction="20000"/>
          </a:bodyPr>
          <a:lstStyle/>
          <a:p>
            <a:pPr lvl="0"/>
            <a:r>
              <a:rPr lang="en-GB" dirty="0"/>
              <a:t>Defendants under 18 are called juveniles (but the old juvenile courts are now called youth courts, part of the magistrates’ court system with specially trained magistrates).</a:t>
            </a:r>
          </a:p>
          <a:p>
            <a:pPr lvl="0"/>
            <a:r>
              <a:rPr lang="en-GB" dirty="0"/>
              <a:t>Children under 17 are considered vulnerable when being questioned by police.</a:t>
            </a:r>
          </a:p>
          <a:p>
            <a:pPr lvl="0"/>
            <a:r>
              <a:rPr lang="en-GB" dirty="0"/>
              <a:t>Children under 18 refused bail (i.e. not freed pending the case coming to court) should generally be accommodated by social services.</a:t>
            </a:r>
          </a:p>
          <a:p>
            <a:pPr lvl="0"/>
            <a:r>
              <a:rPr lang="en-GB" dirty="0"/>
              <a:t>Available sentences vary according to the age of the convicted child (and in some circumstances according to their sex).</a:t>
            </a:r>
          </a:p>
          <a:p>
            <a:pPr lvl="0"/>
            <a:r>
              <a:rPr lang="en-GB" dirty="0"/>
              <a:t>Secure children’s homes run by local authorities take child offenders who are 10–14, those who have been in care, and those with mental health problems.</a:t>
            </a:r>
          </a:p>
          <a:p>
            <a:pPr lvl="0"/>
            <a:r>
              <a:rPr lang="en-GB" dirty="0"/>
              <a:t>Older children may be sent to secure training centres, which offer education and training and are run by private companies.</a:t>
            </a:r>
          </a:p>
          <a:p>
            <a:pPr lvl="0"/>
            <a:r>
              <a:rPr lang="en-GB" dirty="0"/>
              <a:t>Young offender institutions, run by the Prison Service or private firms, can take those from 15 to 21, though social workers will not be involved after age 18.</a:t>
            </a:r>
          </a:p>
        </p:txBody>
      </p:sp>
    </p:spTree>
    <p:extLst>
      <p:ext uri="{BB962C8B-B14F-4D97-AF65-F5344CB8AC3E}">
        <p14:creationId xmlns:p14="http://schemas.microsoft.com/office/powerpoint/2010/main" val="1618997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ADDAC-A2DE-4BEA-9C61-5D8D5791E56D}"/>
              </a:ext>
            </a:extLst>
          </p:cNvPr>
          <p:cNvSpPr>
            <a:spLocks noGrp="1"/>
          </p:cNvSpPr>
          <p:nvPr>
            <p:ph type="title"/>
          </p:nvPr>
        </p:nvSpPr>
        <p:spPr/>
        <p:txBody>
          <a:bodyPr/>
          <a:lstStyle/>
          <a:p>
            <a:r>
              <a:rPr lang="en-GB" dirty="0"/>
              <a:t>Aim of criminal justice system</a:t>
            </a:r>
          </a:p>
        </p:txBody>
      </p:sp>
      <p:sp>
        <p:nvSpPr>
          <p:cNvPr id="3" name="Content Placeholder 2">
            <a:extLst>
              <a:ext uri="{FF2B5EF4-FFF2-40B4-BE49-F238E27FC236}">
                <a16:creationId xmlns:a16="http://schemas.microsoft.com/office/drawing/2014/main" id="{6B30A1AF-5CF7-4ED8-9BB4-BE628FD46E4B}"/>
              </a:ext>
            </a:extLst>
          </p:cNvPr>
          <p:cNvSpPr>
            <a:spLocks noGrp="1"/>
          </p:cNvSpPr>
          <p:nvPr>
            <p:ph idx="1"/>
          </p:nvPr>
        </p:nvSpPr>
        <p:spPr/>
        <p:txBody>
          <a:bodyPr/>
          <a:lstStyle/>
          <a:p>
            <a:r>
              <a:rPr lang="en-GB" dirty="0"/>
              <a:t>s. 37 of the Crime and Disorder Act 1998 (CDA):</a:t>
            </a:r>
          </a:p>
          <a:p>
            <a:pPr lvl="1"/>
            <a:r>
              <a:rPr lang="en-GB" dirty="0"/>
              <a:t>It shall be the principal aim of the youth justice system to </a:t>
            </a:r>
            <a:r>
              <a:rPr lang="en-GB" i="1" dirty="0"/>
              <a:t>prevent offending</a:t>
            </a:r>
            <a:r>
              <a:rPr lang="en-GB" dirty="0"/>
              <a:t> by children and young persons. </a:t>
            </a:r>
          </a:p>
          <a:p>
            <a:r>
              <a:rPr lang="en-GB" dirty="0"/>
              <a:t>Tied to this, under s. 17(1) of the CDA the local authority must:</a:t>
            </a:r>
          </a:p>
          <a:p>
            <a:pPr lvl="1"/>
            <a:r>
              <a:rPr lang="en-GB" dirty="0"/>
              <a:t>exercise its various functions with due regard to the likely effect of the exercise of those functions on, and the need to do all that it reasonably can to prevent, crime and disorder in its area.</a:t>
            </a:r>
          </a:p>
          <a:p>
            <a:endParaRPr lang="en-GB" dirty="0"/>
          </a:p>
          <a:p>
            <a:pPr lvl="1"/>
            <a:endParaRPr lang="en-GB" dirty="0"/>
          </a:p>
        </p:txBody>
      </p:sp>
    </p:spTree>
    <p:extLst>
      <p:ext uri="{BB962C8B-B14F-4D97-AF65-F5344CB8AC3E}">
        <p14:creationId xmlns:p14="http://schemas.microsoft.com/office/powerpoint/2010/main" val="64510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D934-2DD0-4C01-9F70-2BF244443971}"/>
              </a:ext>
            </a:extLst>
          </p:cNvPr>
          <p:cNvSpPr>
            <a:spLocks noGrp="1"/>
          </p:cNvSpPr>
          <p:nvPr>
            <p:ph type="title"/>
          </p:nvPr>
        </p:nvSpPr>
        <p:spPr/>
        <p:txBody>
          <a:bodyPr/>
          <a:lstStyle/>
          <a:p>
            <a:r>
              <a:rPr lang="en-GB" dirty="0"/>
              <a:t>Youth Offending Services</a:t>
            </a:r>
          </a:p>
        </p:txBody>
      </p:sp>
      <p:sp>
        <p:nvSpPr>
          <p:cNvPr id="3" name="Content Placeholder 2">
            <a:extLst>
              <a:ext uri="{FF2B5EF4-FFF2-40B4-BE49-F238E27FC236}">
                <a16:creationId xmlns:a16="http://schemas.microsoft.com/office/drawing/2014/main" id="{E6D46341-3ECC-4E22-9902-40BDFB74A29F}"/>
              </a:ext>
            </a:extLst>
          </p:cNvPr>
          <p:cNvSpPr>
            <a:spLocks noGrp="1"/>
          </p:cNvSpPr>
          <p:nvPr>
            <p:ph idx="1"/>
          </p:nvPr>
        </p:nvSpPr>
        <p:spPr/>
        <p:txBody>
          <a:bodyPr/>
          <a:lstStyle/>
          <a:p>
            <a:r>
              <a:rPr lang="en-GB" dirty="0"/>
              <a:t>The CDA created a Youth Justice Board (YJB) to set standards and coordinate all parts of youth justice work, and to advise the government on policy.</a:t>
            </a:r>
          </a:p>
          <a:p>
            <a:r>
              <a:rPr lang="en-GB" dirty="0"/>
              <a:t>The YJB is concerned with the funding of local YOTs, your most likely point of contact with the youth justice process, also set up under the CDA in 1998. There are 155 YOTs in England and Wales. </a:t>
            </a:r>
          </a:p>
        </p:txBody>
      </p:sp>
    </p:spTree>
    <p:extLst>
      <p:ext uri="{BB962C8B-B14F-4D97-AF65-F5344CB8AC3E}">
        <p14:creationId xmlns:p14="http://schemas.microsoft.com/office/powerpoint/2010/main" val="348137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9C5BF-C210-4F5C-BB6C-C9C7DB23492B}"/>
              </a:ext>
            </a:extLst>
          </p:cNvPr>
          <p:cNvSpPr>
            <a:spLocks noGrp="1"/>
          </p:cNvSpPr>
          <p:nvPr>
            <p:ph type="title"/>
          </p:nvPr>
        </p:nvSpPr>
        <p:spPr/>
        <p:txBody>
          <a:bodyPr/>
          <a:lstStyle/>
          <a:p>
            <a:r>
              <a:rPr lang="en-GB" dirty="0"/>
              <a:t>Appropriate adults</a:t>
            </a:r>
          </a:p>
        </p:txBody>
      </p:sp>
      <p:sp>
        <p:nvSpPr>
          <p:cNvPr id="3" name="Content Placeholder 2">
            <a:extLst>
              <a:ext uri="{FF2B5EF4-FFF2-40B4-BE49-F238E27FC236}">
                <a16:creationId xmlns:a16="http://schemas.microsoft.com/office/drawing/2014/main" id="{46D4238F-85D5-4FCB-BDC6-7E00FC28CD33}"/>
              </a:ext>
            </a:extLst>
          </p:cNvPr>
          <p:cNvSpPr>
            <a:spLocks noGrp="1"/>
          </p:cNvSpPr>
          <p:nvPr>
            <p:ph idx="1"/>
          </p:nvPr>
        </p:nvSpPr>
        <p:spPr/>
        <p:txBody>
          <a:bodyPr>
            <a:normAutofit fontScale="92500" lnSpcReduction="10000"/>
          </a:bodyPr>
          <a:lstStyle/>
          <a:p>
            <a:r>
              <a:rPr lang="en-GB" dirty="0"/>
              <a:t>What goes on when a suspect is held in the police station is governed by the Police and Criminal Evidence Act 1984 (PACE), and the PACE Codes made by the Home Office. The important code is Code C on Detention, Treatment and Questioning, last updated in 2018. </a:t>
            </a:r>
          </a:p>
          <a:p>
            <a:r>
              <a:rPr lang="en-GB" dirty="0"/>
              <a:t>Two vulnerable groups recognised:</a:t>
            </a:r>
          </a:p>
          <a:p>
            <a:pPr lvl="1"/>
            <a:r>
              <a:rPr lang="en-GB" dirty="0"/>
              <a:t>Juveniles under 18</a:t>
            </a:r>
          </a:p>
          <a:p>
            <a:pPr lvl="1"/>
            <a:r>
              <a:rPr lang="en-GB" dirty="0"/>
              <a:t>Mentally vulnerable</a:t>
            </a:r>
          </a:p>
          <a:p>
            <a:r>
              <a:rPr lang="en-GB" dirty="0"/>
              <a:t>An ‘appropriate adult’ (usually parent or guardian) should be called to assist the suspect; no questioning should normally take place until an appropriate adult has arrived.</a:t>
            </a:r>
          </a:p>
          <a:p>
            <a:r>
              <a:rPr lang="en-GB" dirty="0"/>
              <a:t>Where a parent cannot or will not come, or is deemed not to be suitable, a social worker will frequently be asked to be the appropriate adult.</a:t>
            </a:r>
          </a:p>
          <a:p>
            <a:endParaRPr lang="en-GB" dirty="0"/>
          </a:p>
        </p:txBody>
      </p:sp>
    </p:spTree>
    <p:extLst>
      <p:ext uri="{BB962C8B-B14F-4D97-AF65-F5344CB8AC3E}">
        <p14:creationId xmlns:p14="http://schemas.microsoft.com/office/powerpoint/2010/main" val="1057554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E9E2-A75A-485C-87B0-D38C7F9F6CFB}"/>
              </a:ext>
            </a:extLst>
          </p:cNvPr>
          <p:cNvSpPr>
            <a:spLocks noGrp="1"/>
          </p:cNvSpPr>
          <p:nvPr>
            <p:ph type="title"/>
          </p:nvPr>
        </p:nvSpPr>
        <p:spPr/>
        <p:txBody>
          <a:bodyPr/>
          <a:lstStyle/>
          <a:p>
            <a:r>
              <a:rPr lang="en-GB" dirty="0"/>
              <a:t>Role of appropriate adult</a:t>
            </a:r>
          </a:p>
        </p:txBody>
      </p:sp>
      <p:sp>
        <p:nvSpPr>
          <p:cNvPr id="3" name="Content Placeholder 2">
            <a:extLst>
              <a:ext uri="{FF2B5EF4-FFF2-40B4-BE49-F238E27FC236}">
                <a16:creationId xmlns:a16="http://schemas.microsoft.com/office/drawing/2014/main" id="{4A3DF346-A6E6-40FC-956C-C09F2AF21F55}"/>
              </a:ext>
            </a:extLst>
          </p:cNvPr>
          <p:cNvSpPr>
            <a:spLocks noGrp="1"/>
          </p:cNvSpPr>
          <p:nvPr>
            <p:ph idx="1"/>
          </p:nvPr>
        </p:nvSpPr>
        <p:spPr/>
        <p:txBody>
          <a:bodyPr>
            <a:normAutofit lnSpcReduction="10000"/>
          </a:bodyPr>
          <a:lstStyle/>
          <a:p>
            <a:pPr lvl="0"/>
            <a:r>
              <a:rPr lang="en-GB" dirty="0"/>
              <a:t>support, advise and assist them when, in accordance with this Code or any other Code of Practice, they are given or asked to provide information or participate in any procedure;</a:t>
            </a:r>
          </a:p>
          <a:p>
            <a:pPr lvl="0"/>
            <a:r>
              <a:rPr lang="en-GB" dirty="0"/>
              <a:t>observe whether the police are acting properly and fairly to respect their rights and entitlements, and inform an officer of the rank of inspector or above if they consider that they are not;</a:t>
            </a:r>
          </a:p>
          <a:p>
            <a:pPr lvl="0"/>
            <a:r>
              <a:rPr lang="en-GB" dirty="0"/>
              <a:t>assist them to communicate with the police whilst respecting their right to say nothing unless they want to as set out in the terms of the caution;</a:t>
            </a:r>
          </a:p>
          <a:p>
            <a:pPr lvl="0"/>
            <a:r>
              <a:rPr lang="en-GB" dirty="0"/>
              <a:t>help them to understand their rights and ensure that those rights are protected and respected.</a:t>
            </a:r>
          </a:p>
          <a:p>
            <a:endParaRPr lang="en-GB" dirty="0"/>
          </a:p>
        </p:txBody>
      </p:sp>
    </p:spTree>
    <p:extLst>
      <p:ext uri="{BB962C8B-B14F-4D97-AF65-F5344CB8AC3E}">
        <p14:creationId xmlns:p14="http://schemas.microsoft.com/office/powerpoint/2010/main" val="4233630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8576F-345F-458D-94F0-8B2E434F5857}"/>
              </a:ext>
            </a:extLst>
          </p:cNvPr>
          <p:cNvSpPr>
            <a:spLocks noGrp="1"/>
          </p:cNvSpPr>
          <p:nvPr>
            <p:ph type="title"/>
          </p:nvPr>
        </p:nvSpPr>
        <p:spPr/>
        <p:txBody>
          <a:bodyPr/>
          <a:lstStyle/>
          <a:p>
            <a:r>
              <a:rPr lang="en-GB" dirty="0"/>
              <a:t>Police powers of detention</a:t>
            </a:r>
          </a:p>
        </p:txBody>
      </p:sp>
      <p:sp>
        <p:nvSpPr>
          <p:cNvPr id="3" name="Content Placeholder 2">
            <a:extLst>
              <a:ext uri="{FF2B5EF4-FFF2-40B4-BE49-F238E27FC236}">
                <a16:creationId xmlns:a16="http://schemas.microsoft.com/office/drawing/2014/main" id="{40D09554-F27A-4E83-AF51-3174C1344849}"/>
              </a:ext>
            </a:extLst>
          </p:cNvPr>
          <p:cNvSpPr>
            <a:spLocks noGrp="1"/>
          </p:cNvSpPr>
          <p:nvPr>
            <p:ph idx="1"/>
          </p:nvPr>
        </p:nvSpPr>
        <p:spPr/>
        <p:txBody>
          <a:bodyPr>
            <a:normAutofit fontScale="92500"/>
          </a:bodyPr>
          <a:lstStyle/>
          <a:p>
            <a:r>
              <a:rPr lang="en-GB" dirty="0"/>
              <a:t>The only lawful purpose of detention is for the police to obtain evidence to decide whether to charge or not—not to obtain evidence to use at trial. They should charge or release as soon as possible, which means as soon as they have enough evidence to decide (s. 37 and Code C, para. 16.1).</a:t>
            </a:r>
          </a:p>
          <a:p>
            <a:r>
              <a:rPr lang="en-GB" dirty="0"/>
              <a:t>…a child should not be detained for more than 24 hours unless the offence is a serious, arrestable offence and bail is considered inappropriate. </a:t>
            </a:r>
          </a:p>
          <a:p>
            <a:r>
              <a:rPr lang="en-GB" dirty="0"/>
              <a:t>The police cannot in any event detain beyond 36 hours after arrival at the police station (PACE, s. 41). But a magistrates’ court can renew the period for a further 36 hours, and again up to a final total of 96 hours (s. 43). (In a terrorism cases detention can be extended even longer: currently 28 days.)</a:t>
            </a:r>
          </a:p>
          <a:p>
            <a:endParaRPr lang="en-GB" dirty="0"/>
          </a:p>
        </p:txBody>
      </p:sp>
    </p:spTree>
    <p:extLst>
      <p:ext uri="{BB962C8B-B14F-4D97-AF65-F5344CB8AC3E}">
        <p14:creationId xmlns:p14="http://schemas.microsoft.com/office/powerpoint/2010/main" val="83845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E9754-9D83-49B1-8B46-331B863494DA}"/>
              </a:ext>
            </a:extLst>
          </p:cNvPr>
          <p:cNvSpPr>
            <a:spLocks noGrp="1"/>
          </p:cNvSpPr>
          <p:nvPr>
            <p:ph type="title"/>
          </p:nvPr>
        </p:nvSpPr>
        <p:spPr/>
        <p:txBody>
          <a:bodyPr/>
          <a:lstStyle/>
          <a:p>
            <a:r>
              <a:rPr lang="en-GB" dirty="0"/>
              <a:t>Youth caution</a:t>
            </a:r>
          </a:p>
        </p:txBody>
      </p:sp>
      <p:sp>
        <p:nvSpPr>
          <p:cNvPr id="3" name="Content Placeholder 2">
            <a:extLst>
              <a:ext uri="{FF2B5EF4-FFF2-40B4-BE49-F238E27FC236}">
                <a16:creationId xmlns:a16="http://schemas.microsoft.com/office/drawing/2014/main" id="{0A19B25C-B8E5-4864-ABAA-A7DDB6AEF942}"/>
              </a:ext>
            </a:extLst>
          </p:cNvPr>
          <p:cNvSpPr>
            <a:spLocks noGrp="1"/>
          </p:cNvSpPr>
          <p:nvPr>
            <p:ph idx="1"/>
          </p:nvPr>
        </p:nvSpPr>
        <p:spPr/>
        <p:txBody>
          <a:bodyPr/>
          <a:lstStyle/>
          <a:p>
            <a:r>
              <a:rPr lang="en-GB" dirty="0"/>
              <a:t>A constable may give a child or young person (‘Y’) a caution under this section (a ‘youth caution’) if—</a:t>
            </a:r>
          </a:p>
          <a:p>
            <a:pPr lvl="1"/>
            <a:r>
              <a:rPr lang="en-GB" dirty="0"/>
              <a:t>the constable decides that there is sufficient evidence to charge Y with an offence,</a:t>
            </a:r>
          </a:p>
          <a:p>
            <a:pPr lvl="1"/>
            <a:r>
              <a:rPr lang="en-GB" dirty="0"/>
              <a:t>Y admits to the constable that Y committed the offence, and</a:t>
            </a:r>
          </a:p>
          <a:p>
            <a:pPr lvl="1"/>
            <a:r>
              <a:rPr lang="en-GB" dirty="0"/>
              <a:t>the constable does not consider that Y should be prosecuted or given a youth conditional caution in respect of the offence.</a:t>
            </a:r>
          </a:p>
          <a:p>
            <a:endParaRPr lang="en-GB" dirty="0"/>
          </a:p>
        </p:txBody>
      </p:sp>
    </p:spTree>
    <p:extLst>
      <p:ext uri="{BB962C8B-B14F-4D97-AF65-F5344CB8AC3E}">
        <p14:creationId xmlns:p14="http://schemas.microsoft.com/office/powerpoint/2010/main" val="3373652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2568</Words>
  <Application>Microsoft Office PowerPoint</Application>
  <PresentationFormat>Widescreen</PresentationFormat>
  <Paragraphs>112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Youth Justice</vt:lpstr>
      <vt:lpstr>Age of criminal responsibility - doli incapax</vt:lpstr>
      <vt:lpstr>Other matters regarding age</vt:lpstr>
      <vt:lpstr>Aim of criminal justice system</vt:lpstr>
      <vt:lpstr>Youth Offending Services</vt:lpstr>
      <vt:lpstr>Appropriate adults</vt:lpstr>
      <vt:lpstr>Role of appropriate adult</vt:lpstr>
      <vt:lpstr>Police powers of detention</vt:lpstr>
      <vt:lpstr>Youth caution</vt:lpstr>
      <vt:lpstr>Youth caution</vt:lpstr>
      <vt:lpstr>Police bail</vt:lpstr>
      <vt:lpstr>Court bail</vt:lpstr>
      <vt:lpstr>Court bail</vt:lpstr>
      <vt:lpstr>Court bail</vt:lpstr>
      <vt:lpstr>Detention Placement Plan</vt:lpstr>
      <vt:lpstr>Sentencing</vt:lpstr>
      <vt:lpstr>Sentencing principles</vt:lpstr>
      <vt:lpstr>CYPA 1933 s44</vt:lpstr>
      <vt:lpstr>Regard to the welfare of the child or young person—Definitive Guidelines of Sentencing Young People (Sentencing Council) </vt:lpstr>
      <vt:lpstr>Pre sentence report</vt:lpstr>
      <vt:lpstr>Courts choosing the right sentence</vt:lpstr>
      <vt:lpstr>Custody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Justice</dc:title>
  <dc:creator>David</dc:creator>
  <cp:lastModifiedBy>David Goosey</cp:lastModifiedBy>
  <cp:revision>5</cp:revision>
  <dcterms:created xsi:type="dcterms:W3CDTF">2019-03-01T09:11:44Z</dcterms:created>
  <dcterms:modified xsi:type="dcterms:W3CDTF">2020-12-04T14:23:05Z</dcterms:modified>
</cp:coreProperties>
</file>