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D050A-AB36-48AB-A4EB-FEDA0CF932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CE8E099-132D-4E7D-BFCB-45725149CA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4702A1B-7DD5-4FE3-A923-BAF033C152C0}"/>
              </a:ext>
            </a:extLst>
          </p:cNvPr>
          <p:cNvSpPr>
            <a:spLocks noGrp="1"/>
          </p:cNvSpPr>
          <p:nvPr>
            <p:ph type="dt" sz="half" idx="10"/>
          </p:nvPr>
        </p:nvSpPr>
        <p:spPr/>
        <p:txBody>
          <a:bodyPr/>
          <a:lstStyle/>
          <a:p>
            <a:fld id="{FE4D7A0C-1E5E-4992-8440-E063E2FABADB}" type="datetimeFigureOut">
              <a:rPr lang="en-GB" smtClean="0"/>
              <a:t>03/12/2020</a:t>
            </a:fld>
            <a:endParaRPr lang="en-GB"/>
          </a:p>
        </p:txBody>
      </p:sp>
      <p:sp>
        <p:nvSpPr>
          <p:cNvPr id="5" name="Footer Placeholder 4">
            <a:extLst>
              <a:ext uri="{FF2B5EF4-FFF2-40B4-BE49-F238E27FC236}">
                <a16:creationId xmlns:a16="http://schemas.microsoft.com/office/drawing/2014/main" id="{9C9CBBF2-1313-4302-89EB-86F6595CB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A3BDBD-2712-4215-9251-CAE6D4DBDD67}"/>
              </a:ext>
            </a:extLst>
          </p:cNvPr>
          <p:cNvSpPr>
            <a:spLocks noGrp="1"/>
          </p:cNvSpPr>
          <p:nvPr>
            <p:ph type="sldNum" sz="quarter" idx="12"/>
          </p:nvPr>
        </p:nvSpPr>
        <p:spPr/>
        <p:txBody>
          <a:bodyPr/>
          <a:lstStyle/>
          <a:p>
            <a:fld id="{E4D75A56-B7D6-4D22-8F9E-7DF44EFED518}" type="slidenum">
              <a:rPr lang="en-GB" smtClean="0"/>
              <a:t>‹#›</a:t>
            </a:fld>
            <a:endParaRPr lang="en-GB"/>
          </a:p>
        </p:txBody>
      </p:sp>
    </p:spTree>
    <p:extLst>
      <p:ext uri="{BB962C8B-B14F-4D97-AF65-F5344CB8AC3E}">
        <p14:creationId xmlns:p14="http://schemas.microsoft.com/office/powerpoint/2010/main" val="1102111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9C73E-5E33-4919-86F0-1BBC464E11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D4A7D45-67B2-4205-A631-B641E43F6AB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3FA969-C8FB-4EB7-8D87-599BA8E72232}"/>
              </a:ext>
            </a:extLst>
          </p:cNvPr>
          <p:cNvSpPr>
            <a:spLocks noGrp="1"/>
          </p:cNvSpPr>
          <p:nvPr>
            <p:ph type="dt" sz="half" idx="10"/>
          </p:nvPr>
        </p:nvSpPr>
        <p:spPr/>
        <p:txBody>
          <a:bodyPr/>
          <a:lstStyle/>
          <a:p>
            <a:fld id="{FE4D7A0C-1E5E-4992-8440-E063E2FABADB}" type="datetimeFigureOut">
              <a:rPr lang="en-GB" smtClean="0"/>
              <a:t>03/12/2020</a:t>
            </a:fld>
            <a:endParaRPr lang="en-GB"/>
          </a:p>
        </p:txBody>
      </p:sp>
      <p:sp>
        <p:nvSpPr>
          <p:cNvPr id="5" name="Footer Placeholder 4">
            <a:extLst>
              <a:ext uri="{FF2B5EF4-FFF2-40B4-BE49-F238E27FC236}">
                <a16:creationId xmlns:a16="http://schemas.microsoft.com/office/drawing/2014/main" id="{DB3EEC7E-EFA3-409B-B07D-BEA67BB650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D9C857-F4A2-4913-8571-FADA9B81426D}"/>
              </a:ext>
            </a:extLst>
          </p:cNvPr>
          <p:cNvSpPr>
            <a:spLocks noGrp="1"/>
          </p:cNvSpPr>
          <p:nvPr>
            <p:ph type="sldNum" sz="quarter" idx="12"/>
          </p:nvPr>
        </p:nvSpPr>
        <p:spPr/>
        <p:txBody>
          <a:bodyPr/>
          <a:lstStyle/>
          <a:p>
            <a:fld id="{E4D75A56-B7D6-4D22-8F9E-7DF44EFED518}" type="slidenum">
              <a:rPr lang="en-GB" smtClean="0"/>
              <a:t>‹#›</a:t>
            </a:fld>
            <a:endParaRPr lang="en-GB"/>
          </a:p>
        </p:txBody>
      </p:sp>
    </p:spTree>
    <p:extLst>
      <p:ext uri="{BB962C8B-B14F-4D97-AF65-F5344CB8AC3E}">
        <p14:creationId xmlns:p14="http://schemas.microsoft.com/office/powerpoint/2010/main" val="2730762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40E26E-9B2D-4024-97E9-7A8B5A79212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761DA1-197D-4A3F-A621-4A4D07FB807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2D34E1-7BEA-4581-90D6-21E23DB6E333}"/>
              </a:ext>
            </a:extLst>
          </p:cNvPr>
          <p:cNvSpPr>
            <a:spLocks noGrp="1"/>
          </p:cNvSpPr>
          <p:nvPr>
            <p:ph type="dt" sz="half" idx="10"/>
          </p:nvPr>
        </p:nvSpPr>
        <p:spPr/>
        <p:txBody>
          <a:bodyPr/>
          <a:lstStyle/>
          <a:p>
            <a:fld id="{FE4D7A0C-1E5E-4992-8440-E063E2FABADB}" type="datetimeFigureOut">
              <a:rPr lang="en-GB" smtClean="0"/>
              <a:t>03/12/2020</a:t>
            </a:fld>
            <a:endParaRPr lang="en-GB"/>
          </a:p>
        </p:txBody>
      </p:sp>
      <p:sp>
        <p:nvSpPr>
          <p:cNvPr id="5" name="Footer Placeholder 4">
            <a:extLst>
              <a:ext uri="{FF2B5EF4-FFF2-40B4-BE49-F238E27FC236}">
                <a16:creationId xmlns:a16="http://schemas.microsoft.com/office/drawing/2014/main" id="{7FAC722A-AEB5-47DE-AECF-A316C58351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358145-ABF9-42B9-87D0-A69E1609FEDE}"/>
              </a:ext>
            </a:extLst>
          </p:cNvPr>
          <p:cNvSpPr>
            <a:spLocks noGrp="1"/>
          </p:cNvSpPr>
          <p:nvPr>
            <p:ph type="sldNum" sz="quarter" idx="12"/>
          </p:nvPr>
        </p:nvSpPr>
        <p:spPr/>
        <p:txBody>
          <a:bodyPr/>
          <a:lstStyle/>
          <a:p>
            <a:fld id="{E4D75A56-B7D6-4D22-8F9E-7DF44EFED518}" type="slidenum">
              <a:rPr lang="en-GB" smtClean="0"/>
              <a:t>‹#›</a:t>
            </a:fld>
            <a:endParaRPr lang="en-GB"/>
          </a:p>
        </p:txBody>
      </p:sp>
    </p:spTree>
    <p:extLst>
      <p:ext uri="{BB962C8B-B14F-4D97-AF65-F5344CB8AC3E}">
        <p14:creationId xmlns:p14="http://schemas.microsoft.com/office/powerpoint/2010/main" val="2856240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FB765-2CB3-4728-AC06-44D0C4DB40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5DC6A0-E208-422B-8A12-47CA474B1E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FFFAC4-A1CA-4F16-BDFD-774B2974D25E}"/>
              </a:ext>
            </a:extLst>
          </p:cNvPr>
          <p:cNvSpPr>
            <a:spLocks noGrp="1"/>
          </p:cNvSpPr>
          <p:nvPr>
            <p:ph type="dt" sz="half" idx="10"/>
          </p:nvPr>
        </p:nvSpPr>
        <p:spPr/>
        <p:txBody>
          <a:bodyPr/>
          <a:lstStyle/>
          <a:p>
            <a:fld id="{FE4D7A0C-1E5E-4992-8440-E063E2FABADB}" type="datetimeFigureOut">
              <a:rPr lang="en-GB" smtClean="0"/>
              <a:t>03/12/2020</a:t>
            </a:fld>
            <a:endParaRPr lang="en-GB"/>
          </a:p>
        </p:txBody>
      </p:sp>
      <p:sp>
        <p:nvSpPr>
          <p:cNvPr id="5" name="Footer Placeholder 4">
            <a:extLst>
              <a:ext uri="{FF2B5EF4-FFF2-40B4-BE49-F238E27FC236}">
                <a16:creationId xmlns:a16="http://schemas.microsoft.com/office/drawing/2014/main" id="{0771DEB1-645F-43B0-8D02-F638F76E4D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5EE0CD-D958-45C9-9776-B9ABEEF4415F}"/>
              </a:ext>
            </a:extLst>
          </p:cNvPr>
          <p:cNvSpPr>
            <a:spLocks noGrp="1"/>
          </p:cNvSpPr>
          <p:nvPr>
            <p:ph type="sldNum" sz="quarter" idx="12"/>
          </p:nvPr>
        </p:nvSpPr>
        <p:spPr/>
        <p:txBody>
          <a:bodyPr/>
          <a:lstStyle/>
          <a:p>
            <a:fld id="{E4D75A56-B7D6-4D22-8F9E-7DF44EFED518}" type="slidenum">
              <a:rPr lang="en-GB" smtClean="0"/>
              <a:t>‹#›</a:t>
            </a:fld>
            <a:endParaRPr lang="en-GB"/>
          </a:p>
        </p:txBody>
      </p:sp>
    </p:spTree>
    <p:extLst>
      <p:ext uri="{BB962C8B-B14F-4D97-AF65-F5344CB8AC3E}">
        <p14:creationId xmlns:p14="http://schemas.microsoft.com/office/powerpoint/2010/main" val="1139604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4E328-4E33-4E4E-BF10-780567B129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DE288C6-6775-4DAB-AD3E-B52B7A2EAD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7D973B8-25C6-4DED-A7CF-F4A03A8C3E06}"/>
              </a:ext>
            </a:extLst>
          </p:cNvPr>
          <p:cNvSpPr>
            <a:spLocks noGrp="1"/>
          </p:cNvSpPr>
          <p:nvPr>
            <p:ph type="dt" sz="half" idx="10"/>
          </p:nvPr>
        </p:nvSpPr>
        <p:spPr/>
        <p:txBody>
          <a:bodyPr/>
          <a:lstStyle/>
          <a:p>
            <a:fld id="{FE4D7A0C-1E5E-4992-8440-E063E2FABADB}" type="datetimeFigureOut">
              <a:rPr lang="en-GB" smtClean="0"/>
              <a:t>03/12/2020</a:t>
            </a:fld>
            <a:endParaRPr lang="en-GB"/>
          </a:p>
        </p:txBody>
      </p:sp>
      <p:sp>
        <p:nvSpPr>
          <p:cNvPr id="5" name="Footer Placeholder 4">
            <a:extLst>
              <a:ext uri="{FF2B5EF4-FFF2-40B4-BE49-F238E27FC236}">
                <a16:creationId xmlns:a16="http://schemas.microsoft.com/office/drawing/2014/main" id="{5CE78629-9E57-4AD1-852C-5FDF2936B1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1CA921-902A-4FED-AE55-3C71114EF85D}"/>
              </a:ext>
            </a:extLst>
          </p:cNvPr>
          <p:cNvSpPr>
            <a:spLocks noGrp="1"/>
          </p:cNvSpPr>
          <p:nvPr>
            <p:ph type="sldNum" sz="quarter" idx="12"/>
          </p:nvPr>
        </p:nvSpPr>
        <p:spPr/>
        <p:txBody>
          <a:bodyPr/>
          <a:lstStyle/>
          <a:p>
            <a:fld id="{E4D75A56-B7D6-4D22-8F9E-7DF44EFED518}" type="slidenum">
              <a:rPr lang="en-GB" smtClean="0"/>
              <a:t>‹#›</a:t>
            </a:fld>
            <a:endParaRPr lang="en-GB"/>
          </a:p>
        </p:txBody>
      </p:sp>
    </p:spTree>
    <p:extLst>
      <p:ext uri="{BB962C8B-B14F-4D97-AF65-F5344CB8AC3E}">
        <p14:creationId xmlns:p14="http://schemas.microsoft.com/office/powerpoint/2010/main" val="414954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2860C-26A6-459B-8CCB-4301909345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B3601E-81A7-4B79-97B6-DC07C8909CB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19BBBEF-010B-46C1-ACDB-C550D65C30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4E8ACB7-9D6D-42E6-9D76-78D673E4908F}"/>
              </a:ext>
            </a:extLst>
          </p:cNvPr>
          <p:cNvSpPr>
            <a:spLocks noGrp="1"/>
          </p:cNvSpPr>
          <p:nvPr>
            <p:ph type="dt" sz="half" idx="10"/>
          </p:nvPr>
        </p:nvSpPr>
        <p:spPr/>
        <p:txBody>
          <a:bodyPr/>
          <a:lstStyle/>
          <a:p>
            <a:fld id="{FE4D7A0C-1E5E-4992-8440-E063E2FABADB}" type="datetimeFigureOut">
              <a:rPr lang="en-GB" smtClean="0"/>
              <a:t>03/12/2020</a:t>
            </a:fld>
            <a:endParaRPr lang="en-GB"/>
          </a:p>
        </p:txBody>
      </p:sp>
      <p:sp>
        <p:nvSpPr>
          <p:cNvPr id="6" name="Footer Placeholder 5">
            <a:extLst>
              <a:ext uri="{FF2B5EF4-FFF2-40B4-BE49-F238E27FC236}">
                <a16:creationId xmlns:a16="http://schemas.microsoft.com/office/drawing/2014/main" id="{FEE20FD8-437D-4CE3-9F95-1CD6088BEC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3C1DD0-3C4A-4886-B98E-4DF9DDE079BA}"/>
              </a:ext>
            </a:extLst>
          </p:cNvPr>
          <p:cNvSpPr>
            <a:spLocks noGrp="1"/>
          </p:cNvSpPr>
          <p:nvPr>
            <p:ph type="sldNum" sz="quarter" idx="12"/>
          </p:nvPr>
        </p:nvSpPr>
        <p:spPr/>
        <p:txBody>
          <a:bodyPr/>
          <a:lstStyle/>
          <a:p>
            <a:fld id="{E4D75A56-B7D6-4D22-8F9E-7DF44EFED518}" type="slidenum">
              <a:rPr lang="en-GB" smtClean="0"/>
              <a:t>‹#›</a:t>
            </a:fld>
            <a:endParaRPr lang="en-GB"/>
          </a:p>
        </p:txBody>
      </p:sp>
    </p:spTree>
    <p:extLst>
      <p:ext uri="{BB962C8B-B14F-4D97-AF65-F5344CB8AC3E}">
        <p14:creationId xmlns:p14="http://schemas.microsoft.com/office/powerpoint/2010/main" val="1915905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0ED46-34D2-40E7-8387-3C75353FBD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CC8E9F-119B-494F-B9E1-EAB09871D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C0BC6F-4626-4E9D-A4DC-4B51E250CD9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4D60473-DAA1-4A21-A194-D62D7A4D70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58321A-1C01-45ED-B658-E5A57FB85F7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58A2F3E-6E37-417B-84D1-04FDE23FAE3F}"/>
              </a:ext>
            </a:extLst>
          </p:cNvPr>
          <p:cNvSpPr>
            <a:spLocks noGrp="1"/>
          </p:cNvSpPr>
          <p:nvPr>
            <p:ph type="dt" sz="half" idx="10"/>
          </p:nvPr>
        </p:nvSpPr>
        <p:spPr/>
        <p:txBody>
          <a:bodyPr/>
          <a:lstStyle/>
          <a:p>
            <a:fld id="{FE4D7A0C-1E5E-4992-8440-E063E2FABADB}" type="datetimeFigureOut">
              <a:rPr lang="en-GB" smtClean="0"/>
              <a:t>03/12/2020</a:t>
            </a:fld>
            <a:endParaRPr lang="en-GB"/>
          </a:p>
        </p:txBody>
      </p:sp>
      <p:sp>
        <p:nvSpPr>
          <p:cNvPr id="8" name="Footer Placeholder 7">
            <a:extLst>
              <a:ext uri="{FF2B5EF4-FFF2-40B4-BE49-F238E27FC236}">
                <a16:creationId xmlns:a16="http://schemas.microsoft.com/office/drawing/2014/main" id="{6F123260-10C2-42D5-96D5-7B51F27D5CC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9D8011B-B0FF-45D3-B907-1B1BCBFBA4F7}"/>
              </a:ext>
            </a:extLst>
          </p:cNvPr>
          <p:cNvSpPr>
            <a:spLocks noGrp="1"/>
          </p:cNvSpPr>
          <p:nvPr>
            <p:ph type="sldNum" sz="quarter" idx="12"/>
          </p:nvPr>
        </p:nvSpPr>
        <p:spPr/>
        <p:txBody>
          <a:bodyPr/>
          <a:lstStyle/>
          <a:p>
            <a:fld id="{E4D75A56-B7D6-4D22-8F9E-7DF44EFED518}" type="slidenum">
              <a:rPr lang="en-GB" smtClean="0"/>
              <a:t>‹#›</a:t>
            </a:fld>
            <a:endParaRPr lang="en-GB"/>
          </a:p>
        </p:txBody>
      </p:sp>
    </p:spTree>
    <p:extLst>
      <p:ext uri="{BB962C8B-B14F-4D97-AF65-F5344CB8AC3E}">
        <p14:creationId xmlns:p14="http://schemas.microsoft.com/office/powerpoint/2010/main" val="603793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EE39A-4CC4-44CC-8DB4-3FED3FA985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E294792-9A3D-485A-9A0C-02B2B23C5E16}"/>
              </a:ext>
            </a:extLst>
          </p:cNvPr>
          <p:cNvSpPr>
            <a:spLocks noGrp="1"/>
          </p:cNvSpPr>
          <p:nvPr>
            <p:ph type="dt" sz="half" idx="10"/>
          </p:nvPr>
        </p:nvSpPr>
        <p:spPr/>
        <p:txBody>
          <a:bodyPr/>
          <a:lstStyle/>
          <a:p>
            <a:fld id="{FE4D7A0C-1E5E-4992-8440-E063E2FABADB}" type="datetimeFigureOut">
              <a:rPr lang="en-GB" smtClean="0"/>
              <a:t>03/12/2020</a:t>
            </a:fld>
            <a:endParaRPr lang="en-GB"/>
          </a:p>
        </p:txBody>
      </p:sp>
      <p:sp>
        <p:nvSpPr>
          <p:cNvPr id="4" name="Footer Placeholder 3">
            <a:extLst>
              <a:ext uri="{FF2B5EF4-FFF2-40B4-BE49-F238E27FC236}">
                <a16:creationId xmlns:a16="http://schemas.microsoft.com/office/drawing/2014/main" id="{0A8D1BEC-195C-4A99-A9EB-5FF547D06F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E388DEE-56B1-49A0-9773-9F9F1ABF3C7E}"/>
              </a:ext>
            </a:extLst>
          </p:cNvPr>
          <p:cNvSpPr>
            <a:spLocks noGrp="1"/>
          </p:cNvSpPr>
          <p:nvPr>
            <p:ph type="sldNum" sz="quarter" idx="12"/>
          </p:nvPr>
        </p:nvSpPr>
        <p:spPr/>
        <p:txBody>
          <a:bodyPr/>
          <a:lstStyle/>
          <a:p>
            <a:fld id="{E4D75A56-B7D6-4D22-8F9E-7DF44EFED518}" type="slidenum">
              <a:rPr lang="en-GB" smtClean="0"/>
              <a:t>‹#›</a:t>
            </a:fld>
            <a:endParaRPr lang="en-GB"/>
          </a:p>
        </p:txBody>
      </p:sp>
    </p:spTree>
    <p:extLst>
      <p:ext uri="{BB962C8B-B14F-4D97-AF65-F5344CB8AC3E}">
        <p14:creationId xmlns:p14="http://schemas.microsoft.com/office/powerpoint/2010/main" val="2909870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52254B-C78D-4471-890A-3C839BC124AD}"/>
              </a:ext>
            </a:extLst>
          </p:cNvPr>
          <p:cNvSpPr>
            <a:spLocks noGrp="1"/>
          </p:cNvSpPr>
          <p:nvPr>
            <p:ph type="dt" sz="half" idx="10"/>
          </p:nvPr>
        </p:nvSpPr>
        <p:spPr/>
        <p:txBody>
          <a:bodyPr/>
          <a:lstStyle/>
          <a:p>
            <a:fld id="{FE4D7A0C-1E5E-4992-8440-E063E2FABADB}" type="datetimeFigureOut">
              <a:rPr lang="en-GB" smtClean="0"/>
              <a:t>03/12/2020</a:t>
            </a:fld>
            <a:endParaRPr lang="en-GB"/>
          </a:p>
        </p:txBody>
      </p:sp>
      <p:sp>
        <p:nvSpPr>
          <p:cNvPr id="3" name="Footer Placeholder 2">
            <a:extLst>
              <a:ext uri="{FF2B5EF4-FFF2-40B4-BE49-F238E27FC236}">
                <a16:creationId xmlns:a16="http://schemas.microsoft.com/office/drawing/2014/main" id="{22F05123-677B-46E3-8404-4211640C1C0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1AF993F-72A2-4908-B021-4CB862CE88B6}"/>
              </a:ext>
            </a:extLst>
          </p:cNvPr>
          <p:cNvSpPr>
            <a:spLocks noGrp="1"/>
          </p:cNvSpPr>
          <p:nvPr>
            <p:ph type="sldNum" sz="quarter" idx="12"/>
          </p:nvPr>
        </p:nvSpPr>
        <p:spPr/>
        <p:txBody>
          <a:bodyPr/>
          <a:lstStyle/>
          <a:p>
            <a:fld id="{E4D75A56-B7D6-4D22-8F9E-7DF44EFED518}" type="slidenum">
              <a:rPr lang="en-GB" smtClean="0"/>
              <a:t>‹#›</a:t>
            </a:fld>
            <a:endParaRPr lang="en-GB"/>
          </a:p>
        </p:txBody>
      </p:sp>
    </p:spTree>
    <p:extLst>
      <p:ext uri="{BB962C8B-B14F-4D97-AF65-F5344CB8AC3E}">
        <p14:creationId xmlns:p14="http://schemas.microsoft.com/office/powerpoint/2010/main" val="4131895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2CAFD-F40C-43AB-8FF1-C24112DF7F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3A92EF4-D4ED-496B-A70A-8AE27EBA31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AE55062-EEF8-4648-BA48-27CC12808B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5D8FFC-FA18-4C0C-890E-2BBF42ECC1F7}"/>
              </a:ext>
            </a:extLst>
          </p:cNvPr>
          <p:cNvSpPr>
            <a:spLocks noGrp="1"/>
          </p:cNvSpPr>
          <p:nvPr>
            <p:ph type="dt" sz="half" idx="10"/>
          </p:nvPr>
        </p:nvSpPr>
        <p:spPr/>
        <p:txBody>
          <a:bodyPr/>
          <a:lstStyle/>
          <a:p>
            <a:fld id="{FE4D7A0C-1E5E-4992-8440-E063E2FABADB}" type="datetimeFigureOut">
              <a:rPr lang="en-GB" smtClean="0"/>
              <a:t>03/12/2020</a:t>
            </a:fld>
            <a:endParaRPr lang="en-GB"/>
          </a:p>
        </p:txBody>
      </p:sp>
      <p:sp>
        <p:nvSpPr>
          <p:cNvPr id="6" name="Footer Placeholder 5">
            <a:extLst>
              <a:ext uri="{FF2B5EF4-FFF2-40B4-BE49-F238E27FC236}">
                <a16:creationId xmlns:a16="http://schemas.microsoft.com/office/drawing/2014/main" id="{3CDBBE26-7AD0-4504-9028-8EF9B9E3A3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165B90-876A-426C-846E-8A06924932D6}"/>
              </a:ext>
            </a:extLst>
          </p:cNvPr>
          <p:cNvSpPr>
            <a:spLocks noGrp="1"/>
          </p:cNvSpPr>
          <p:nvPr>
            <p:ph type="sldNum" sz="quarter" idx="12"/>
          </p:nvPr>
        </p:nvSpPr>
        <p:spPr/>
        <p:txBody>
          <a:bodyPr/>
          <a:lstStyle/>
          <a:p>
            <a:fld id="{E4D75A56-B7D6-4D22-8F9E-7DF44EFED518}" type="slidenum">
              <a:rPr lang="en-GB" smtClean="0"/>
              <a:t>‹#›</a:t>
            </a:fld>
            <a:endParaRPr lang="en-GB"/>
          </a:p>
        </p:txBody>
      </p:sp>
    </p:spTree>
    <p:extLst>
      <p:ext uri="{BB962C8B-B14F-4D97-AF65-F5344CB8AC3E}">
        <p14:creationId xmlns:p14="http://schemas.microsoft.com/office/powerpoint/2010/main" val="3446391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C5B1A-686C-47A4-B50D-992E213B46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CB08D5-65BD-4FA2-A2C8-39D2851D62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011097F-DBF8-45C2-8F59-72A499C60E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77ACB2-8AB2-49DF-8C96-A60740BEE128}"/>
              </a:ext>
            </a:extLst>
          </p:cNvPr>
          <p:cNvSpPr>
            <a:spLocks noGrp="1"/>
          </p:cNvSpPr>
          <p:nvPr>
            <p:ph type="dt" sz="half" idx="10"/>
          </p:nvPr>
        </p:nvSpPr>
        <p:spPr/>
        <p:txBody>
          <a:bodyPr/>
          <a:lstStyle/>
          <a:p>
            <a:fld id="{FE4D7A0C-1E5E-4992-8440-E063E2FABADB}" type="datetimeFigureOut">
              <a:rPr lang="en-GB" smtClean="0"/>
              <a:t>03/12/2020</a:t>
            </a:fld>
            <a:endParaRPr lang="en-GB"/>
          </a:p>
        </p:txBody>
      </p:sp>
      <p:sp>
        <p:nvSpPr>
          <p:cNvPr id="6" name="Footer Placeholder 5">
            <a:extLst>
              <a:ext uri="{FF2B5EF4-FFF2-40B4-BE49-F238E27FC236}">
                <a16:creationId xmlns:a16="http://schemas.microsoft.com/office/drawing/2014/main" id="{F3C08E0F-F89A-4594-B034-93E8A618AE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E31C4A-4B28-4E31-A874-B66216F078D3}"/>
              </a:ext>
            </a:extLst>
          </p:cNvPr>
          <p:cNvSpPr>
            <a:spLocks noGrp="1"/>
          </p:cNvSpPr>
          <p:nvPr>
            <p:ph type="sldNum" sz="quarter" idx="12"/>
          </p:nvPr>
        </p:nvSpPr>
        <p:spPr/>
        <p:txBody>
          <a:bodyPr/>
          <a:lstStyle/>
          <a:p>
            <a:fld id="{E4D75A56-B7D6-4D22-8F9E-7DF44EFED518}" type="slidenum">
              <a:rPr lang="en-GB" smtClean="0"/>
              <a:t>‹#›</a:t>
            </a:fld>
            <a:endParaRPr lang="en-GB"/>
          </a:p>
        </p:txBody>
      </p:sp>
    </p:spTree>
    <p:extLst>
      <p:ext uri="{BB962C8B-B14F-4D97-AF65-F5344CB8AC3E}">
        <p14:creationId xmlns:p14="http://schemas.microsoft.com/office/powerpoint/2010/main" val="3760685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E38B91-2E68-461B-BA37-02C1EEDE41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149B5F-FD41-4F54-BD6D-5FB6BC279A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89471D-573A-48CA-8A9E-BBF7324450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D7A0C-1E5E-4992-8440-E063E2FABADB}" type="datetimeFigureOut">
              <a:rPr lang="en-GB" smtClean="0"/>
              <a:t>03/12/2020</a:t>
            </a:fld>
            <a:endParaRPr lang="en-GB"/>
          </a:p>
        </p:txBody>
      </p:sp>
      <p:sp>
        <p:nvSpPr>
          <p:cNvPr id="5" name="Footer Placeholder 4">
            <a:extLst>
              <a:ext uri="{FF2B5EF4-FFF2-40B4-BE49-F238E27FC236}">
                <a16:creationId xmlns:a16="http://schemas.microsoft.com/office/drawing/2014/main" id="{2B9B80E3-BD0A-487D-B8D7-0598431E17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728AE53-08EA-4863-9C3D-FCC68D8A6D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75A56-B7D6-4D22-8F9E-7DF44EFED518}" type="slidenum">
              <a:rPr lang="en-GB" smtClean="0"/>
              <a:t>‹#›</a:t>
            </a:fld>
            <a:endParaRPr lang="en-GB"/>
          </a:p>
        </p:txBody>
      </p:sp>
    </p:spTree>
    <p:extLst>
      <p:ext uri="{BB962C8B-B14F-4D97-AF65-F5344CB8AC3E}">
        <p14:creationId xmlns:p14="http://schemas.microsoft.com/office/powerpoint/2010/main" val="1365185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8C1F4-009A-423F-85AB-59CB53687E0B}"/>
              </a:ext>
            </a:extLst>
          </p:cNvPr>
          <p:cNvSpPr>
            <a:spLocks noGrp="1"/>
          </p:cNvSpPr>
          <p:nvPr>
            <p:ph type="ctrTitle"/>
          </p:nvPr>
        </p:nvSpPr>
        <p:spPr/>
        <p:txBody>
          <a:bodyPr/>
          <a:lstStyle/>
          <a:p>
            <a:r>
              <a:rPr lang="en-GB" dirty="0"/>
              <a:t>Applying to Court</a:t>
            </a:r>
          </a:p>
        </p:txBody>
      </p:sp>
      <p:sp>
        <p:nvSpPr>
          <p:cNvPr id="3" name="Subtitle 2">
            <a:extLst>
              <a:ext uri="{FF2B5EF4-FFF2-40B4-BE49-F238E27FC236}">
                <a16:creationId xmlns:a16="http://schemas.microsoft.com/office/drawing/2014/main" id="{E2C7C601-B4DC-4A56-B1B8-BD79D2365010}"/>
              </a:ext>
            </a:extLst>
          </p:cNvPr>
          <p:cNvSpPr>
            <a:spLocks noGrp="1"/>
          </p:cNvSpPr>
          <p:nvPr>
            <p:ph type="subTitle" idx="1"/>
          </p:nvPr>
        </p:nvSpPr>
        <p:spPr/>
        <p:txBody>
          <a:bodyPr/>
          <a:lstStyle/>
          <a:p>
            <a:r>
              <a:rPr lang="en-GB" dirty="0"/>
              <a:t>Chapter 8</a:t>
            </a:r>
          </a:p>
        </p:txBody>
      </p:sp>
    </p:spTree>
    <p:extLst>
      <p:ext uri="{BB962C8B-B14F-4D97-AF65-F5344CB8AC3E}">
        <p14:creationId xmlns:p14="http://schemas.microsoft.com/office/powerpoint/2010/main" val="2047506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3F1BB-6C6A-42F3-B26D-75054F670760}"/>
              </a:ext>
            </a:extLst>
          </p:cNvPr>
          <p:cNvSpPr>
            <a:spLocks noGrp="1"/>
          </p:cNvSpPr>
          <p:nvPr>
            <p:ph type="title"/>
          </p:nvPr>
        </p:nvSpPr>
        <p:spPr/>
        <p:txBody>
          <a:bodyPr/>
          <a:lstStyle/>
          <a:p>
            <a:r>
              <a:rPr lang="en-GB" dirty="0"/>
              <a:t>Care and Supervision Orders</a:t>
            </a:r>
          </a:p>
        </p:txBody>
      </p:sp>
      <p:sp>
        <p:nvSpPr>
          <p:cNvPr id="3" name="Content Placeholder 2">
            <a:extLst>
              <a:ext uri="{FF2B5EF4-FFF2-40B4-BE49-F238E27FC236}">
                <a16:creationId xmlns:a16="http://schemas.microsoft.com/office/drawing/2014/main" id="{59AC30C0-6C94-407E-8054-AC304313F0AF}"/>
              </a:ext>
            </a:extLst>
          </p:cNvPr>
          <p:cNvSpPr>
            <a:spLocks noGrp="1"/>
          </p:cNvSpPr>
          <p:nvPr>
            <p:ph idx="1"/>
          </p:nvPr>
        </p:nvSpPr>
        <p:spPr/>
        <p:txBody>
          <a:bodyPr>
            <a:normAutofit fontScale="92500"/>
          </a:bodyPr>
          <a:lstStyle/>
          <a:p>
            <a:r>
              <a:rPr lang="en-GB" dirty="0"/>
              <a:t>A care order gives the local authority the power to protect a child through acquisition of parental responsibility. That may involve removing the child, but equally it can and does permit the child to be left at home. </a:t>
            </a:r>
          </a:p>
          <a:p>
            <a:r>
              <a:rPr lang="en-GB" dirty="0"/>
              <a:t>A supervision order puts the child under the supervision of a social worker or probation officer. If the court makes a supervision order, the child will not normally be removed from home, although there are powers to direct the child to live at a specified address for a limited period. </a:t>
            </a:r>
          </a:p>
          <a:p>
            <a:r>
              <a:rPr lang="en-GB" dirty="0"/>
              <a:t>Supervision orders are less intrusive, and if the balance between a care order and a supervision order is equal, the court should adopt the least interventionist and most proportionate approach.</a:t>
            </a:r>
          </a:p>
          <a:p>
            <a:endParaRPr lang="en-GB" dirty="0"/>
          </a:p>
        </p:txBody>
      </p:sp>
    </p:spTree>
    <p:extLst>
      <p:ext uri="{BB962C8B-B14F-4D97-AF65-F5344CB8AC3E}">
        <p14:creationId xmlns:p14="http://schemas.microsoft.com/office/powerpoint/2010/main" val="2325215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4E5A0-8671-436E-B2E7-AE402F1C849D}"/>
              </a:ext>
            </a:extLst>
          </p:cNvPr>
          <p:cNvSpPr>
            <a:spLocks noGrp="1"/>
          </p:cNvSpPr>
          <p:nvPr>
            <p:ph type="title"/>
          </p:nvPr>
        </p:nvSpPr>
        <p:spPr/>
        <p:txBody>
          <a:bodyPr/>
          <a:lstStyle/>
          <a:p>
            <a:r>
              <a:rPr lang="en-GB" dirty="0"/>
              <a:t>Who may apply for a care order—s. 31(1) of the Children Act</a:t>
            </a:r>
          </a:p>
        </p:txBody>
      </p:sp>
      <p:sp>
        <p:nvSpPr>
          <p:cNvPr id="3" name="Content Placeholder 2">
            <a:extLst>
              <a:ext uri="{FF2B5EF4-FFF2-40B4-BE49-F238E27FC236}">
                <a16:creationId xmlns:a16="http://schemas.microsoft.com/office/drawing/2014/main" id="{B478C6A9-CEE9-460D-9C57-C417800F3552}"/>
              </a:ext>
            </a:extLst>
          </p:cNvPr>
          <p:cNvSpPr>
            <a:spLocks noGrp="1"/>
          </p:cNvSpPr>
          <p:nvPr>
            <p:ph idx="1"/>
          </p:nvPr>
        </p:nvSpPr>
        <p:spPr/>
        <p:txBody>
          <a:bodyPr/>
          <a:lstStyle/>
          <a:p>
            <a:pPr lvl="0"/>
            <a:r>
              <a:rPr lang="en-GB" dirty="0"/>
              <a:t>On the application of any local authority or authorised person [only the NSPCC is authorized], the court may make an order—</a:t>
            </a:r>
          </a:p>
          <a:p>
            <a:pPr lvl="1"/>
            <a:r>
              <a:rPr lang="en-GB" dirty="0"/>
              <a:t>placing the child with respect to whom the application is made in the care of a designated local authority; or</a:t>
            </a:r>
          </a:p>
          <a:p>
            <a:pPr lvl="1"/>
            <a:r>
              <a:rPr lang="en-GB" dirty="0"/>
              <a:t>putting the child under the supervision of a designated local authority or a probation officer.</a:t>
            </a:r>
          </a:p>
          <a:p>
            <a:endParaRPr lang="en-GB" dirty="0"/>
          </a:p>
        </p:txBody>
      </p:sp>
    </p:spTree>
    <p:extLst>
      <p:ext uri="{BB962C8B-B14F-4D97-AF65-F5344CB8AC3E}">
        <p14:creationId xmlns:p14="http://schemas.microsoft.com/office/powerpoint/2010/main" val="4107559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D6444-94C2-42DC-9CF7-489E2D0083F0}"/>
              </a:ext>
            </a:extLst>
          </p:cNvPr>
          <p:cNvSpPr>
            <a:spLocks noGrp="1"/>
          </p:cNvSpPr>
          <p:nvPr>
            <p:ph type="title"/>
          </p:nvPr>
        </p:nvSpPr>
        <p:spPr/>
        <p:txBody>
          <a:bodyPr/>
          <a:lstStyle/>
          <a:p>
            <a:r>
              <a:rPr lang="en-GB" dirty="0"/>
              <a:t>The grounds for a care order—s. 31(2) of the Children Act 1989</a:t>
            </a:r>
          </a:p>
        </p:txBody>
      </p:sp>
      <p:sp>
        <p:nvSpPr>
          <p:cNvPr id="3" name="Content Placeholder 2">
            <a:extLst>
              <a:ext uri="{FF2B5EF4-FFF2-40B4-BE49-F238E27FC236}">
                <a16:creationId xmlns:a16="http://schemas.microsoft.com/office/drawing/2014/main" id="{3FFF8DA4-9220-42A7-9C10-8512D5CC3F79}"/>
              </a:ext>
            </a:extLst>
          </p:cNvPr>
          <p:cNvSpPr>
            <a:spLocks noGrp="1"/>
          </p:cNvSpPr>
          <p:nvPr>
            <p:ph idx="1"/>
          </p:nvPr>
        </p:nvSpPr>
        <p:spPr/>
        <p:txBody>
          <a:bodyPr>
            <a:normAutofit/>
          </a:bodyPr>
          <a:lstStyle/>
          <a:p>
            <a:pPr lvl="0"/>
            <a:r>
              <a:rPr lang="en-GB" dirty="0"/>
              <a:t>A court may only make a care order or supervision order if it is satisfied—</a:t>
            </a:r>
          </a:p>
          <a:p>
            <a:pPr lvl="0"/>
            <a:r>
              <a:rPr lang="en-GB" dirty="0"/>
              <a:t>that the child concerned is suffering, or is likely to suffer, significant harm; and</a:t>
            </a:r>
          </a:p>
          <a:p>
            <a:pPr lvl="0"/>
            <a:r>
              <a:rPr lang="en-GB" dirty="0"/>
              <a:t>that the harm, or likelihood of harm, is attributable to—</a:t>
            </a:r>
          </a:p>
          <a:p>
            <a:pPr lvl="1"/>
            <a:r>
              <a:rPr lang="en-GB" dirty="0"/>
              <a:t>the care given to the child, or likely to be given to him if the order were not made, not being what it would be reasonable to expect a parent to give to him; or</a:t>
            </a:r>
          </a:p>
          <a:p>
            <a:pPr lvl="1"/>
            <a:r>
              <a:rPr lang="en-GB" dirty="0"/>
              <a:t>the child’s being beyond parental control.</a:t>
            </a:r>
          </a:p>
          <a:p>
            <a:pPr marL="0" indent="0">
              <a:buNone/>
            </a:pPr>
            <a:endParaRPr lang="en-GB" dirty="0"/>
          </a:p>
          <a:p>
            <a:endParaRPr lang="en-GB" dirty="0"/>
          </a:p>
        </p:txBody>
      </p:sp>
    </p:spTree>
    <p:extLst>
      <p:ext uri="{BB962C8B-B14F-4D97-AF65-F5344CB8AC3E}">
        <p14:creationId xmlns:p14="http://schemas.microsoft.com/office/powerpoint/2010/main" val="1844747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DB915-2391-4572-95AA-23A38EDAA1A8}"/>
              </a:ext>
            </a:extLst>
          </p:cNvPr>
          <p:cNvSpPr>
            <a:spLocks noGrp="1"/>
          </p:cNvSpPr>
          <p:nvPr>
            <p:ph type="title"/>
          </p:nvPr>
        </p:nvSpPr>
        <p:spPr/>
        <p:txBody>
          <a:bodyPr>
            <a:normAutofit fontScale="90000"/>
          </a:bodyPr>
          <a:lstStyle/>
          <a:p>
            <a:r>
              <a:rPr lang="en-GB" dirty="0"/>
              <a:t>Baroness Hale’s observations in </a:t>
            </a:r>
            <a:r>
              <a:rPr lang="en-GB" i="1" dirty="0"/>
              <a:t>Re B (Children) (Care Proceedings: Standard of Proof)</a:t>
            </a:r>
            <a:endParaRPr lang="en-GB" dirty="0"/>
          </a:p>
        </p:txBody>
      </p:sp>
      <p:sp>
        <p:nvSpPr>
          <p:cNvPr id="3" name="Content Placeholder 2">
            <a:extLst>
              <a:ext uri="{FF2B5EF4-FFF2-40B4-BE49-F238E27FC236}">
                <a16:creationId xmlns:a16="http://schemas.microsoft.com/office/drawing/2014/main" id="{BBE25343-9E5D-44CD-A5F4-85EC9F0445F9}"/>
              </a:ext>
            </a:extLst>
          </p:cNvPr>
          <p:cNvSpPr>
            <a:spLocks noGrp="1"/>
          </p:cNvSpPr>
          <p:nvPr>
            <p:ph idx="1"/>
          </p:nvPr>
        </p:nvSpPr>
        <p:spPr/>
        <p:txBody>
          <a:bodyPr>
            <a:normAutofit fontScale="85000" lnSpcReduction="10000"/>
          </a:bodyPr>
          <a:lstStyle/>
          <a:p>
            <a:r>
              <a:rPr lang="en-GB" dirty="0"/>
              <a:t>74 Care proceedings are not a two-stage process. The court does have two questions to ask. Has the threshold been crossed? If so, what will be best for the child? But there are many cases in which a court has two or more questions to ask in the course of a single hearing. The same factual issues are often relevant to each question. Or some factual disputes may be relevant to the threshold while others are relevant to the welfare checklist: it may be clear, for example, that a child has suffered an injury while in the care of the mother, but whether the father or stepfather has a drink problem and has been beating the mother up is extremely relevant to the long term welfare of the child.</a:t>
            </a:r>
          </a:p>
          <a:p>
            <a:r>
              <a:rPr lang="en-GB" dirty="0"/>
              <a:t>75 The purpose of splitting the hearing is not to split the two questions which the court must answer. It is to separate out those factual issues which are capable of swift resolution so that the welfare professionals have a firm foundation of fact upon which to base their assessments of family relationships and parenting ability.</a:t>
            </a:r>
          </a:p>
          <a:p>
            <a:endParaRPr lang="en-GB" dirty="0"/>
          </a:p>
        </p:txBody>
      </p:sp>
    </p:spTree>
    <p:extLst>
      <p:ext uri="{BB962C8B-B14F-4D97-AF65-F5344CB8AC3E}">
        <p14:creationId xmlns:p14="http://schemas.microsoft.com/office/powerpoint/2010/main" val="1980386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0CE12-70A0-44CA-9C8B-E33EE1E84646}"/>
              </a:ext>
            </a:extLst>
          </p:cNvPr>
          <p:cNvSpPr>
            <a:spLocks noGrp="1"/>
          </p:cNvSpPr>
          <p:nvPr>
            <p:ph type="title"/>
          </p:nvPr>
        </p:nvSpPr>
        <p:spPr/>
        <p:txBody>
          <a:bodyPr/>
          <a:lstStyle/>
          <a:p>
            <a:r>
              <a:rPr lang="en-GB" dirty="0"/>
              <a:t>Significant Harm</a:t>
            </a:r>
          </a:p>
        </p:txBody>
      </p:sp>
      <p:sp>
        <p:nvSpPr>
          <p:cNvPr id="3" name="Content Placeholder 2">
            <a:extLst>
              <a:ext uri="{FF2B5EF4-FFF2-40B4-BE49-F238E27FC236}">
                <a16:creationId xmlns:a16="http://schemas.microsoft.com/office/drawing/2014/main" id="{C3FA6D08-51DB-405D-B27B-B77ACCC99F14}"/>
              </a:ext>
            </a:extLst>
          </p:cNvPr>
          <p:cNvSpPr>
            <a:spLocks noGrp="1"/>
          </p:cNvSpPr>
          <p:nvPr>
            <p:ph idx="1"/>
          </p:nvPr>
        </p:nvSpPr>
        <p:spPr/>
        <p:txBody>
          <a:bodyPr/>
          <a:lstStyle/>
          <a:p>
            <a:r>
              <a:rPr lang="en-GB" dirty="0"/>
              <a:t>Notice that care orders are obtained either on the basis that the child is currently suffering significant harm or on the basis of the likelihood that the child will suffer significant harm in the future.</a:t>
            </a:r>
          </a:p>
          <a:p>
            <a:endParaRPr lang="en-GB" dirty="0"/>
          </a:p>
        </p:txBody>
      </p:sp>
    </p:spTree>
    <p:extLst>
      <p:ext uri="{BB962C8B-B14F-4D97-AF65-F5344CB8AC3E}">
        <p14:creationId xmlns:p14="http://schemas.microsoft.com/office/powerpoint/2010/main" val="1175354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78EEF-133B-4BA9-81EC-8A6E91D6B20B}"/>
              </a:ext>
            </a:extLst>
          </p:cNvPr>
          <p:cNvSpPr>
            <a:spLocks noGrp="1"/>
          </p:cNvSpPr>
          <p:nvPr>
            <p:ph type="title"/>
          </p:nvPr>
        </p:nvSpPr>
        <p:spPr/>
        <p:txBody>
          <a:bodyPr/>
          <a:lstStyle/>
          <a:p>
            <a:r>
              <a:rPr lang="en-GB" dirty="0"/>
              <a:t>Meaning of Harm</a:t>
            </a:r>
          </a:p>
        </p:txBody>
      </p:sp>
      <p:sp>
        <p:nvSpPr>
          <p:cNvPr id="3" name="Content Placeholder 2">
            <a:extLst>
              <a:ext uri="{FF2B5EF4-FFF2-40B4-BE49-F238E27FC236}">
                <a16:creationId xmlns:a16="http://schemas.microsoft.com/office/drawing/2014/main" id="{9A2D2F38-3E0C-467C-847B-F0DD98E7444E}"/>
              </a:ext>
            </a:extLst>
          </p:cNvPr>
          <p:cNvSpPr>
            <a:spLocks noGrp="1"/>
          </p:cNvSpPr>
          <p:nvPr>
            <p:ph idx="1"/>
          </p:nvPr>
        </p:nvSpPr>
        <p:spPr/>
        <p:txBody>
          <a:bodyPr>
            <a:normAutofit fontScale="92500" lnSpcReduction="20000"/>
          </a:bodyPr>
          <a:lstStyle/>
          <a:p>
            <a:r>
              <a:rPr lang="en-GB" dirty="0"/>
              <a:t>The meaning of harm—s. 31(9) and (10) of the Children Act 1989</a:t>
            </a:r>
          </a:p>
          <a:p>
            <a:endParaRPr lang="en-GB" dirty="0"/>
          </a:p>
          <a:p>
            <a:pPr lvl="0"/>
            <a:r>
              <a:rPr lang="en-GB" dirty="0"/>
              <a:t>In this section—</a:t>
            </a:r>
          </a:p>
          <a:p>
            <a:r>
              <a:rPr lang="en-GB" dirty="0"/>
              <a:t>‘harm’ means ill treatment or the impairment of health or development;</a:t>
            </a:r>
          </a:p>
          <a:p>
            <a:pPr lvl="1"/>
            <a:r>
              <a:rPr lang="en-GB" dirty="0"/>
              <a:t>‘development’ means physical, intellectual, emotional, social or behavioural development;</a:t>
            </a:r>
          </a:p>
          <a:p>
            <a:pPr lvl="1"/>
            <a:r>
              <a:rPr lang="en-GB" dirty="0"/>
              <a:t>‘health’ means physical or mental health; and</a:t>
            </a:r>
          </a:p>
          <a:p>
            <a:pPr lvl="1"/>
            <a:r>
              <a:rPr lang="en-GB" dirty="0"/>
              <a:t>‘ill treatment’ includes sexual abuse and forms of treatment that are not physical including for example impairment suffered from seeing or hearing the ill treatment of another.</a:t>
            </a:r>
          </a:p>
          <a:p>
            <a:pPr lvl="0"/>
            <a:r>
              <a:rPr lang="en-GB" dirty="0"/>
              <a:t>Where the question of whether harm suffered by a child is significant turns on the child’s health or development, his health shall be compared with that which could reasonably be expected of a similar child.</a:t>
            </a:r>
          </a:p>
          <a:p>
            <a:endParaRPr lang="en-GB" dirty="0"/>
          </a:p>
        </p:txBody>
      </p:sp>
    </p:spTree>
    <p:extLst>
      <p:ext uri="{BB962C8B-B14F-4D97-AF65-F5344CB8AC3E}">
        <p14:creationId xmlns:p14="http://schemas.microsoft.com/office/powerpoint/2010/main" val="2707267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0047-31A7-4497-BF4F-5524D71E8936}"/>
              </a:ext>
            </a:extLst>
          </p:cNvPr>
          <p:cNvSpPr>
            <a:spLocks noGrp="1"/>
          </p:cNvSpPr>
          <p:nvPr>
            <p:ph type="title"/>
          </p:nvPr>
        </p:nvSpPr>
        <p:spPr/>
        <p:txBody>
          <a:bodyPr/>
          <a:lstStyle/>
          <a:p>
            <a:r>
              <a:rPr lang="en-GB" dirty="0"/>
              <a:t>Causes of harm</a:t>
            </a:r>
          </a:p>
        </p:txBody>
      </p:sp>
      <p:sp>
        <p:nvSpPr>
          <p:cNvPr id="3" name="Content Placeholder 2">
            <a:extLst>
              <a:ext uri="{FF2B5EF4-FFF2-40B4-BE49-F238E27FC236}">
                <a16:creationId xmlns:a16="http://schemas.microsoft.com/office/drawing/2014/main" id="{8D79ADA5-04CD-4FD9-B943-52FE7A35D524}"/>
              </a:ext>
            </a:extLst>
          </p:cNvPr>
          <p:cNvSpPr>
            <a:spLocks noGrp="1"/>
          </p:cNvSpPr>
          <p:nvPr>
            <p:ph idx="1"/>
          </p:nvPr>
        </p:nvSpPr>
        <p:spPr/>
        <p:txBody>
          <a:bodyPr/>
          <a:lstStyle/>
          <a:p>
            <a:r>
              <a:rPr lang="en-GB" dirty="0"/>
              <a:t>The harm that a child suffers or is likely to suffer must emanate from a failure of parenting. However, there is no expectation that the care which has to be provided for a child is at the standard of a perfect parent. What is required is reasonable parenting.</a:t>
            </a:r>
          </a:p>
          <a:p>
            <a:r>
              <a:rPr lang="en-GB" dirty="0"/>
              <a:t>Therefore, you have to look at the child in his or her context (home, surroundings, locale, etc.) and ask what a reasonable parent in that situation would be expected to do. So, for instance, a reasonable parent in most, but not all, circumstances would ensure that a child attends school or takes prescribed medicine.</a:t>
            </a:r>
          </a:p>
          <a:p>
            <a:endParaRPr lang="en-GB" dirty="0"/>
          </a:p>
        </p:txBody>
      </p:sp>
    </p:spTree>
    <p:extLst>
      <p:ext uri="{BB962C8B-B14F-4D97-AF65-F5344CB8AC3E}">
        <p14:creationId xmlns:p14="http://schemas.microsoft.com/office/powerpoint/2010/main" val="3410384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4F46A-D141-4306-AC2F-7EAE0F63D026}"/>
              </a:ext>
            </a:extLst>
          </p:cNvPr>
          <p:cNvSpPr>
            <a:spLocks noGrp="1"/>
          </p:cNvSpPr>
          <p:nvPr>
            <p:ph type="title"/>
          </p:nvPr>
        </p:nvSpPr>
        <p:spPr/>
        <p:txBody>
          <a:bodyPr/>
          <a:lstStyle/>
          <a:p>
            <a:r>
              <a:rPr lang="en-GB" dirty="0"/>
              <a:t>Beyond parental control</a:t>
            </a:r>
          </a:p>
        </p:txBody>
      </p:sp>
      <p:sp>
        <p:nvSpPr>
          <p:cNvPr id="3" name="Content Placeholder 2">
            <a:extLst>
              <a:ext uri="{FF2B5EF4-FFF2-40B4-BE49-F238E27FC236}">
                <a16:creationId xmlns:a16="http://schemas.microsoft.com/office/drawing/2014/main" id="{F9A5EFB8-791F-4A24-BD0A-B21D4E689CD3}"/>
              </a:ext>
            </a:extLst>
          </p:cNvPr>
          <p:cNvSpPr>
            <a:spLocks noGrp="1"/>
          </p:cNvSpPr>
          <p:nvPr>
            <p:ph idx="1"/>
          </p:nvPr>
        </p:nvSpPr>
        <p:spPr/>
        <p:txBody>
          <a:bodyPr/>
          <a:lstStyle/>
          <a:p>
            <a:r>
              <a:rPr lang="en-GB" dirty="0"/>
              <a:t>‘Being beyond parental control’ in s. 31(1)(b)(ii) is largely a self-explanatory matter of fact for the court to decide. An example of the use of this concept can be found in </a:t>
            </a:r>
            <a:r>
              <a:rPr lang="en-GB" i="1" dirty="0"/>
              <a:t>K (A Child) (Post Adoption Placement Breakdown)</a:t>
            </a:r>
            <a:r>
              <a:rPr lang="en-GB" dirty="0"/>
              <a:t> 2012. </a:t>
            </a:r>
          </a:p>
          <a:p>
            <a:r>
              <a:rPr lang="en-GB" dirty="0"/>
              <a:t>No blame need be apportioned to the parents for the court to decide that a child is beyond parental control. </a:t>
            </a:r>
          </a:p>
          <a:p>
            <a:r>
              <a:rPr lang="en-GB" dirty="0"/>
              <a:t>The key question remains: is the child suffering or likely to suffer significant harm by reason of being beyond parental control?</a:t>
            </a:r>
          </a:p>
          <a:p>
            <a:endParaRPr lang="en-GB" dirty="0"/>
          </a:p>
        </p:txBody>
      </p:sp>
    </p:spTree>
    <p:extLst>
      <p:ext uri="{BB962C8B-B14F-4D97-AF65-F5344CB8AC3E}">
        <p14:creationId xmlns:p14="http://schemas.microsoft.com/office/powerpoint/2010/main" val="734138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19824-8B6B-453D-9337-08DBD824D387}"/>
              </a:ext>
            </a:extLst>
          </p:cNvPr>
          <p:cNvSpPr>
            <a:spLocks noGrp="1"/>
          </p:cNvSpPr>
          <p:nvPr>
            <p:ph type="title"/>
          </p:nvPr>
        </p:nvSpPr>
        <p:spPr/>
        <p:txBody>
          <a:bodyPr/>
          <a:lstStyle/>
          <a:p>
            <a:r>
              <a:rPr lang="en-GB" dirty="0"/>
              <a:t>Significant…</a:t>
            </a:r>
          </a:p>
        </p:txBody>
      </p:sp>
      <p:sp>
        <p:nvSpPr>
          <p:cNvPr id="3" name="Content Placeholder 2">
            <a:extLst>
              <a:ext uri="{FF2B5EF4-FFF2-40B4-BE49-F238E27FC236}">
                <a16:creationId xmlns:a16="http://schemas.microsoft.com/office/drawing/2014/main" id="{0DCA7FD7-77EB-4AB1-A231-CCD9D7A9FCF4}"/>
              </a:ext>
            </a:extLst>
          </p:cNvPr>
          <p:cNvSpPr>
            <a:spLocks noGrp="1"/>
          </p:cNvSpPr>
          <p:nvPr>
            <p:ph idx="1"/>
          </p:nvPr>
        </p:nvSpPr>
        <p:spPr/>
        <p:txBody>
          <a:bodyPr/>
          <a:lstStyle/>
          <a:p>
            <a:r>
              <a:rPr lang="en-GB" dirty="0"/>
              <a:t>Harm is not sufficient for the purposes of the threshold criteria. The key phrase within s. 31(2) is </a:t>
            </a:r>
            <a:r>
              <a:rPr lang="en-GB" i="1" dirty="0"/>
              <a:t>significant harm</a:t>
            </a:r>
            <a:r>
              <a:rPr lang="en-GB" dirty="0"/>
              <a:t>. Whether harm is significant is a matter for the court to decide as a question of fact. </a:t>
            </a:r>
          </a:p>
        </p:txBody>
      </p:sp>
    </p:spTree>
    <p:extLst>
      <p:ext uri="{BB962C8B-B14F-4D97-AF65-F5344CB8AC3E}">
        <p14:creationId xmlns:p14="http://schemas.microsoft.com/office/powerpoint/2010/main" val="618858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27DA3-1F0D-46E7-938F-67FB7B759864}"/>
              </a:ext>
            </a:extLst>
          </p:cNvPr>
          <p:cNvSpPr>
            <a:spLocks noGrp="1"/>
          </p:cNvSpPr>
          <p:nvPr>
            <p:ph type="title"/>
          </p:nvPr>
        </p:nvSpPr>
        <p:spPr/>
        <p:txBody>
          <a:bodyPr/>
          <a:lstStyle/>
          <a:p>
            <a:r>
              <a:rPr lang="en-GB" dirty="0"/>
              <a:t>Criteria for determining threshold criteria for abuse and neglect—</a:t>
            </a:r>
            <a:r>
              <a:rPr lang="en-GB" i="1" dirty="0"/>
              <a:t>Re B </a:t>
            </a:r>
            <a:r>
              <a:rPr lang="en-GB" dirty="0"/>
              <a:t>(2013)</a:t>
            </a:r>
          </a:p>
        </p:txBody>
      </p:sp>
      <p:sp>
        <p:nvSpPr>
          <p:cNvPr id="3" name="Content Placeholder 2">
            <a:extLst>
              <a:ext uri="{FF2B5EF4-FFF2-40B4-BE49-F238E27FC236}">
                <a16:creationId xmlns:a16="http://schemas.microsoft.com/office/drawing/2014/main" id="{2C75E7B5-CEB0-4A0F-84D1-41EBCAF544C4}"/>
              </a:ext>
            </a:extLst>
          </p:cNvPr>
          <p:cNvSpPr>
            <a:spLocks noGrp="1"/>
          </p:cNvSpPr>
          <p:nvPr>
            <p:ph idx="1"/>
          </p:nvPr>
        </p:nvSpPr>
        <p:spPr/>
        <p:txBody>
          <a:bodyPr/>
          <a:lstStyle/>
          <a:p>
            <a:pPr lvl="0"/>
            <a:r>
              <a:rPr lang="en-GB" dirty="0"/>
              <a:t>The court’s task is not to improve on nature or even to secure that every child has a happy and fulfilled life, but to be satisfied that the statutory threshold has been crossed.</a:t>
            </a:r>
          </a:p>
          <a:p>
            <a:pPr lvl="0"/>
            <a:r>
              <a:rPr lang="en-GB" dirty="0"/>
              <a:t>When deciding whether the threshold is crossed the court should identify, as precisely as possible, the nature of the harm which the child is suffering or is likely to suffer. This is particularly important where the child has not yet suffered any, or any significant, harm and where the harm which is feared is the impairment of intellectual, emotional, social or behavioural development.</a:t>
            </a:r>
          </a:p>
          <a:p>
            <a:endParaRPr lang="en-GB" dirty="0"/>
          </a:p>
        </p:txBody>
      </p:sp>
    </p:spTree>
    <p:extLst>
      <p:ext uri="{BB962C8B-B14F-4D97-AF65-F5344CB8AC3E}">
        <p14:creationId xmlns:p14="http://schemas.microsoft.com/office/powerpoint/2010/main" val="3698915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C1F7D-150A-419F-9A21-DC1E6A93A20C}"/>
              </a:ext>
            </a:extLst>
          </p:cNvPr>
          <p:cNvSpPr>
            <a:spLocks noGrp="1"/>
          </p:cNvSpPr>
          <p:nvPr>
            <p:ph type="title"/>
          </p:nvPr>
        </p:nvSpPr>
        <p:spPr/>
        <p:txBody>
          <a:bodyPr/>
          <a:lstStyle/>
          <a:p>
            <a:r>
              <a:rPr lang="en-GB" dirty="0"/>
              <a:t>Long term plans for children</a:t>
            </a:r>
          </a:p>
        </p:txBody>
      </p:sp>
      <p:sp>
        <p:nvSpPr>
          <p:cNvPr id="3" name="Content Placeholder 2">
            <a:extLst>
              <a:ext uri="{FF2B5EF4-FFF2-40B4-BE49-F238E27FC236}">
                <a16:creationId xmlns:a16="http://schemas.microsoft.com/office/drawing/2014/main" id="{DC5EC0DE-50AE-40F7-8767-48C70218213D}"/>
              </a:ext>
            </a:extLst>
          </p:cNvPr>
          <p:cNvSpPr>
            <a:spLocks noGrp="1"/>
          </p:cNvSpPr>
          <p:nvPr>
            <p:ph idx="1"/>
          </p:nvPr>
        </p:nvSpPr>
        <p:spPr/>
        <p:txBody>
          <a:bodyPr/>
          <a:lstStyle/>
          <a:p>
            <a:r>
              <a:rPr lang="en-GB" dirty="0"/>
              <a:t>The Children and Families Act 2014 amends s. 31 Children Act 1989 so that courts are required to consider the permanence provisions for the child concerned only insofar as this addresses whether the child should:</a:t>
            </a:r>
          </a:p>
          <a:p>
            <a:pPr lvl="1"/>
            <a:r>
              <a:rPr lang="en-GB" dirty="0"/>
              <a:t>live with any parent of the child’s or with any other member of, or any friend of, the child’s family;</a:t>
            </a:r>
          </a:p>
          <a:p>
            <a:pPr lvl="1"/>
            <a:r>
              <a:rPr lang="en-GB" dirty="0"/>
              <a:t>be adopted;</a:t>
            </a:r>
          </a:p>
          <a:p>
            <a:pPr lvl="1"/>
            <a:r>
              <a:rPr lang="en-GB" dirty="0"/>
              <a:t>or remain in permanent fostering.</a:t>
            </a:r>
          </a:p>
          <a:p>
            <a:endParaRPr lang="en-GB" dirty="0"/>
          </a:p>
        </p:txBody>
      </p:sp>
    </p:spTree>
    <p:extLst>
      <p:ext uri="{BB962C8B-B14F-4D97-AF65-F5344CB8AC3E}">
        <p14:creationId xmlns:p14="http://schemas.microsoft.com/office/powerpoint/2010/main" val="2195142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59DE4-8345-444A-8494-7B62E8FA7922}"/>
              </a:ext>
            </a:extLst>
          </p:cNvPr>
          <p:cNvSpPr>
            <a:spLocks noGrp="1"/>
          </p:cNvSpPr>
          <p:nvPr>
            <p:ph type="title"/>
          </p:nvPr>
        </p:nvSpPr>
        <p:spPr/>
        <p:txBody>
          <a:bodyPr/>
          <a:lstStyle/>
          <a:p>
            <a:r>
              <a:rPr lang="en-GB" dirty="0"/>
              <a:t>Criteria for determining threshold criteria for abuse and neglect—</a:t>
            </a:r>
            <a:r>
              <a:rPr lang="en-GB" i="1" dirty="0"/>
              <a:t>Re B </a:t>
            </a:r>
            <a:r>
              <a:rPr lang="en-GB" dirty="0"/>
              <a:t>(2013)</a:t>
            </a:r>
          </a:p>
        </p:txBody>
      </p:sp>
      <p:sp>
        <p:nvSpPr>
          <p:cNvPr id="3" name="Content Placeholder 2">
            <a:extLst>
              <a:ext uri="{FF2B5EF4-FFF2-40B4-BE49-F238E27FC236}">
                <a16:creationId xmlns:a16="http://schemas.microsoft.com/office/drawing/2014/main" id="{F82E057A-8C3F-4758-9F22-5BB42A058E2C}"/>
              </a:ext>
            </a:extLst>
          </p:cNvPr>
          <p:cNvSpPr>
            <a:spLocks noGrp="1"/>
          </p:cNvSpPr>
          <p:nvPr>
            <p:ph idx="1"/>
          </p:nvPr>
        </p:nvSpPr>
        <p:spPr/>
        <p:txBody>
          <a:bodyPr/>
          <a:lstStyle/>
          <a:p>
            <a:pPr lvl="0"/>
            <a:r>
              <a:rPr lang="en-GB" dirty="0"/>
              <a:t>Significant harm is harm which is ‘considerable, noteworthy or important.’ The court should identify why and in what respects the harm is significant. Again, this may be particularly important where the harm in question is the impairment of intellectual, emotional, social or behavioural development which has not yet happened.</a:t>
            </a:r>
          </a:p>
          <a:p>
            <a:pPr lvl="0"/>
            <a:r>
              <a:rPr lang="en-GB" dirty="0"/>
              <a:t>The harm has to be attributable to a lack, or likely lack, of reasonable parental care, not simply to the characters and personalities of both the child and her parents. So once again, the court should identify the respects in which parental care is falling, or is likely to fall, short of what it would be reasonable to expect.</a:t>
            </a:r>
          </a:p>
          <a:p>
            <a:endParaRPr lang="en-GB" dirty="0"/>
          </a:p>
        </p:txBody>
      </p:sp>
    </p:spTree>
    <p:extLst>
      <p:ext uri="{BB962C8B-B14F-4D97-AF65-F5344CB8AC3E}">
        <p14:creationId xmlns:p14="http://schemas.microsoft.com/office/powerpoint/2010/main" val="1775889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A9E8B-4B2E-4A68-AA68-17B25139CB72}"/>
              </a:ext>
            </a:extLst>
          </p:cNvPr>
          <p:cNvSpPr>
            <a:spLocks noGrp="1"/>
          </p:cNvSpPr>
          <p:nvPr>
            <p:ph type="title"/>
          </p:nvPr>
        </p:nvSpPr>
        <p:spPr/>
        <p:txBody>
          <a:bodyPr/>
          <a:lstStyle/>
          <a:p>
            <a:r>
              <a:rPr lang="en-GB" dirty="0"/>
              <a:t>Criteria for determining threshold criteria for abuse and neglect—</a:t>
            </a:r>
            <a:r>
              <a:rPr lang="en-GB" i="1" dirty="0"/>
              <a:t>Re B </a:t>
            </a:r>
            <a:r>
              <a:rPr lang="en-GB" dirty="0"/>
              <a:t>(2013)</a:t>
            </a:r>
          </a:p>
        </p:txBody>
      </p:sp>
      <p:sp>
        <p:nvSpPr>
          <p:cNvPr id="3" name="Content Placeholder 2">
            <a:extLst>
              <a:ext uri="{FF2B5EF4-FFF2-40B4-BE49-F238E27FC236}">
                <a16:creationId xmlns:a16="http://schemas.microsoft.com/office/drawing/2014/main" id="{9F6A0EBF-1FFE-43B4-96BE-9BB758F1EA25}"/>
              </a:ext>
            </a:extLst>
          </p:cNvPr>
          <p:cNvSpPr>
            <a:spLocks noGrp="1"/>
          </p:cNvSpPr>
          <p:nvPr>
            <p:ph idx="1"/>
          </p:nvPr>
        </p:nvSpPr>
        <p:spPr/>
        <p:txBody>
          <a:bodyPr/>
          <a:lstStyle/>
          <a:p>
            <a:r>
              <a:rPr lang="en-GB" dirty="0"/>
              <a:t>Finally, where harm has not yet been suffered, the court must consider the degree of likelihood that it will be suffered in the future. This will entail considering the degree of likelihood that the parents’ future behaviour will amount to a lack of reasonable parental care. It will also entail considering the relationship between the significance of the harmed feared and the likelihood that it will occur. Simply to state that there is a ‘risk’ is not enough. The court has to be satisfied, by relevant and sufficient evidence, that the harm is likely.</a:t>
            </a:r>
          </a:p>
          <a:p>
            <a:endParaRPr lang="en-GB" dirty="0"/>
          </a:p>
        </p:txBody>
      </p:sp>
    </p:spTree>
    <p:extLst>
      <p:ext uri="{BB962C8B-B14F-4D97-AF65-F5344CB8AC3E}">
        <p14:creationId xmlns:p14="http://schemas.microsoft.com/office/powerpoint/2010/main" val="1166286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7566-3225-470C-AD9B-3F5690EF6459}"/>
              </a:ext>
            </a:extLst>
          </p:cNvPr>
          <p:cNvSpPr>
            <a:spLocks noGrp="1"/>
          </p:cNvSpPr>
          <p:nvPr>
            <p:ph type="title"/>
          </p:nvPr>
        </p:nvSpPr>
        <p:spPr/>
        <p:txBody>
          <a:bodyPr/>
          <a:lstStyle/>
          <a:p>
            <a:r>
              <a:rPr lang="en-GB" dirty="0"/>
              <a:t>Meaning of “likely” – Baroness Hale</a:t>
            </a:r>
          </a:p>
        </p:txBody>
      </p:sp>
      <p:sp>
        <p:nvSpPr>
          <p:cNvPr id="3" name="Content Placeholder 2">
            <a:extLst>
              <a:ext uri="{FF2B5EF4-FFF2-40B4-BE49-F238E27FC236}">
                <a16:creationId xmlns:a16="http://schemas.microsoft.com/office/drawing/2014/main" id="{22209616-0E6E-4F38-80A1-BAB674F7029B}"/>
              </a:ext>
            </a:extLst>
          </p:cNvPr>
          <p:cNvSpPr>
            <a:spLocks noGrp="1"/>
          </p:cNvSpPr>
          <p:nvPr>
            <p:ph idx="1"/>
          </p:nvPr>
        </p:nvSpPr>
        <p:spPr/>
        <p:txBody>
          <a:bodyPr>
            <a:normAutofit fontScale="92500" lnSpcReduction="20000"/>
          </a:bodyPr>
          <a:lstStyle/>
          <a:p>
            <a:r>
              <a:rPr lang="en-GB" dirty="0"/>
              <a:t>This is a prediction from existing facts, often from a multitude of such facts, about what has happened in the past, about the characters and personalities of the people involved, about the things which they have said and done, and so on.</a:t>
            </a:r>
          </a:p>
          <a:p>
            <a:r>
              <a:rPr lang="en-GB" dirty="0"/>
              <a:t>I . . . announce loud and clear that the standard of proof in finding the facts necessary to establish the threshold under section 31(2) or the welfare considerations in section 1 of the 1989 Act is the simple balance of probabilities, neither more nor less</a:t>
            </a:r>
          </a:p>
          <a:p>
            <a:r>
              <a:rPr lang="en-US" dirty="0"/>
              <a:t>Neither the seriousness of the allegation nor the seriousness of the consequences should make any difference to the standard of proof to be applied in determining the facts. The inherent probabilities are simply something to be taken into account, where relevant, in deciding where truth lies.</a:t>
            </a:r>
            <a:endParaRPr lang="en-GB" dirty="0"/>
          </a:p>
          <a:p>
            <a:endParaRPr lang="en-GB" dirty="0"/>
          </a:p>
        </p:txBody>
      </p:sp>
    </p:spTree>
    <p:extLst>
      <p:ext uri="{BB962C8B-B14F-4D97-AF65-F5344CB8AC3E}">
        <p14:creationId xmlns:p14="http://schemas.microsoft.com/office/powerpoint/2010/main" val="378864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8EDAB-43B4-4ACB-BC9D-F07F534B0854}"/>
              </a:ext>
            </a:extLst>
          </p:cNvPr>
          <p:cNvSpPr>
            <a:spLocks noGrp="1"/>
          </p:cNvSpPr>
          <p:nvPr>
            <p:ph type="title"/>
          </p:nvPr>
        </p:nvSpPr>
        <p:spPr/>
        <p:txBody>
          <a:bodyPr/>
          <a:lstStyle/>
          <a:p>
            <a:r>
              <a:rPr lang="en-GB" dirty="0"/>
              <a:t>Effect of Care Order</a:t>
            </a:r>
          </a:p>
        </p:txBody>
      </p:sp>
      <p:sp>
        <p:nvSpPr>
          <p:cNvPr id="3" name="Content Placeholder 2">
            <a:extLst>
              <a:ext uri="{FF2B5EF4-FFF2-40B4-BE49-F238E27FC236}">
                <a16:creationId xmlns:a16="http://schemas.microsoft.com/office/drawing/2014/main" id="{48C96B34-17D2-4E45-A816-AAFC8FE3078E}"/>
              </a:ext>
            </a:extLst>
          </p:cNvPr>
          <p:cNvSpPr>
            <a:spLocks noGrp="1"/>
          </p:cNvSpPr>
          <p:nvPr>
            <p:ph idx="1"/>
          </p:nvPr>
        </p:nvSpPr>
        <p:spPr/>
        <p:txBody>
          <a:bodyPr>
            <a:normAutofit fontScale="92500" lnSpcReduction="20000"/>
          </a:bodyPr>
          <a:lstStyle/>
          <a:p>
            <a:pPr lvl="0"/>
            <a:r>
              <a:rPr lang="en-GB" dirty="0"/>
              <a:t>While a care order is in force with respect to a child, the local authority designated by the order shall—</a:t>
            </a:r>
          </a:p>
          <a:p>
            <a:pPr lvl="1"/>
            <a:r>
              <a:rPr lang="en-GB" dirty="0"/>
              <a:t>have parental responsibility for the child; and</a:t>
            </a:r>
          </a:p>
          <a:p>
            <a:pPr lvl="1"/>
            <a:r>
              <a:rPr lang="en-GB" dirty="0"/>
              <a:t>have the power (subject to the following provisions of this section) to determine the extent to which a parent or guardian of the child may meet his parental responsibility for him.</a:t>
            </a:r>
          </a:p>
          <a:p>
            <a:pPr lvl="0"/>
            <a:r>
              <a:rPr lang="en-GB" dirty="0"/>
              <a:t>The authority may not exercise the power in subsection (3)(b) unless they are satisfied that it is necessary to do so in order to safeguard or promote the child’s welfare.</a:t>
            </a:r>
          </a:p>
          <a:p>
            <a:r>
              <a:rPr lang="en-GB" dirty="0"/>
              <a:t>The mere fact of making a care order and giving parental responsibility to the local authority does not remove parental responsibility from the parents (s. 2(5) and (6)). What happens is that the principal responsibility rests with the local authority. </a:t>
            </a:r>
          </a:p>
        </p:txBody>
      </p:sp>
    </p:spTree>
    <p:extLst>
      <p:ext uri="{BB962C8B-B14F-4D97-AF65-F5344CB8AC3E}">
        <p14:creationId xmlns:p14="http://schemas.microsoft.com/office/powerpoint/2010/main" val="290620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B2943-4FB4-48E5-8DDC-8275D0E5B492}"/>
              </a:ext>
            </a:extLst>
          </p:cNvPr>
          <p:cNvSpPr>
            <a:spLocks noGrp="1"/>
          </p:cNvSpPr>
          <p:nvPr>
            <p:ph type="title"/>
          </p:nvPr>
        </p:nvSpPr>
        <p:spPr/>
        <p:txBody>
          <a:bodyPr/>
          <a:lstStyle/>
          <a:p>
            <a:r>
              <a:rPr lang="en-GB" dirty="0"/>
              <a:t>Supervision Orders</a:t>
            </a:r>
          </a:p>
        </p:txBody>
      </p:sp>
      <p:sp>
        <p:nvSpPr>
          <p:cNvPr id="3" name="Content Placeholder 2">
            <a:extLst>
              <a:ext uri="{FF2B5EF4-FFF2-40B4-BE49-F238E27FC236}">
                <a16:creationId xmlns:a16="http://schemas.microsoft.com/office/drawing/2014/main" id="{50D3B7F9-6764-49B5-8883-C548C5FCC02C}"/>
              </a:ext>
            </a:extLst>
          </p:cNvPr>
          <p:cNvSpPr>
            <a:spLocks noGrp="1"/>
          </p:cNvSpPr>
          <p:nvPr>
            <p:ph idx="1"/>
          </p:nvPr>
        </p:nvSpPr>
        <p:spPr/>
        <p:txBody>
          <a:bodyPr/>
          <a:lstStyle/>
          <a:p>
            <a:r>
              <a:rPr lang="en-GB" dirty="0"/>
              <a:t>The grounds for making a supervision order are exactly the same as those for a care order. </a:t>
            </a:r>
          </a:p>
        </p:txBody>
      </p:sp>
    </p:spTree>
    <p:extLst>
      <p:ext uri="{BB962C8B-B14F-4D97-AF65-F5344CB8AC3E}">
        <p14:creationId xmlns:p14="http://schemas.microsoft.com/office/powerpoint/2010/main" val="1103773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28D80-D88B-45E7-ADE6-B31AD0324C38}"/>
              </a:ext>
            </a:extLst>
          </p:cNvPr>
          <p:cNvSpPr>
            <a:spLocks noGrp="1"/>
          </p:cNvSpPr>
          <p:nvPr>
            <p:ph type="title"/>
          </p:nvPr>
        </p:nvSpPr>
        <p:spPr/>
        <p:txBody>
          <a:bodyPr/>
          <a:lstStyle/>
          <a:p>
            <a:r>
              <a:rPr lang="en-GB" dirty="0"/>
              <a:t>The effect of a supervision order—s. 35 of the Children Act 1989</a:t>
            </a:r>
          </a:p>
        </p:txBody>
      </p:sp>
      <p:sp>
        <p:nvSpPr>
          <p:cNvPr id="3" name="Content Placeholder 2">
            <a:extLst>
              <a:ext uri="{FF2B5EF4-FFF2-40B4-BE49-F238E27FC236}">
                <a16:creationId xmlns:a16="http://schemas.microsoft.com/office/drawing/2014/main" id="{D700F236-D585-42BA-B8D0-DC7FB1B2F232}"/>
              </a:ext>
            </a:extLst>
          </p:cNvPr>
          <p:cNvSpPr>
            <a:spLocks noGrp="1"/>
          </p:cNvSpPr>
          <p:nvPr>
            <p:ph idx="1"/>
          </p:nvPr>
        </p:nvSpPr>
        <p:spPr/>
        <p:txBody>
          <a:bodyPr>
            <a:normAutofit/>
          </a:bodyPr>
          <a:lstStyle/>
          <a:p>
            <a:pPr lvl="0"/>
            <a:r>
              <a:rPr lang="en-GB" dirty="0"/>
              <a:t>While a supervision order is in force it shall be the duty of the supervisor—</a:t>
            </a:r>
          </a:p>
          <a:p>
            <a:pPr lvl="1"/>
            <a:r>
              <a:rPr lang="en-GB" dirty="0"/>
              <a:t>to advise, assist and befriend the supervised child;</a:t>
            </a:r>
          </a:p>
          <a:p>
            <a:pPr lvl="1"/>
            <a:r>
              <a:rPr lang="en-GB" dirty="0"/>
              <a:t>to take such steps as are reasonably necessary to give effect to the order; and</a:t>
            </a:r>
          </a:p>
          <a:p>
            <a:pPr lvl="0"/>
            <a:r>
              <a:rPr lang="en-GB" dirty="0"/>
              <a:t>where—</a:t>
            </a:r>
          </a:p>
          <a:p>
            <a:pPr lvl="0"/>
            <a:r>
              <a:rPr lang="en-GB" dirty="0"/>
              <a:t>the order is not wholly complied with; or</a:t>
            </a:r>
          </a:p>
          <a:p>
            <a:pPr lvl="0"/>
            <a:r>
              <a:rPr lang="en-GB" dirty="0"/>
              <a:t>the supervisor considers that the order may no longer be necessary, 	to consider whether or not to apply to the court for its variation 	or discharge.</a:t>
            </a:r>
          </a:p>
          <a:p>
            <a:endParaRPr lang="en-GB" dirty="0"/>
          </a:p>
        </p:txBody>
      </p:sp>
    </p:spTree>
    <p:extLst>
      <p:ext uri="{BB962C8B-B14F-4D97-AF65-F5344CB8AC3E}">
        <p14:creationId xmlns:p14="http://schemas.microsoft.com/office/powerpoint/2010/main" val="22995857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B372F-DE76-4CB0-BE70-99208103DC58}"/>
              </a:ext>
            </a:extLst>
          </p:cNvPr>
          <p:cNvSpPr>
            <a:spLocks noGrp="1"/>
          </p:cNvSpPr>
          <p:nvPr>
            <p:ph type="title"/>
          </p:nvPr>
        </p:nvSpPr>
        <p:spPr/>
        <p:txBody>
          <a:bodyPr/>
          <a:lstStyle/>
          <a:p>
            <a:r>
              <a:rPr lang="en-GB" dirty="0"/>
              <a:t>Education Supervision Order</a:t>
            </a:r>
          </a:p>
        </p:txBody>
      </p:sp>
      <p:sp>
        <p:nvSpPr>
          <p:cNvPr id="3" name="Content Placeholder 2">
            <a:extLst>
              <a:ext uri="{FF2B5EF4-FFF2-40B4-BE49-F238E27FC236}">
                <a16:creationId xmlns:a16="http://schemas.microsoft.com/office/drawing/2014/main" id="{53C37A6C-070D-4048-9722-D325F494D0B5}"/>
              </a:ext>
            </a:extLst>
          </p:cNvPr>
          <p:cNvSpPr>
            <a:spLocks noGrp="1"/>
          </p:cNvSpPr>
          <p:nvPr>
            <p:ph idx="1"/>
          </p:nvPr>
        </p:nvSpPr>
        <p:spPr/>
        <p:txBody>
          <a:bodyPr/>
          <a:lstStyle/>
          <a:p>
            <a:r>
              <a:rPr lang="en-GB" dirty="0"/>
              <a:t>If a local education authority (which in most areas is the same authority as the social services department) can satisfy the magistrates’ court that a particular child is both of compulsory school age and not being properly educated (s. 36(3)), the court may make an education supervision order. </a:t>
            </a:r>
          </a:p>
        </p:txBody>
      </p:sp>
    </p:spTree>
    <p:extLst>
      <p:ext uri="{BB962C8B-B14F-4D97-AF65-F5344CB8AC3E}">
        <p14:creationId xmlns:p14="http://schemas.microsoft.com/office/powerpoint/2010/main" val="154790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494E5-4A9A-48CE-8D3B-1F2092624BB0}"/>
              </a:ext>
            </a:extLst>
          </p:cNvPr>
          <p:cNvSpPr>
            <a:spLocks noGrp="1"/>
          </p:cNvSpPr>
          <p:nvPr>
            <p:ph type="title"/>
          </p:nvPr>
        </p:nvSpPr>
        <p:spPr/>
        <p:txBody>
          <a:bodyPr/>
          <a:lstStyle/>
          <a:p>
            <a:r>
              <a:rPr lang="en-GB" dirty="0"/>
              <a:t>Interim Care and Supervision Orders</a:t>
            </a:r>
          </a:p>
        </p:txBody>
      </p:sp>
      <p:sp>
        <p:nvSpPr>
          <p:cNvPr id="3" name="Content Placeholder 2">
            <a:extLst>
              <a:ext uri="{FF2B5EF4-FFF2-40B4-BE49-F238E27FC236}">
                <a16:creationId xmlns:a16="http://schemas.microsoft.com/office/drawing/2014/main" id="{06D44226-1700-4A64-A822-490AA3FF99EF}"/>
              </a:ext>
            </a:extLst>
          </p:cNvPr>
          <p:cNvSpPr>
            <a:spLocks noGrp="1"/>
          </p:cNvSpPr>
          <p:nvPr>
            <p:ph idx="1"/>
          </p:nvPr>
        </p:nvSpPr>
        <p:spPr/>
        <p:txBody>
          <a:bodyPr/>
          <a:lstStyle/>
          <a:p>
            <a:r>
              <a:rPr lang="en-GB" dirty="0"/>
              <a:t>To make an interim order:</a:t>
            </a:r>
          </a:p>
          <a:p>
            <a:pPr lvl="1"/>
            <a:r>
              <a:rPr lang="en-GB" dirty="0"/>
              <a:t>the court must have </a:t>
            </a:r>
            <a:r>
              <a:rPr lang="en-GB" i="1" dirty="0"/>
              <a:t>reasonable grounds for believing </a:t>
            </a:r>
            <a:r>
              <a:rPr lang="en-GB" dirty="0"/>
              <a:t>there are grounds for the full care order;</a:t>
            </a:r>
          </a:p>
          <a:p>
            <a:pPr lvl="1"/>
            <a:r>
              <a:rPr lang="en-GB" dirty="0"/>
              <a:t>the making of the interim order does not mean that there will be a full order; and</a:t>
            </a:r>
          </a:p>
          <a:p>
            <a:pPr lvl="1"/>
            <a:r>
              <a:rPr lang="en-GB" dirty="0"/>
              <a:t>the court must act judicially in making an order.</a:t>
            </a:r>
          </a:p>
          <a:p>
            <a:endParaRPr lang="en-GB" dirty="0"/>
          </a:p>
        </p:txBody>
      </p:sp>
    </p:spTree>
    <p:extLst>
      <p:ext uri="{BB962C8B-B14F-4D97-AF65-F5344CB8AC3E}">
        <p14:creationId xmlns:p14="http://schemas.microsoft.com/office/powerpoint/2010/main" val="2387847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F80D0-C223-48A2-97DB-2D5468E6C8EB}"/>
              </a:ext>
            </a:extLst>
          </p:cNvPr>
          <p:cNvSpPr>
            <a:spLocks noGrp="1"/>
          </p:cNvSpPr>
          <p:nvPr>
            <p:ph type="title"/>
          </p:nvPr>
        </p:nvSpPr>
        <p:spPr/>
        <p:txBody>
          <a:bodyPr/>
          <a:lstStyle/>
          <a:p>
            <a:r>
              <a:rPr lang="en-GB" dirty="0"/>
              <a:t>Emergency Protection Orders</a:t>
            </a:r>
          </a:p>
        </p:txBody>
      </p:sp>
      <p:sp>
        <p:nvSpPr>
          <p:cNvPr id="3" name="Content Placeholder 2">
            <a:extLst>
              <a:ext uri="{FF2B5EF4-FFF2-40B4-BE49-F238E27FC236}">
                <a16:creationId xmlns:a16="http://schemas.microsoft.com/office/drawing/2014/main" id="{F1DBE6EB-BE23-48E4-B785-CB80842A0E2D}"/>
              </a:ext>
            </a:extLst>
          </p:cNvPr>
          <p:cNvSpPr>
            <a:spLocks noGrp="1"/>
          </p:cNvSpPr>
          <p:nvPr>
            <p:ph idx="1"/>
          </p:nvPr>
        </p:nvSpPr>
        <p:spPr/>
        <p:txBody>
          <a:bodyPr>
            <a:normAutofit lnSpcReduction="10000"/>
          </a:bodyPr>
          <a:lstStyle/>
          <a:p>
            <a:r>
              <a:rPr lang="en-GB" dirty="0"/>
              <a:t>An emergency protection order is a short-term order that either:</a:t>
            </a:r>
          </a:p>
          <a:p>
            <a:pPr lvl="1"/>
            <a:r>
              <a:rPr lang="en-GB" dirty="0"/>
              <a:t>removes the child on a short-term basis; or</a:t>
            </a:r>
          </a:p>
          <a:p>
            <a:pPr lvl="1"/>
            <a:r>
              <a:rPr lang="en-GB" dirty="0"/>
              <a:t>allows the child to be kept in a place of safety (e.g. a hospital); or</a:t>
            </a:r>
          </a:p>
          <a:p>
            <a:pPr lvl="1"/>
            <a:r>
              <a:rPr lang="en-GB" dirty="0"/>
              <a:t>requires the alleged abuser to leave the family home</a:t>
            </a:r>
          </a:p>
          <a:p>
            <a:pPr lvl="0"/>
            <a:r>
              <a:rPr lang="en-GB" dirty="0"/>
              <a:t>Where any person (‘the applicant’) applies to the court for an order to be made under this section with respect to a child, the court may make the order if, but only if it is satisfied that—</a:t>
            </a:r>
          </a:p>
          <a:p>
            <a:pPr lvl="1"/>
            <a:r>
              <a:rPr lang="en-GB" dirty="0"/>
              <a:t>there is reasonable cause to believe that the child is likely to suffer significant harm if</a:t>
            </a:r>
          </a:p>
          <a:p>
            <a:pPr lvl="1"/>
            <a:r>
              <a:rPr lang="en-GB" dirty="0"/>
              <a:t>he is not removed to accommodation provided by or on behalf of the applicant; or</a:t>
            </a:r>
          </a:p>
          <a:p>
            <a:pPr lvl="1"/>
            <a:r>
              <a:rPr lang="en-GB" dirty="0"/>
              <a:t>he does not remain in the place in which he is then being accommodated;</a:t>
            </a:r>
          </a:p>
        </p:txBody>
      </p:sp>
    </p:spTree>
    <p:extLst>
      <p:ext uri="{BB962C8B-B14F-4D97-AF65-F5344CB8AC3E}">
        <p14:creationId xmlns:p14="http://schemas.microsoft.com/office/powerpoint/2010/main" val="42058985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F7654-B22E-448B-B375-E385731B702F}"/>
              </a:ext>
            </a:extLst>
          </p:cNvPr>
          <p:cNvSpPr>
            <a:spLocks noGrp="1"/>
          </p:cNvSpPr>
          <p:nvPr>
            <p:ph type="title"/>
          </p:nvPr>
        </p:nvSpPr>
        <p:spPr/>
        <p:txBody>
          <a:bodyPr/>
          <a:lstStyle/>
          <a:p>
            <a:r>
              <a:rPr lang="en-GB" dirty="0"/>
              <a:t>EPO duration</a:t>
            </a:r>
          </a:p>
        </p:txBody>
      </p:sp>
      <p:sp>
        <p:nvSpPr>
          <p:cNvPr id="3" name="Content Placeholder 2">
            <a:extLst>
              <a:ext uri="{FF2B5EF4-FFF2-40B4-BE49-F238E27FC236}">
                <a16:creationId xmlns:a16="http://schemas.microsoft.com/office/drawing/2014/main" id="{1D082188-4CDF-4673-9A58-03B008A43784}"/>
              </a:ext>
            </a:extLst>
          </p:cNvPr>
          <p:cNvSpPr>
            <a:spLocks noGrp="1"/>
          </p:cNvSpPr>
          <p:nvPr>
            <p:ph idx="1"/>
          </p:nvPr>
        </p:nvSpPr>
        <p:spPr/>
        <p:txBody>
          <a:bodyPr/>
          <a:lstStyle/>
          <a:p>
            <a:r>
              <a:rPr lang="en-GB" dirty="0"/>
              <a:t>The emergency protection order may be granted for a period of up to an initial eight days, extendable, once only, for a period of up to a further seven days—s. 45. These are the maximum periods allowed. </a:t>
            </a:r>
          </a:p>
        </p:txBody>
      </p:sp>
    </p:spTree>
    <p:extLst>
      <p:ext uri="{BB962C8B-B14F-4D97-AF65-F5344CB8AC3E}">
        <p14:creationId xmlns:p14="http://schemas.microsoft.com/office/powerpoint/2010/main" val="610588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9C47D-CCAB-4D19-A854-2B0785EB5BE5}"/>
              </a:ext>
            </a:extLst>
          </p:cNvPr>
          <p:cNvSpPr>
            <a:spLocks noGrp="1"/>
          </p:cNvSpPr>
          <p:nvPr>
            <p:ph type="title"/>
          </p:nvPr>
        </p:nvSpPr>
        <p:spPr/>
        <p:txBody>
          <a:bodyPr>
            <a:normAutofit fontScale="90000"/>
          </a:bodyPr>
          <a:lstStyle/>
          <a:p>
            <a:r>
              <a:rPr lang="en-GB" dirty="0"/>
              <a:t>The Children and Social Work Act 2017, further amend s. 31 by requiring the courts to consider:</a:t>
            </a:r>
            <a:br>
              <a:rPr lang="en-GB" dirty="0"/>
            </a:br>
            <a:endParaRPr lang="en-GB" dirty="0"/>
          </a:p>
        </p:txBody>
      </p:sp>
      <p:sp>
        <p:nvSpPr>
          <p:cNvPr id="3" name="Content Placeholder 2">
            <a:extLst>
              <a:ext uri="{FF2B5EF4-FFF2-40B4-BE49-F238E27FC236}">
                <a16:creationId xmlns:a16="http://schemas.microsoft.com/office/drawing/2014/main" id="{77D5DEF8-DAFB-436D-9F7C-19F277C779BC}"/>
              </a:ext>
            </a:extLst>
          </p:cNvPr>
          <p:cNvSpPr>
            <a:spLocks noGrp="1"/>
          </p:cNvSpPr>
          <p:nvPr>
            <p:ph idx="1"/>
          </p:nvPr>
        </p:nvSpPr>
        <p:spPr/>
        <p:txBody>
          <a:bodyPr>
            <a:normAutofit fontScale="92500" lnSpcReduction="10000"/>
          </a:bodyPr>
          <a:lstStyle/>
          <a:p>
            <a:pPr lvl="0"/>
            <a:r>
              <a:rPr lang="en-GB" dirty="0"/>
              <a:t>such of the plan’s provisions setting out the long-term plan for the upbringing of the child concerned as provide for any of the following—</a:t>
            </a:r>
          </a:p>
          <a:p>
            <a:pPr lvl="1"/>
            <a:r>
              <a:rPr lang="en-GB" dirty="0"/>
              <a:t>(i) the child to live with any parent of the child’s or with any other member of, or any friend of, the child’s family;</a:t>
            </a:r>
          </a:p>
          <a:p>
            <a:pPr lvl="1"/>
            <a:r>
              <a:rPr lang="en-GB" dirty="0"/>
              <a:t>(ii) Adoption</a:t>
            </a:r>
          </a:p>
          <a:p>
            <a:pPr lvl="1"/>
            <a:r>
              <a:rPr lang="en-GB" dirty="0"/>
              <a:t>(iii) long-term care not within sub-paragraph (i) or (ii);</a:t>
            </a:r>
          </a:p>
          <a:p>
            <a:pPr lvl="0"/>
            <a:r>
              <a:rPr lang="en-GB" dirty="0"/>
              <a:t>such of the plan’s provisions as set out any of the following—</a:t>
            </a:r>
          </a:p>
          <a:p>
            <a:pPr lvl="1"/>
            <a:r>
              <a:rPr lang="en-GB" dirty="0"/>
              <a:t>the impact on the child concerned of any harm that he or she suffered or was likely to suffer;</a:t>
            </a:r>
          </a:p>
          <a:p>
            <a:pPr lvl="1"/>
            <a:r>
              <a:rPr lang="en-GB" dirty="0"/>
              <a:t>the current and future needs of the child (including needs arising out of that impact);</a:t>
            </a:r>
          </a:p>
          <a:p>
            <a:pPr lvl="1"/>
            <a:r>
              <a:rPr lang="en-GB" dirty="0"/>
              <a:t>the way in which the long-term plan for the upbringing of the child would meet those current and future needs.</a:t>
            </a:r>
          </a:p>
          <a:p>
            <a:endParaRPr lang="en-GB" dirty="0"/>
          </a:p>
        </p:txBody>
      </p:sp>
    </p:spTree>
    <p:extLst>
      <p:ext uri="{BB962C8B-B14F-4D97-AF65-F5344CB8AC3E}">
        <p14:creationId xmlns:p14="http://schemas.microsoft.com/office/powerpoint/2010/main" val="3530361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BB6FF-1E7E-417E-B835-987C2B4B73C7}"/>
              </a:ext>
            </a:extLst>
          </p:cNvPr>
          <p:cNvSpPr>
            <a:spLocks noGrp="1"/>
          </p:cNvSpPr>
          <p:nvPr>
            <p:ph type="title"/>
          </p:nvPr>
        </p:nvSpPr>
        <p:spPr/>
        <p:txBody>
          <a:bodyPr/>
          <a:lstStyle/>
          <a:p>
            <a:r>
              <a:rPr lang="en-GB" dirty="0"/>
              <a:t>Child Assessment Orders</a:t>
            </a:r>
          </a:p>
        </p:txBody>
      </p:sp>
      <p:sp>
        <p:nvSpPr>
          <p:cNvPr id="3" name="Content Placeholder 2">
            <a:extLst>
              <a:ext uri="{FF2B5EF4-FFF2-40B4-BE49-F238E27FC236}">
                <a16:creationId xmlns:a16="http://schemas.microsoft.com/office/drawing/2014/main" id="{C23E90EF-DB78-4EB6-AFA7-150CA17DF038}"/>
              </a:ext>
            </a:extLst>
          </p:cNvPr>
          <p:cNvSpPr>
            <a:spLocks noGrp="1"/>
          </p:cNvSpPr>
          <p:nvPr>
            <p:ph idx="1"/>
          </p:nvPr>
        </p:nvSpPr>
        <p:spPr/>
        <p:txBody>
          <a:bodyPr/>
          <a:lstStyle/>
          <a:p>
            <a:r>
              <a:rPr lang="en-GB" dirty="0"/>
              <a:t>Section 43 of the Children Act allows the local authority to obtain a child assessment order. This provides for the compulsory assessment of the child’s state of health and development, by removing the child from the home if necessary</a:t>
            </a:r>
          </a:p>
        </p:txBody>
      </p:sp>
    </p:spTree>
    <p:extLst>
      <p:ext uri="{BB962C8B-B14F-4D97-AF65-F5344CB8AC3E}">
        <p14:creationId xmlns:p14="http://schemas.microsoft.com/office/powerpoint/2010/main" val="1661938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1A7CD-C1E9-4FF9-9F34-743810653264}"/>
              </a:ext>
            </a:extLst>
          </p:cNvPr>
          <p:cNvSpPr>
            <a:spLocks noGrp="1"/>
          </p:cNvSpPr>
          <p:nvPr>
            <p:ph type="title"/>
          </p:nvPr>
        </p:nvSpPr>
        <p:spPr/>
        <p:txBody>
          <a:bodyPr/>
          <a:lstStyle/>
          <a:p>
            <a:r>
              <a:rPr lang="en-GB" dirty="0"/>
              <a:t>CAO s43</a:t>
            </a:r>
          </a:p>
        </p:txBody>
      </p:sp>
      <p:sp>
        <p:nvSpPr>
          <p:cNvPr id="3" name="Content Placeholder 2">
            <a:extLst>
              <a:ext uri="{FF2B5EF4-FFF2-40B4-BE49-F238E27FC236}">
                <a16:creationId xmlns:a16="http://schemas.microsoft.com/office/drawing/2014/main" id="{A65E0656-29E5-4BCE-B941-9CA5C78BD12A}"/>
              </a:ext>
            </a:extLst>
          </p:cNvPr>
          <p:cNvSpPr>
            <a:spLocks noGrp="1"/>
          </p:cNvSpPr>
          <p:nvPr>
            <p:ph idx="1"/>
          </p:nvPr>
        </p:nvSpPr>
        <p:spPr/>
        <p:txBody>
          <a:bodyPr>
            <a:normAutofit fontScale="85000" lnSpcReduction="20000"/>
          </a:bodyPr>
          <a:lstStyle/>
          <a:p>
            <a:pPr lvl="0"/>
            <a:r>
              <a:rPr lang="en-GB" dirty="0"/>
              <a:t>On the application of a local authority . . . for an order under this section, the court may make the order if, but only if, it is satisfied that—</a:t>
            </a:r>
          </a:p>
          <a:p>
            <a:pPr lvl="1"/>
            <a:r>
              <a:rPr lang="en-GB" dirty="0"/>
              <a:t>the applicant has reasonable cause to suspect that the child is suffering, or is likely to suffer, significant harm;</a:t>
            </a:r>
          </a:p>
          <a:p>
            <a:pPr lvl="1"/>
            <a:r>
              <a:rPr lang="en-GB" dirty="0"/>
              <a:t>an assessment of the state of the child’s health or development or of the way in which he has been treated, is required to enable the applicant to determine whether or not the child is suffering, or is likely to suffer, significant harm; and</a:t>
            </a:r>
          </a:p>
          <a:p>
            <a:pPr lvl="1"/>
            <a:r>
              <a:rPr lang="en-GB" dirty="0"/>
              <a:t>it is unlikely that such an assessment will be made, or be satisfactory, in the absence of an order under this section.</a:t>
            </a:r>
          </a:p>
          <a:p>
            <a:pPr lvl="0"/>
            <a:r>
              <a:rPr lang="en-GB" dirty="0"/>
              <a:t>A court may treat an application under this section as an application for an emergency protection order.</a:t>
            </a:r>
          </a:p>
          <a:p>
            <a:pPr lvl="0"/>
            <a:r>
              <a:rPr lang="en-GB" dirty="0"/>
              <a:t>No court shall make a child assessment order if it is satisfied—</a:t>
            </a:r>
          </a:p>
          <a:p>
            <a:pPr lvl="1"/>
            <a:r>
              <a:rPr lang="en-GB" dirty="0"/>
              <a:t>that there are grounds for making an emergency protection order with respect to the child; and</a:t>
            </a:r>
          </a:p>
          <a:p>
            <a:pPr lvl="1"/>
            <a:r>
              <a:rPr lang="en-GB" dirty="0"/>
              <a:t>that it ought to make such an order rather than a child assessment order.</a:t>
            </a:r>
          </a:p>
          <a:p>
            <a:pPr marL="0" indent="0">
              <a:buNone/>
            </a:pPr>
            <a:endParaRPr lang="en-GB" dirty="0"/>
          </a:p>
        </p:txBody>
      </p:sp>
    </p:spTree>
    <p:extLst>
      <p:ext uri="{BB962C8B-B14F-4D97-AF65-F5344CB8AC3E}">
        <p14:creationId xmlns:p14="http://schemas.microsoft.com/office/powerpoint/2010/main" val="16588429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4EC1D-3FCA-4BBE-BBE1-B46EBD40E34D}"/>
              </a:ext>
            </a:extLst>
          </p:cNvPr>
          <p:cNvSpPr>
            <a:spLocks noGrp="1"/>
          </p:cNvSpPr>
          <p:nvPr>
            <p:ph type="title"/>
          </p:nvPr>
        </p:nvSpPr>
        <p:spPr/>
        <p:txBody>
          <a:bodyPr/>
          <a:lstStyle/>
          <a:p>
            <a:r>
              <a:rPr lang="en-GB" dirty="0"/>
              <a:t>Police Powers of Protection</a:t>
            </a:r>
          </a:p>
        </p:txBody>
      </p:sp>
      <p:sp>
        <p:nvSpPr>
          <p:cNvPr id="3" name="Content Placeholder 2">
            <a:extLst>
              <a:ext uri="{FF2B5EF4-FFF2-40B4-BE49-F238E27FC236}">
                <a16:creationId xmlns:a16="http://schemas.microsoft.com/office/drawing/2014/main" id="{E2CA91D7-5634-4A2E-AE0A-BCC63A84687E}"/>
              </a:ext>
            </a:extLst>
          </p:cNvPr>
          <p:cNvSpPr>
            <a:spLocks noGrp="1"/>
          </p:cNvSpPr>
          <p:nvPr>
            <p:ph idx="1"/>
          </p:nvPr>
        </p:nvSpPr>
        <p:spPr/>
        <p:txBody>
          <a:bodyPr/>
          <a:lstStyle/>
          <a:p>
            <a:r>
              <a:rPr lang="en-GB" dirty="0"/>
              <a:t>The police are given powers under s. 46 of the Children Act to take children into police protection. The powers apply to children whom the police find and contain no provisions enabling the police to search for a child. They can be used for runaways or for abandoned children, or where the police come across children with drunk parents or living in unhygienic conditions.</a:t>
            </a:r>
          </a:p>
          <a:p>
            <a:endParaRPr lang="en-GB" dirty="0"/>
          </a:p>
        </p:txBody>
      </p:sp>
    </p:spTree>
    <p:extLst>
      <p:ext uri="{BB962C8B-B14F-4D97-AF65-F5344CB8AC3E}">
        <p14:creationId xmlns:p14="http://schemas.microsoft.com/office/powerpoint/2010/main" val="2677582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3B497-312E-4E9B-8408-6D9F7923E4A2}"/>
              </a:ext>
            </a:extLst>
          </p:cNvPr>
          <p:cNvSpPr>
            <a:spLocks noGrp="1"/>
          </p:cNvSpPr>
          <p:nvPr>
            <p:ph type="title"/>
          </p:nvPr>
        </p:nvSpPr>
        <p:spPr/>
        <p:txBody>
          <a:bodyPr/>
          <a:lstStyle/>
          <a:p>
            <a:r>
              <a:rPr lang="en-GB" dirty="0"/>
              <a:t>Legal planning meeting</a:t>
            </a:r>
          </a:p>
        </p:txBody>
      </p:sp>
      <p:sp>
        <p:nvSpPr>
          <p:cNvPr id="3" name="Content Placeholder 2">
            <a:extLst>
              <a:ext uri="{FF2B5EF4-FFF2-40B4-BE49-F238E27FC236}">
                <a16:creationId xmlns:a16="http://schemas.microsoft.com/office/drawing/2014/main" id="{14DD6BBF-DC49-43BF-8AAF-B9DB3D381018}"/>
              </a:ext>
            </a:extLst>
          </p:cNvPr>
          <p:cNvSpPr>
            <a:spLocks noGrp="1"/>
          </p:cNvSpPr>
          <p:nvPr>
            <p:ph idx="1"/>
          </p:nvPr>
        </p:nvSpPr>
        <p:spPr/>
        <p:txBody>
          <a:bodyPr/>
          <a:lstStyle/>
          <a:p>
            <a:r>
              <a:rPr lang="en-GB" dirty="0"/>
              <a:t>The </a:t>
            </a:r>
            <a:r>
              <a:rPr lang="en-GB" i="1" dirty="0"/>
              <a:t>Statutory Guidance on Court Orders and Pre-Proceedings</a:t>
            </a:r>
            <a:r>
              <a:rPr lang="en-GB" dirty="0"/>
              <a:t> states that the legal planning meeting should:</a:t>
            </a:r>
          </a:p>
          <a:p>
            <a:pPr lvl="1"/>
            <a:r>
              <a:rPr lang="en-US" dirty="0"/>
              <a:t>[decide] in principle about whether the threshold criteria have been met. The local authority should then decide, based on a robust analysis of the level of assessed risk, whether it is in the best interests of the child to provide a further period of support for the family with the aim of avoiding proceedings, or whether proceedings should be initiated immediately. The meeting should also identify any evidence gaps, clarify whether additional assessments will be required, and consider what would be a suitable draft care plan for the child.</a:t>
            </a:r>
            <a:endParaRPr lang="en-GB" dirty="0"/>
          </a:p>
          <a:p>
            <a:pPr lvl="1"/>
            <a:endParaRPr lang="en-GB" dirty="0"/>
          </a:p>
        </p:txBody>
      </p:sp>
    </p:spTree>
    <p:extLst>
      <p:ext uri="{BB962C8B-B14F-4D97-AF65-F5344CB8AC3E}">
        <p14:creationId xmlns:p14="http://schemas.microsoft.com/office/powerpoint/2010/main" val="531619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C733C-DDE6-4120-AB90-9D59D4F54895}"/>
              </a:ext>
            </a:extLst>
          </p:cNvPr>
          <p:cNvSpPr>
            <a:spLocks noGrp="1"/>
          </p:cNvSpPr>
          <p:nvPr>
            <p:ph type="title"/>
          </p:nvPr>
        </p:nvSpPr>
        <p:spPr/>
        <p:txBody>
          <a:bodyPr/>
          <a:lstStyle/>
          <a:p>
            <a:r>
              <a:rPr lang="en-GB" dirty="0"/>
              <a:t>Letters to parents</a:t>
            </a:r>
          </a:p>
        </p:txBody>
      </p:sp>
      <p:sp>
        <p:nvSpPr>
          <p:cNvPr id="3" name="Content Placeholder 2">
            <a:extLst>
              <a:ext uri="{FF2B5EF4-FFF2-40B4-BE49-F238E27FC236}">
                <a16:creationId xmlns:a16="http://schemas.microsoft.com/office/drawing/2014/main" id="{EE22E716-A026-49B8-AE05-95ED843CEFC6}"/>
              </a:ext>
            </a:extLst>
          </p:cNvPr>
          <p:cNvSpPr>
            <a:spLocks noGrp="1"/>
          </p:cNvSpPr>
          <p:nvPr>
            <p:ph idx="1"/>
          </p:nvPr>
        </p:nvSpPr>
        <p:spPr/>
        <p:txBody>
          <a:bodyPr/>
          <a:lstStyle/>
          <a:p>
            <a:r>
              <a:rPr lang="en-GB" dirty="0"/>
              <a:t>When a decision has been made to apply to the court under s. 31, the local authority should issue one of two letters to the parents and anyone else with parental responsibility. </a:t>
            </a:r>
          </a:p>
          <a:p>
            <a:r>
              <a:rPr lang="en-GB" dirty="0"/>
              <a:t>The Letter before Proceedings states that proceedings are being contemplated.</a:t>
            </a:r>
          </a:p>
          <a:p>
            <a:r>
              <a:rPr lang="en-GB" dirty="0"/>
              <a:t>The Letter of Issue states that proceedings are being initiated. </a:t>
            </a:r>
          </a:p>
        </p:txBody>
      </p:sp>
    </p:spTree>
    <p:extLst>
      <p:ext uri="{BB962C8B-B14F-4D97-AF65-F5344CB8AC3E}">
        <p14:creationId xmlns:p14="http://schemas.microsoft.com/office/powerpoint/2010/main" val="1344059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16A8C-CBC3-422D-9BB8-3E44629DA43E}"/>
              </a:ext>
            </a:extLst>
          </p:cNvPr>
          <p:cNvSpPr>
            <a:spLocks noGrp="1"/>
          </p:cNvSpPr>
          <p:nvPr>
            <p:ph type="title"/>
          </p:nvPr>
        </p:nvSpPr>
        <p:spPr/>
        <p:txBody>
          <a:bodyPr/>
          <a:lstStyle/>
          <a:p>
            <a:r>
              <a:rPr lang="en-GB" dirty="0"/>
              <a:t>Social work documents</a:t>
            </a:r>
          </a:p>
        </p:txBody>
      </p:sp>
      <p:sp>
        <p:nvSpPr>
          <p:cNvPr id="3" name="Content Placeholder 2">
            <a:extLst>
              <a:ext uri="{FF2B5EF4-FFF2-40B4-BE49-F238E27FC236}">
                <a16:creationId xmlns:a16="http://schemas.microsoft.com/office/drawing/2014/main" id="{ED7E7AB0-AF5C-4B17-8B7E-61B02D503331}"/>
              </a:ext>
            </a:extLst>
          </p:cNvPr>
          <p:cNvSpPr>
            <a:spLocks noGrp="1"/>
          </p:cNvSpPr>
          <p:nvPr>
            <p:ph idx="1"/>
          </p:nvPr>
        </p:nvSpPr>
        <p:spPr/>
        <p:txBody>
          <a:bodyPr/>
          <a:lstStyle/>
          <a:p>
            <a:r>
              <a:rPr lang="en-GB" dirty="0"/>
              <a:t>The social work documents which should accompany an application are:</a:t>
            </a:r>
          </a:p>
          <a:p>
            <a:pPr lvl="1"/>
            <a:r>
              <a:rPr lang="en-GB" dirty="0"/>
              <a:t>social work chronology;</a:t>
            </a:r>
          </a:p>
          <a:p>
            <a:pPr lvl="1"/>
            <a:r>
              <a:rPr lang="en-GB" dirty="0"/>
              <a:t>social work statement and genogram;</a:t>
            </a:r>
          </a:p>
          <a:p>
            <a:pPr lvl="1"/>
            <a:r>
              <a:rPr lang="en-GB" dirty="0"/>
              <a:t>the current assessments relating to the child and/or the family and friends of the child to which the social work </a:t>
            </a:r>
          </a:p>
          <a:p>
            <a:r>
              <a:rPr lang="en-GB" dirty="0"/>
              <a:t>Box 8.1 shows the headings for the social work statement</a:t>
            </a:r>
          </a:p>
        </p:txBody>
      </p:sp>
    </p:spTree>
    <p:extLst>
      <p:ext uri="{BB962C8B-B14F-4D97-AF65-F5344CB8AC3E}">
        <p14:creationId xmlns:p14="http://schemas.microsoft.com/office/powerpoint/2010/main" val="3169241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13818-BE3B-4C61-9DC5-D4276EEA0F89}"/>
              </a:ext>
            </a:extLst>
          </p:cNvPr>
          <p:cNvSpPr>
            <a:spLocks noGrp="1"/>
          </p:cNvSpPr>
          <p:nvPr>
            <p:ph type="title"/>
          </p:nvPr>
        </p:nvSpPr>
        <p:spPr/>
        <p:txBody>
          <a:bodyPr>
            <a:normAutofit fontScale="90000"/>
          </a:bodyPr>
          <a:lstStyle/>
          <a:p>
            <a:r>
              <a:rPr lang="en-GB" dirty="0"/>
              <a:t>Components of the care plan—</a:t>
            </a:r>
            <a:r>
              <a:rPr lang="en-GB" i="1" dirty="0"/>
              <a:t>Children Act 1989 Guidance and Regulations, Volume 2: Care Planning, Placement and Case Review</a:t>
            </a:r>
            <a:endParaRPr lang="en-GB" dirty="0"/>
          </a:p>
        </p:txBody>
      </p:sp>
      <p:sp>
        <p:nvSpPr>
          <p:cNvPr id="3" name="Content Placeholder 2">
            <a:extLst>
              <a:ext uri="{FF2B5EF4-FFF2-40B4-BE49-F238E27FC236}">
                <a16:creationId xmlns:a16="http://schemas.microsoft.com/office/drawing/2014/main" id="{19182BEC-FED6-4DC2-A333-99FD64FE93E0}"/>
              </a:ext>
            </a:extLst>
          </p:cNvPr>
          <p:cNvSpPr>
            <a:spLocks noGrp="1"/>
          </p:cNvSpPr>
          <p:nvPr>
            <p:ph idx="1"/>
          </p:nvPr>
        </p:nvSpPr>
        <p:spPr/>
        <p:txBody>
          <a:bodyPr>
            <a:normAutofit/>
          </a:bodyPr>
          <a:lstStyle/>
          <a:p>
            <a:pPr lvl="0"/>
            <a:r>
              <a:rPr lang="en-GB" dirty="0"/>
              <a:t>the information about the long-term plan for the child, including timescales (the permanence plan);</a:t>
            </a:r>
          </a:p>
          <a:p>
            <a:pPr lvl="0"/>
            <a:r>
              <a:rPr lang="en-GB" dirty="0"/>
              <a:t>the arrangements to meet the child’s needs in line with the child’s developmental needs domain of the Assessment Framework, including arrangements for contact:</a:t>
            </a:r>
          </a:p>
          <a:p>
            <a:pPr lvl="1"/>
            <a:r>
              <a:rPr lang="en-GB" dirty="0"/>
              <a:t>arrangements for contact with a brother or sister who is also looked after but not placed with the child;</a:t>
            </a:r>
          </a:p>
          <a:p>
            <a:pPr lvl="1"/>
            <a:r>
              <a:rPr lang="en-GB" dirty="0"/>
              <a:t>details of any court orders made under s. 8 or s. 34; and</a:t>
            </a:r>
          </a:p>
          <a:p>
            <a:pPr lvl="1"/>
            <a:r>
              <a:rPr lang="en-GB" dirty="0"/>
              <a:t>arrangements for promoting and maintaining contact with a parent and anyone else with parental responsibility;</a:t>
            </a:r>
          </a:p>
          <a:p>
            <a:endParaRPr lang="en-GB" dirty="0"/>
          </a:p>
        </p:txBody>
      </p:sp>
    </p:spTree>
    <p:extLst>
      <p:ext uri="{BB962C8B-B14F-4D97-AF65-F5344CB8AC3E}">
        <p14:creationId xmlns:p14="http://schemas.microsoft.com/office/powerpoint/2010/main" val="1086125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61DCA-D6A7-40A1-AC9B-95DFE1D119DE}"/>
              </a:ext>
            </a:extLst>
          </p:cNvPr>
          <p:cNvSpPr>
            <a:spLocks noGrp="1"/>
          </p:cNvSpPr>
          <p:nvPr>
            <p:ph type="title"/>
          </p:nvPr>
        </p:nvSpPr>
        <p:spPr/>
        <p:txBody>
          <a:bodyPr>
            <a:normAutofit fontScale="90000"/>
          </a:bodyPr>
          <a:lstStyle/>
          <a:p>
            <a:r>
              <a:rPr lang="en-GB" dirty="0"/>
              <a:t>Components of the care plan—</a:t>
            </a:r>
            <a:r>
              <a:rPr lang="en-GB" i="1" dirty="0"/>
              <a:t>Children Act 1989 Guidance and Regulations, Volume 2: Care Planning, Placement and Case Review</a:t>
            </a:r>
            <a:endParaRPr lang="en-GB" dirty="0"/>
          </a:p>
        </p:txBody>
      </p:sp>
      <p:sp>
        <p:nvSpPr>
          <p:cNvPr id="3" name="Content Placeholder 2">
            <a:extLst>
              <a:ext uri="{FF2B5EF4-FFF2-40B4-BE49-F238E27FC236}">
                <a16:creationId xmlns:a16="http://schemas.microsoft.com/office/drawing/2014/main" id="{4467ECC7-EE34-4566-901C-CC0DC934AD8E}"/>
              </a:ext>
            </a:extLst>
          </p:cNvPr>
          <p:cNvSpPr>
            <a:spLocks noGrp="1"/>
          </p:cNvSpPr>
          <p:nvPr>
            <p:ph idx="1"/>
          </p:nvPr>
        </p:nvSpPr>
        <p:spPr/>
        <p:txBody>
          <a:bodyPr>
            <a:normAutofit fontScale="92500" lnSpcReduction="10000"/>
          </a:bodyPr>
          <a:lstStyle/>
          <a:p>
            <a:pPr lvl="0"/>
            <a:r>
              <a:rPr lang="en-GB" dirty="0"/>
              <a:t>details of the placement plan and why the placement was chosen, unless the child is in care and not provided with accommodation by the responsible authority;</a:t>
            </a:r>
          </a:p>
          <a:p>
            <a:pPr lvl="0"/>
            <a:r>
              <a:rPr lang="en-GB" dirty="0"/>
              <a:t>the name of the child’s IRO;</a:t>
            </a:r>
          </a:p>
          <a:p>
            <a:pPr lvl="0"/>
            <a:r>
              <a:rPr lang="en-GB" dirty="0"/>
              <a:t>details of the health plan and personal education plan (PEP);</a:t>
            </a:r>
          </a:p>
          <a:p>
            <a:pPr lvl="0"/>
            <a:r>
              <a:rPr lang="en-GB" dirty="0"/>
              <a:t>the wishes and feelings of relevant people about the arrangements for the child; and</a:t>
            </a:r>
          </a:p>
          <a:p>
            <a:pPr lvl="0"/>
            <a:r>
              <a:rPr lang="en-GB" dirty="0"/>
              <a:t>the wishes and feelings of these people about any proposed changes to the care plan;</a:t>
            </a:r>
          </a:p>
          <a:p>
            <a:pPr lvl="0"/>
            <a:r>
              <a:rPr lang="en-GB" dirty="0"/>
              <a:t>in drawing up a care plan, the responsible authority should have a contingency plan in the event that the care plan is not achievable.</a:t>
            </a:r>
          </a:p>
          <a:p>
            <a:endParaRPr lang="en-GB" dirty="0"/>
          </a:p>
        </p:txBody>
      </p:sp>
    </p:spTree>
    <p:extLst>
      <p:ext uri="{BB962C8B-B14F-4D97-AF65-F5344CB8AC3E}">
        <p14:creationId xmlns:p14="http://schemas.microsoft.com/office/powerpoint/2010/main" val="3577733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520DB-4266-4965-BA80-055E5E20F1EA}"/>
              </a:ext>
            </a:extLst>
          </p:cNvPr>
          <p:cNvSpPr>
            <a:spLocks noGrp="1"/>
          </p:cNvSpPr>
          <p:nvPr>
            <p:ph type="title"/>
          </p:nvPr>
        </p:nvSpPr>
        <p:spPr/>
        <p:txBody>
          <a:bodyPr/>
          <a:lstStyle/>
          <a:p>
            <a:r>
              <a:rPr lang="en-GB" dirty="0"/>
              <a:t>PLO</a:t>
            </a:r>
          </a:p>
        </p:txBody>
      </p:sp>
      <p:sp>
        <p:nvSpPr>
          <p:cNvPr id="3" name="Content Placeholder 2">
            <a:extLst>
              <a:ext uri="{FF2B5EF4-FFF2-40B4-BE49-F238E27FC236}">
                <a16:creationId xmlns:a16="http://schemas.microsoft.com/office/drawing/2014/main" id="{9928D659-BEA7-45D1-8DEB-6C2FD0BF7810}"/>
              </a:ext>
            </a:extLst>
          </p:cNvPr>
          <p:cNvSpPr>
            <a:spLocks noGrp="1"/>
          </p:cNvSpPr>
          <p:nvPr>
            <p:ph idx="1"/>
          </p:nvPr>
        </p:nvSpPr>
        <p:spPr/>
        <p:txBody>
          <a:bodyPr/>
          <a:lstStyle/>
          <a:p>
            <a:r>
              <a:rPr lang="en-GB" dirty="0"/>
              <a:t>The purpose of the Public Law Outline Practice Direction 12A—Care, Supervision and Other Part 4 Proceedings Guide to Case Management is to </a:t>
            </a:r>
          </a:p>
          <a:p>
            <a:pPr lvl="1"/>
            <a:r>
              <a:rPr lang="en-GB" dirty="0"/>
              <a:t>ensure improved case preparation, </a:t>
            </a:r>
          </a:p>
          <a:p>
            <a:pPr lvl="1"/>
            <a:r>
              <a:rPr lang="en-GB" dirty="0"/>
              <a:t>active case management by judges, and </a:t>
            </a:r>
          </a:p>
          <a:p>
            <a:pPr lvl="1"/>
            <a:r>
              <a:rPr lang="en-GB" dirty="0"/>
              <a:t>the early identification of the key issues requiring determination by the courts in public law applications under the Children Act.</a:t>
            </a:r>
          </a:p>
          <a:p>
            <a:r>
              <a:rPr lang="en-GB" dirty="0"/>
              <a:t>The Public Law Outline explains what judges must do in order actively to manage cases to ensure most effective outcomes for children. </a:t>
            </a:r>
          </a:p>
        </p:txBody>
      </p:sp>
    </p:spTree>
    <p:extLst>
      <p:ext uri="{BB962C8B-B14F-4D97-AF65-F5344CB8AC3E}">
        <p14:creationId xmlns:p14="http://schemas.microsoft.com/office/powerpoint/2010/main" val="598140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TotalTime>
  <Words>3185</Words>
  <Application>Microsoft Office PowerPoint</Application>
  <PresentationFormat>Widescreen</PresentationFormat>
  <Paragraphs>143</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Applying to Court</vt:lpstr>
      <vt:lpstr>Long term plans for children</vt:lpstr>
      <vt:lpstr>The Children and Social Work Act 2017, further amend s. 31 by requiring the courts to consider: </vt:lpstr>
      <vt:lpstr>Legal planning meeting</vt:lpstr>
      <vt:lpstr>Letters to parents</vt:lpstr>
      <vt:lpstr>Social work documents</vt:lpstr>
      <vt:lpstr>Components of the care plan—Children Act 1989 Guidance and Regulations, Volume 2: Care Planning, Placement and Case Review</vt:lpstr>
      <vt:lpstr>Components of the care plan—Children Act 1989 Guidance and Regulations, Volume 2: Care Planning, Placement and Case Review</vt:lpstr>
      <vt:lpstr>PLO</vt:lpstr>
      <vt:lpstr>Care and Supervision Orders</vt:lpstr>
      <vt:lpstr>Who may apply for a care order—s. 31(1) of the Children Act</vt:lpstr>
      <vt:lpstr>The grounds for a care order—s. 31(2) of the Children Act 1989</vt:lpstr>
      <vt:lpstr>Baroness Hale’s observations in Re B (Children) (Care Proceedings: Standard of Proof)</vt:lpstr>
      <vt:lpstr>Significant Harm</vt:lpstr>
      <vt:lpstr>Meaning of Harm</vt:lpstr>
      <vt:lpstr>Causes of harm</vt:lpstr>
      <vt:lpstr>Beyond parental control</vt:lpstr>
      <vt:lpstr>Significant…</vt:lpstr>
      <vt:lpstr>Criteria for determining threshold criteria for abuse and neglect—Re B (2013)</vt:lpstr>
      <vt:lpstr>Criteria for determining threshold criteria for abuse and neglect—Re B (2013)</vt:lpstr>
      <vt:lpstr>Criteria for determining threshold criteria for abuse and neglect—Re B (2013)</vt:lpstr>
      <vt:lpstr>Meaning of “likely” – Baroness Hale</vt:lpstr>
      <vt:lpstr>Effect of Care Order</vt:lpstr>
      <vt:lpstr>Supervision Orders</vt:lpstr>
      <vt:lpstr>The effect of a supervision order—s. 35 of the Children Act 1989</vt:lpstr>
      <vt:lpstr>Education Supervision Order</vt:lpstr>
      <vt:lpstr>Interim Care and Supervision Orders</vt:lpstr>
      <vt:lpstr>Emergency Protection Orders</vt:lpstr>
      <vt:lpstr>EPO duration</vt:lpstr>
      <vt:lpstr>Child Assessment Orders</vt:lpstr>
      <vt:lpstr>CAO s43</vt:lpstr>
      <vt:lpstr>Police Powers of Protection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to Court</dc:title>
  <dc:creator>David</dc:creator>
  <cp:lastModifiedBy>David Goosey</cp:lastModifiedBy>
  <cp:revision>7</cp:revision>
  <dcterms:created xsi:type="dcterms:W3CDTF">2019-03-01T00:11:53Z</dcterms:created>
  <dcterms:modified xsi:type="dcterms:W3CDTF">2020-12-03T14:42:14Z</dcterms:modified>
</cp:coreProperties>
</file>