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8" r:id="rId9"/>
    <p:sldId id="265" r:id="rId10"/>
    <p:sldId id="262" r:id="rId11"/>
    <p:sldId id="263" r:id="rId12"/>
    <p:sldId id="264" r:id="rId13"/>
    <p:sldId id="269"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107" d="100"/>
          <a:sy n="107" d="100"/>
        </p:scale>
        <p:origin x="138" y="288"/>
      </p:cViewPr>
      <p:guideLst/>
    </p:cSldViewPr>
  </p:slideViewPr>
  <p:notesTextViewPr>
    <p:cViewPr>
      <p:scale>
        <a:sx n="1" d="1"/>
        <a:sy n="1" d="1"/>
      </p:scale>
      <p:origin x="0" y="0"/>
    </p:cViewPr>
  </p:notesTextViewPr>
  <p:sorterViewPr>
    <p:cViewPr>
      <p:scale>
        <a:sx n="100" d="100"/>
        <a:sy n="100" d="100"/>
      </p:scale>
      <p:origin x="0" y="-75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B0E3C-9B7E-4E68-A03C-0CAC3C3178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0EA092F-2C6D-4B6D-8B96-5506118F8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A384E5-B093-49BC-BFD6-BB715C11073C}"/>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5" name="Footer Placeholder 4">
            <a:extLst>
              <a:ext uri="{FF2B5EF4-FFF2-40B4-BE49-F238E27FC236}">
                <a16:creationId xmlns:a16="http://schemas.microsoft.com/office/drawing/2014/main" id="{9F670EEC-A87B-451A-AAF0-538F554126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9C3057-E7A2-43F0-992D-E688ECFD1694}"/>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170050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CB160-B458-487A-91B0-B0C2F99FE2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515409-9973-40B5-AA7A-A97E0B3AF3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70755E-15F7-4EF6-83DD-E15E3F6C5C15}"/>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5" name="Footer Placeholder 4">
            <a:extLst>
              <a:ext uri="{FF2B5EF4-FFF2-40B4-BE49-F238E27FC236}">
                <a16:creationId xmlns:a16="http://schemas.microsoft.com/office/drawing/2014/main" id="{32276888-E6B4-4481-BDE7-CE5679BF73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92D707-12DB-44A2-9021-BD288D98B8E2}"/>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3081603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4C405-1270-4317-9925-E5AFF875C5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8FA40C-18CC-48F8-BBD5-BC71A40B9CC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0C43A5-1CA8-48F3-9C89-47CA6B24098A}"/>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5" name="Footer Placeholder 4">
            <a:extLst>
              <a:ext uri="{FF2B5EF4-FFF2-40B4-BE49-F238E27FC236}">
                <a16:creationId xmlns:a16="http://schemas.microsoft.com/office/drawing/2014/main" id="{0A1E9385-3EAC-4890-ACFC-6235C74C68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DD51EC-2FD7-4CBC-BC59-51A77BD50DA1}"/>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172209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352B4-0F90-46A4-9F43-B107BD3CD4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ABC0D2-7A2C-4844-A749-4EEE351E4B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674A1E-EA1C-4A8B-AE6A-841EA89BF962}"/>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5" name="Footer Placeholder 4">
            <a:extLst>
              <a:ext uri="{FF2B5EF4-FFF2-40B4-BE49-F238E27FC236}">
                <a16:creationId xmlns:a16="http://schemas.microsoft.com/office/drawing/2014/main" id="{CD198AE1-72BA-4217-8508-6423CBB0A1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817EF9-A718-495B-88AA-F6D81A691610}"/>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4169692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02107-2A22-46BF-A084-8B904CC051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36F450-2586-4F9F-8F02-DB3CF1358E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2E0294-90D4-49AB-AA4B-B3C733EFA68D}"/>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5" name="Footer Placeholder 4">
            <a:extLst>
              <a:ext uri="{FF2B5EF4-FFF2-40B4-BE49-F238E27FC236}">
                <a16:creationId xmlns:a16="http://schemas.microsoft.com/office/drawing/2014/main" id="{E2589732-D65A-4EFB-9168-CF0D941B9A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14AD87-D932-4C0A-913F-8FD6E3A04625}"/>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215397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8FE1F-D8F4-4FF5-84DD-4CAD3AF770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ADB729-E10F-42B2-A82E-E3F42EC439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B8EFA4-188F-44F2-BAD4-1A5FB67B70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577A4F-F523-47B6-8D61-DE3D9F993E5F}"/>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6" name="Footer Placeholder 5">
            <a:extLst>
              <a:ext uri="{FF2B5EF4-FFF2-40B4-BE49-F238E27FC236}">
                <a16:creationId xmlns:a16="http://schemas.microsoft.com/office/drawing/2014/main" id="{D8628A02-9CEB-4CB1-AFAC-8BE92601A2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5D8F47-7811-4C77-B0ED-6DDB3F05B044}"/>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943642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0240C-EC6E-492F-BD23-D0B328A45FA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A4391A-474A-4F54-8D4C-0832027A2F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B4D45A-0362-4222-ADAB-6B78C531E6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182A75-FEC8-49D9-A26C-5E298CDC96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80989D-768A-4372-A69E-D3F1D91F5C6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B1DB42-01EE-403E-BFD9-E12C387A8CA6}"/>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8" name="Footer Placeholder 7">
            <a:extLst>
              <a:ext uri="{FF2B5EF4-FFF2-40B4-BE49-F238E27FC236}">
                <a16:creationId xmlns:a16="http://schemas.microsoft.com/office/drawing/2014/main" id="{B52AD6A6-A0A8-4506-AA70-202431AF4B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474636-2C8E-4685-9CFD-0386B7144A8B}"/>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943325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523E9-9C30-499C-B1D1-A8C59CFDFC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BDCB68-4314-4D6B-B360-78270577980B}"/>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4" name="Footer Placeholder 3">
            <a:extLst>
              <a:ext uri="{FF2B5EF4-FFF2-40B4-BE49-F238E27FC236}">
                <a16:creationId xmlns:a16="http://schemas.microsoft.com/office/drawing/2014/main" id="{902F320A-8CCE-4E30-8719-1B631718456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7CEFED-69D9-430C-96A5-AF87361E4E4B}"/>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367342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43E7A7-5FAF-4542-9FB8-4995AA0E2D37}"/>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3" name="Footer Placeholder 2">
            <a:extLst>
              <a:ext uri="{FF2B5EF4-FFF2-40B4-BE49-F238E27FC236}">
                <a16:creationId xmlns:a16="http://schemas.microsoft.com/office/drawing/2014/main" id="{3FD0617D-78F4-492E-BE92-CDE89E9BF2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52E788-218F-484A-8E91-0124245B468B}"/>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1745662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56A16-8D3A-466C-85ED-11823CE6E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B9C22C-B66A-4B5B-9FAB-712CD796D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120E1AE-D976-4005-94AC-5263198D0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C017E8-6434-446A-AD21-6D4FB2633683}"/>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6" name="Footer Placeholder 5">
            <a:extLst>
              <a:ext uri="{FF2B5EF4-FFF2-40B4-BE49-F238E27FC236}">
                <a16:creationId xmlns:a16="http://schemas.microsoft.com/office/drawing/2014/main" id="{6CAF915E-4AFC-4519-8497-ACE582DF37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AAFC18-A47C-4882-BB04-C0B37E154DA9}"/>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328902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BB01-8342-483C-A2B3-7906F37D7C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2586A9-4FA0-46E8-81DF-3F9201F1E2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A9A95C-8DDC-4B5E-9302-485A4291C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66A9D-0AC7-4F16-BD54-5B47E5352222}"/>
              </a:ext>
            </a:extLst>
          </p:cNvPr>
          <p:cNvSpPr>
            <a:spLocks noGrp="1"/>
          </p:cNvSpPr>
          <p:nvPr>
            <p:ph type="dt" sz="half" idx="10"/>
          </p:nvPr>
        </p:nvSpPr>
        <p:spPr/>
        <p:txBody>
          <a:bodyPr/>
          <a:lstStyle/>
          <a:p>
            <a:fld id="{B36D892B-C518-4892-A82D-A0B89C7C844A}" type="datetimeFigureOut">
              <a:rPr lang="en-GB" smtClean="0"/>
              <a:t>02/12/2020</a:t>
            </a:fld>
            <a:endParaRPr lang="en-GB"/>
          </a:p>
        </p:txBody>
      </p:sp>
      <p:sp>
        <p:nvSpPr>
          <p:cNvPr id="6" name="Footer Placeholder 5">
            <a:extLst>
              <a:ext uri="{FF2B5EF4-FFF2-40B4-BE49-F238E27FC236}">
                <a16:creationId xmlns:a16="http://schemas.microsoft.com/office/drawing/2014/main" id="{619B2657-F524-4E5C-8156-3ACF5CC6EF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4073FF-B0BC-4933-B7E7-19F2D0A5B9E8}"/>
              </a:ext>
            </a:extLst>
          </p:cNvPr>
          <p:cNvSpPr>
            <a:spLocks noGrp="1"/>
          </p:cNvSpPr>
          <p:nvPr>
            <p:ph type="sldNum" sz="quarter" idx="12"/>
          </p:nvPr>
        </p:nvSpPr>
        <p:spPr/>
        <p:txBody>
          <a:bodyPr/>
          <a:lstStyle/>
          <a:p>
            <a:fld id="{71D6800E-48AB-4348-9A82-9E8DCCDCCE55}" type="slidenum">
              <a:rPr lang="en-GB" smtClean="0"/>
              <a:t>‹#›</a:t>
            </a:fld>
            <a:endParaRPr lang="en-GB"/>
          </a:p>
        </p:txBody>
      </p:sp>
    </p:spTree>
    <p:extLst>
      <p:ext uri="{BB962C8B-B14F-4D97-AF65-F5344CB8AC3E}">
        <p14:creationId xmlns:p14="http://schemas.microsoft.com/office/powerpoint/2010/main" val="3640706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3F3180-1A8A-46ED-B231-3CC3E95BB4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24C09F-8A8D-43DC-BB53-E1E2EB2D95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8CC3C6-D6A5-4D3E-AF4E-17B9777D20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D892B-C518-4892-A82D-A0B89C7C844A}" type="datetimeFigureOut">
              <a:rPr lang="en-GB" smtClean="0"/>
              <a:t>02/12/2020</a:t>
            </a:fld>
            <a:endParaRPr lang="en-GB"/>
          </a:p>
        </p:txBody>
      </p:sp>
      <p:sp>
        <p:nvSpPr>
          <p:cNvPr id="5" name="Footer Placeholder 4">
            <a:extLst>
              <a:ext uri="{FF2B5EF4-FFF2-40B4-BE49-F238E27FC236}">
                <a16:creationId xmlns:a16="http://schemas.microsoft.com/office/drawing/2014/main" id="{4F054CB7-9E11-445A-9203-45E5A45CD4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AC412D1-585E-484D-BD20-B219972F3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6800E-48AB-4348-9A82-9E8DCCDCCE55}" type="slidenum">
              <a:rPr lang="en-GB" smtClean="0"/>
              <a:t>‹#›</a:t>
            </a:fld>
            <a:endParaRPr lang="en-GB"/>
          </a:p>
        </p:txBody>
      </p:sp>
    </p:spTree>
    <p:extLst>
      <p:ext uri="{BB962C8B-B14F-4D97-AF65-F5344CB8AC3E}">
        <p14:creationId xmlns:p14="http://schemas.microsoft.com/office/powerpoint/2010/main" val="1354646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8582A-F75D-49C3-9FAB-78E9058BC0B6}"/>
              </a:ext>
            </a:extLst>
          </p:cNvPr>
          <p:cNvSpPr>
            <a:spLocks noGrp="1"/>
          </p:cNvSpPr>
          <p:nvPr>
            <p:ph type="ctrTitle"/>
          </p:nvPr>
        </p:nvSpPr>
        <p:spPr/>
        <p:txBody>
          <a:bodyPr>
            <a:normAutofit fontScale="90000"/>
          </a:bodyPr>
          <a:lstStyle/>
          <a:p>
            <a:r>
              <a:rPr lang="en-GB" b="1" dirty="0"/>
              <a:t>Local authority support for children and families</a:t>
            </a:r>
            <a:br>
              <a:rPr lang="en-GB" b="1" dirty="0"/>
            </a:br>
            <a:endParaRPr lang="en-GB" dirty="0"/>
          </a:p>
        </p:txBody>
      </p:sp>
      <p:sp>
        <p:nvSpPr>
          <p:cNvPr id="3" name="Subtitle 2">
            <a:extLst>
              <a:ext uri="{FF2B5EF4-FFF2-40B4-BE49-F238E27FC236}">
                <a16:creationId xmlns:a16="http://schemas.microsoft.com/office/drawing/2014/main" id="{99018AC7-5779-4E67-9E92-2044FBBC5307}"/>
              </a:ext>
            </a:extLst>
          </p:cNvPr>
          <p:cNvSpPr>
            <a:spLocks noGrp="1"/>
          </p:cNvSpPr>
          <p:nvPr>
            <p:ph type="subTitle" idx="1"/>
          </p:nvPr>
        </p:nvSpPr>
        <p:spPr/>
        <p:txBody>
          <a:bodyPr/>
          <a:lstStyle/>
          <a:p>
            <a:r>
              <a:rPr lang="en-GB" dirty="0"/>
              <a:t>Chapter 6</a:t>
            </a:r>
          </a:p>
        </p:txBody>
      </p:sp>
    </p:spTree>
    <p:extLst>
      <p:ext uri="{BB962C8B-B14F-4D97-AF65-F5344CB8AC3E}">
        <p14:creationId xmlns:p14="http://schemas.microsoft.com/office/powerpoint/2010/main" val="3542038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2C63-BF7F-46AC-84B4-31B297729DD8}"/>
              </a:ext>
            </a:extLst>
          </p:cNvPr>
          <p:cNvSpPr>
            <a:spLocks noGrp="1"/>
          </p:cNvSpPr>
          <p:nvPr>
            <p:ph type="title"/>
          </p:nvPr>
        </p:nvSpPr>
        <p:spPr/>
        <p:txBody>
          <a:bodyPr/>
          <a:lstStyle/>
          <a:p>
            <a:r>
              <a:rPr lang="en-GB" dirty="0"/>
              <a:t>Looked After Children definition</a:t>
            </a:r>
          </a:p>
        </p:txBody>
      </p:sp>
      <p:sp>
        <p:nvSpPr>
          <p:cNvPr id="3" name="Content Placeholder 2">
            <a:extLst>
              <a:ext uri="{FF2B5EF4-FFF2-40B4-BE49-F238E27FC236}">
                <a16:creationId xmlns:a16="http://schemas.microsoft.com/office/drawing/2014/main" id="{38929152-DA7A-4DCD-ACB0-218279DD144B}"/>
              </a:ext>
            </a:extLst>
          </p:cNvPr>
          <p:cNvSpPr>
            <a:spLocks noGrp="1"/>
          </p:cNvSpPr>
          <p:nvPr>
            <p:ph idx="1"/>
          </p:nvPr>
        </p:nvSpPr>
        <p:spPr/>
        <p:txBody>
          <a:bodyPr/>
          <a:lstStyle/>
          <a:p>
            <a:r>
              <a:rPr lang="en-GB" dirty="0"/>
              <a:t>The child first has to be in need. </a:t>
            </a:r>
          </a:p>
          <a:p>
            <a:r>
              <a:rPr lang="en-GB" dirty="0"/>
              <a:t>In addition, to be looked after the child has either to be </a:t>
            </a:r>
          </a:p>
          <a:p>
            <a:pPr lvl="1"/>
            <a:r>
              <a:rPr lang="en-GB" dirty="0"/>
              <a:t>the subject of a care order or </a:t>
            </a:r>
          </a:p>
          <a:p>
            <a:pPr lvl="1"/>
            <a:r>
              <a:rPr lang="en-GB" dirty="0"/>
              <a:t>be supplied with accommodation by the local authority (including when remanded by a court to local authority accommodation or youth detention accommodation)</a:t>
            </a:r>
          </a:p>
        </p:txBody>
      </p:sp>
    </p:spTree>
    <p:extLst>
      <p:ext uri="{BB962C8B-B14F-4D97-AF65-F5344CB8AC3E}">
        <p14:creationId xmlns:p14="http://schemas.microsoft.com/office/powerpoint/2010/main" val="2219291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637BF-AD40-4860-A405-ED7FFC1FED1A}"/>
              </a:ext>
            </a:extLst>
          </p:cNvPr>
          <p:cNvSpPr>
            <a:spLocks noGrp="1"/>
          </p:cNvSpPr>
          <p:nvPr>
            <p:ph type="title"/>
          </p:nvPr>
        </p:nvSpPr>
        <p:spPr/>
        <p:txBody>
          <a:bodyPr/>
          <a:lstStyle/>
          <a:p>
            <a:r>
              <a:rPr lang="en-GB" dirty="0"/>
              <a:t>Duty to Looked After Children s22</a:t>
            </a:r>
          </a:p>
        </p:txBody>
      </p:sp>
      <p:sp>
        <p:nvSpPr>
          <p:cNvPr id="3" name="Content Placeholder 2">
            <a:extLst>
              <a:ext uri="{FF2B5EF4-FFF2-40B4-BE49-F238E27FC236}">
                <a16:creationId xmlns:a16="http://schemas.microsoft.com/office/drawing/2014/main" id="{2389B35C-E8C8-48CF-8DC5-3448444DD3B9}"/>
              </a:ext>
            </a:extLst>
          </p:cNvPr>
          <p:cNvSpPr>
            <a:spLocks noGrp="1"/>
          </p:cNvSpPr>
          <p:nvPr>
            <p:ph idx="1"/>
          </p:nvPr>
        </p:nvSpPr>
        <p:spPr/>
        <p:txBody>
          <a:bodyPr/>
          <a:lstStyle/>
          <a:p>
            <a:r>
              <a:rPr lang="en-GB" dirty="0"/>
              <a:t>(3)	It shall be the duty of a local authority looking after any child—</a:t>
            </a:r>
          </a:p>
          <a:p>
            <a:pPr lvl="1"/>
            <a:r>
              <a:rPr lang="en-GB" dirty="0"/>
              <a:t>(a)	to safeguard and promote his welfare; and</a:t>
            </a:r>
          </a:p>
          <a:p>
            <a:pPr lvl="1"/>
            <a:r>
              <a:rPr lang="en-GB" dirty="0"/>
              <a:t>(b)	to make such use of services available for children cared for by their own parents as appears to the authority reasonable in his case.</a:t>
            </a:r>
          </a:p>
          <a:p>
            <a:r>
              <a:rPr lang="en-GB" dirty="0"/>
              <a:t>(3A)	The duty of a local authority under subsection (3)(a) to safeguard and promote the welfare of a child looked after by them includes in particular a duty to promote the child’s educational achievement.</a:t>
            </a:r>
          </a:p>
          <a:p>
            <a:endParaRPr lang="en-GB" dirty="0"/>
          </a:p>
        </p:txBody>
      </p:sp>
    </p:spTree>
    <p:extLst>
      <p:ext uri="{BB962C8B-B14F-4D97-AF65-F5344CB8AC3E}">
        <p14:creationId xmlns:p14="http://schemas.microsoft.com/office/powerpoint/2010/main" val="4104534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EDE3C-7AA8-40B3-A6CA-626EC7578385}"/>
              </a:ext>
            </a:extLst>
          </p:cNvPr>
          <p:cNvSpPr>
            <a:spLocks noGrp="1"/>
          </p:cNvSpPr>
          <p:nvPr>
            <p:ph type="title"/>
          </p:nvPr>
        </p:nvSpPr>
        <p:spPr/>
        <p:txBody>
          <a:bodyPr/>
          <a:lstStyle/>
          <a:p>
            <a:r>
              <a:rPr lang="en-GB" dirty="0"/>
              <a:t>Duty to Looked After Children s34</a:t>
            </a:r>
          </a:p>
        </p:txBody>
      </p:sp>
      <p:sp>
        <p:nvSpPr>
          <p:cNvPr id="3" name="Content Placeholder 2">
            <a:extLst>
              <a:ext uri="{FF2B5EF4-FFF2-40B4-BE49-F238E27FC236}">
                <a16:creationId xmlns:a16="http://schemas.microsoft.com/office/drawing/2014/main" id="{C28A11B6-A2DB-4BFA-B570-55A6F369A650}"/>
              </a:ext>
            </a:extLst>
          </p:cNvPr>
          <p:cNvSpPr>
            <a:spLocks noGrp="1"/>
          </p:cNvSpPr>
          <p:nvPr>
            <p:ph idx="1"/>
          </p:nvPr>
        </p:nvSpPr>
        <p:spPr/>
        <p:txBody>
          <a:bodyPr>
            <a:normAutofit fontScale="92500"/>
          </a:bodyPr>
          <a:lstStyle/>
          <a:p>
            <a:r>
              <a:rPr lang="en-GB" dirty="0"/>
              <a:t>(1)	Where a child is in the care of a local authority, the authority shall (subject to the provisions of this section and their duty under section 22(3)(a)) allow the child reasonable contact with—</a:t>
            </a:r>
          </a:p>
          <a:p>
            <a:pPr lvl="1"/>
            <a:r>
              <a:rPr lang="en-GB" dirty="0"/>
              <a:t>(a)	his parents;</a:t>
            </a:r>
          </a:p>
          <a:p>
            <a:pPr lvl="1"/>
            <a:r>
              <a:rPr lang="en-GB" dirty="0"/>
              <a:t>(b)	any guardian or special guardian of his;</a:t>
            </a:r>
          </a:p>
          <a:p>
            <a:pPr lvl="1"/>
            <a:r>
              <a:rPr lang="en-GB" dirty="0"/>
              <a:t>(</a:t>
            </a:r>
            <a:r>
              <a:rPr lang="en-GB" dirty="0" err="1"/>
              <a:t>ba</a:t>
            </a:r>
            <a:r>
              <a:rPr lang="en-GB" dirty="0"/>
              <a:t>) any person who by virtue of section 4A has parental responsibility for him;</a:t>
            </a:r>
          </a:p>
          <a:p>
            <a:pPr lvl="1"/>
            <a:r>
              <a:rPr lang="en-GB" dirty="0"/>
              <a:t>(c)	where there was a residence order in force with respect to the child immediately before the care order was made, the person in whose favour the order was made; and</a:t>
            </a:r>
          </a:p>
          <a:p>
            <a:pPr lvl="1"/>
            <a:r>
              <a:rPr lang="en-GB" dirty="0"/>
              <a:t>(d)	where, immediately before the care order was made, a person had care of the child by virtue of an order made in the exercise of the High Court’s inherent jurisdiction with respect to children, that person.</a:t>
            </a:r>
          </a:p>
          <a:p>
            <a:endParaRPr lang="en-GB" dirty="0"/>
          </a:p>
        </p:txBody>
      </p:sp>
    </p:spTree>
    <p:extLst>
      <p:ext uri="{BB962C8B-B14F-4D97-AF65-F5344CB8AC3E}">
        <p14:creationId xmlns:p14="http://schemas.microsoft.com/office/powerpoint/2010/main" val="121568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6E17-5A64-4182-9796-3F3D2887A983}"/>
              </a:ext>
            </a:extLst>
          </p:cNvPr>
          <p:cNvSpPr>
            <a:spLocks noGrp="1"/>
          </p:cNvSpPr>
          <p:nvPr>
            <p:ph type="title"/>
          </p:nvPr>
        </p:nvSpPr>
        <p:spPr/>
        <p:txBody>
          <a:bodyPr/>
          <a:lstStyle/>
          <a:p>
            <a:r>
              <a:rPr lang="en-GB" dirty="0"/>
              <a:t>Duty to Looked After Children s22</a:t>
            </a:r>
          </a:p>
        </p:txBody>
      </p:sp>
      <p:sp>
        <p:nvSpPr>
          <p:cNvPr id="3" name="Content Placeholder 2">
            <a:extLst>
              <a:ext uri="{FF2B5EF4-FFF2-40B4-BE49-F238E27FC236}">
                <a16:creationId xmlns:a16="http://schemas.microsoft.com/office/drawing/2014/main" id="{1F217ACE-DD21-4F5A-9E91-C580183109E2}"/>
              </a:ext>
            </a:extLst>
          </p:cNvPr>
          <p:cNvSpPr>
            <a:spLocks noGrp="1"/>
          </p:cNvSpPr>
          <p:nvPr>
            <p:ph idx="1"/>
          </p:nvPr>
        </p:nvSpPr>
        <p:spPr/>
        <p:txBody>
          <a:bodyPr>
            <a:normAutofit fontScale="62500" lnSpcReduction="20000"/>
          </a:bodyPr>
          <a:lstStyle/>
          <a:p>
            <a:r>
              <a:rPr lang="en-GB" dirty="0"/>
              <a:t>(3B) A local authority must appoint at least one person for the purpose of discharging the duty imposed by virtue of subsection (3A).</a:t>
            </a:r>
          </a:p>
          <a:p>
            <a:r>
              <a:rPr lang="en-GB" dirty="0"/>
              <a:t>(3C) A person appointed by a local authority under subsection (3B) must be an officer employed by that authority or another local authority</a:t>
            </a:r>
          </a:p>
          <a:p>
            <a:r>
              <a:rPr lang="en-GB" dirty="0"/>
              <a:t>(4)	Before making any decision with respect to a child whom they are looking after, or proposing to look after, a local authority shall, so far as is reasonably practicable, ascertain the wishes and feelings of—</a:t>
            </a:r>
          </a:p>
          <a:p>
            <a:pPr lvl="1"/>
            <a:r>
              <a:rPr lang="en-GB" dirty="0"/>
              <a:t>(a)	the child;</a:t>
            </a:r>
          </a:p>
          <a:p>
            <a:pPr lvl="1"/>
            <a:r>
              <a:rPr lang="en-GB" dirty="0"/>
              <a:t>(b)	his parents;</a:t>
            </a:r>
          </a:p>
          <a:p>
            <a:pPr lvl="1"/>
            <a:r>
              <a:rPr lang="en-GB" dirty="0"/>
              <a:t>(c)	any person who is not a parent of his but who has parental responsibility for him; and</a:t>
            </a:r>
          </a:p>
          <a:p>
            <a:pPr lvl="1"/>
            <a:r>
              <a:rPr lang="en-GB" dirty="0"/>
              <a:t>(d)	any other person whose wishes and feelings the authority consider to be relevant, regarding the matter to be decided.</a:t>
            </a:r>
          </a:p>
          <a:p>
            <a:r>
              <a:rPr lang="en-GB" dirty="0"/>
              <a:t>(5)	In making any such decision a local authority shall give due consideration—</a:t>
            </a:r>
          </a:p>
          <a:p>
            <a:pPr lvl="1"/>
            <a:r>
              <a:rPr lang="en-GB" dirty="0"/>
              <a:t>(a)	having regard to his age and understanding, to such wishes and feelings of the child as they have been able to ascertain;</a:t>
            </a:r>
          </a:p>
          <a:p>
            <a:pPr lvl="1"/>
            <a:r>
              <a:rPr lang="en-GB" dirty="0"/>
              <a:t>(b)	to such wishes and feelings of any person mentioned in subsection (4)(b) to (d) as they have been able to ascertain; and</a:t>
            </a:r>
          </a:p>
          <a:p>
            <a:pPr lvl="1"/>
            <a:r>
              <a:rPr lang="en-GB" dirty="0"/>
              <a:t>(c)	to the child’s religious persuasion, racial origin and cultural and linguistic background.</a:t>
            </a:r>
          </a:p>
          <a:p>
            <a:endParaRPr lang="en-GB" dirty="0"/>
          </a:p>
        </p:txBody>
      </p:sp>
    </p:spTree>
    <p:extLst>
      <p:ext uri="{BB962C8B-B14F-4D97-AF65-F5344CB8AC3E}">
        <p14:creationId xmlns:p14="http://schemas.microsoft.com/office/powerpoint/2010/main" val="3500356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B9081-1B54-489C-805E-0348E198E659}"/>
              </a:ext>
            </a:extLst>
          </p:cNvPr>
          <p:cNvSpPr>
            <a:spLocks noGrp="1"/>
          </p:cNvSpPr>
          <p:nvPr>
            <p:ph type="title"/>
          </p:nvPr>
        </p:nvSpPr>
        <p:spPr/>
        <p:txBody>
          <a:bodyPr/>
          <a:lstStyle/>
          <a:p>
            <a:r>
              <a:rPr lang="en-GB" dirty="0"/>
              <a:t>Accommodation</a:t>
            </a:r>
          </a:p>
        </p:txBody>
      </p:sp>
      <p:sp>
        <p:nvSpPr>
          <p:cNvPr id="3" name="Content Placeholder 2">
            <a:extLst>
              <a:ext uri="{FF2B5EF4-FFF2-40B4-BE49-F238E27FC236}">
                <a16:creationId xmlns:a16="http://schemas.microsoft.com/office/drawing/2014/main" id="{B1A19C82-48CB-4869-990F-2DF6A9774C1D}"/>
              </a:ext>
            </a:extLst>
          </p:cNvPr>
          <p:cNvSpPr>
            <a:spLocks noGrp="1"/>
          </p:cNvSpPr>
          <p:nvPr>
            <p:ph idx="1"/>
          </p:nvPr>
        </p:nvSpPr>
        <p:spPr/>
        <p:txBody>
          <a:bodyPr/>
          <a:lstStyle/>
          <a:p>
            <a:r>
              <a:rPr lang="en-GB" dirty="0"/>
              <a:t>Section 17 powers include the provision of accommodation—this power was made explicit by the insertion of a new phrase into subsection (6) of s. 17, which came into effect in November 2002. </a:t>
            </a:r>
          </a:p>
          <a:p>
            <a:r>
              <a:rPr lang="en-GB" dirty="0"/>
              <a:t>It is important to stress that s. 17(6) provides the local authority with the </a:t>
            </a:r>
            <a:r>
              <a:rPr lang="en-GB" i="1" dirty="0"/>
              <a:t>power</a:t>
            </a:r>
            <a:r>
              <a:rPr lang="en-GB" dirty="0"/>
              <a:t> to provide accommodation and not a </a:t>
            </a:r>
            <a:r>
              <a:rPr lang="en-GB" i="1" dirty="0"/>
              <a:t>duty</a:t>
            </a:r>
            <a:r>
              <a:rPr lang="en-GB" dirty="0"/>
              <a:t> to do so. </a:t>
            </a:r>
          </a:p>
          <a:p>
            <a:r>
              <a:rPr lang="en-GB" dirty="0"/>
              <a:t>However, local authorities should be wary of sidestepping their responsibilities.</a:t>
            </a:r>
          </a:p>
          <a:p>
            <a:r>
              <a:rPr lang="en-GB" dirty="0"/>
              <a:t>See Southwark judgment</a:t>
            </a:r>
          </a:p>
        </p:txBody>
      </p:sp>
    </p:spTree>
    <p:extLst>
      <p:ext uri="{BB962C8B-B14F-4D97-AF65-F5344CB8AC3E}">
        <p14:creationId xmlns:p14="http://schemas.microsoft.com/office/powerpoint/2010/main" val="316792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6CC72-30B0-4CFF-BD32-EFA605C4B7F6}"/>
              </a:ext>
            </a:extLst>
          </p:cNvPr>
          <p:cNvSpPr>
            <a:spLocks noGrp="1"/>
          </p:cNvSpPr>
          <p:nvPr>
            <p:ph type="title"/>
          </p:nvPr>
        </p:nvSpPr>
        <p:spPr/>
        <p:txBody>
          <a:bodyPr/>
          <a:lstStyle/>
          <a:p>
            <a:r>
              <a:rPr lang="en-GB" dirty="0"/>
              <a:t>Parental consent for s20 accommodation</a:t>
            </a:r>
            <a:br>
              <a:rPr lang="en-GB" dirty="0"/>
            </a:br>
            <a:r>
              <a:rPr lang="en-GB" i="1" dirty="0"/>
              <a:t>Re N (Children) (Adoption: Jurisdiction) </a:t>
            </a:r>
            <a:r>
              <a:rPr lang="en-GB" dirty="0"/>
              <a:t>(2015)</a:t>
            </a:r>
          </a:p>
        </p:txBody>
      </p:sp>
      <p:sp>
        <p:nvSpPr>
          <p:cNvPr id="3" name="Content Placeholder 2">
            <a:extLst>
              <a:ext uri="{FF2B5EF4-FFF2-40B4-BE49-F238E27FC236}">
                <a16:creationId xmlns:a16="http://schemas.microsoft.com/office/drawing/2014/main" id="{80B16C7F-7010-49AE-97E3-70B63A1FE0F3}"/>
              </a:ext>
            </a:extLst>
          </p:cNvPr>
          <p:cNvSpPr>
            <a:spLocks noGrp="1"/>
          </p:cNvSpPr>
          <p:nvPr>
            <p:ph idx="1"/>
          </p:nvPr>
        </p:nvSpPr>
        <p:spPr/>
        <p:txBody>
          <a:bodyPr>
            <a:normAutofit fontScale="92500" lnSpcReduction="20000"/>
          </a:bodyPr>
          <a:lstStyle/>
          <a:p>
            <a:r>
              <a:rPr lang="en-GB" dirty="0"/>
              <a:t>i)	Every parent has the right, if </a:t>
            </a:r>
            <a:r>
              <a:rPr lang="en-GB" dirty="0" err="1"/>
              <a:t>capacitous</a:t>
            </a:r>
            <a:r>
              <a:rPr lang="en-GB" dirty="0"/>
              <a:t>, to exercise their parental responsibility to consent under Section 20 to have their child accommodated by the local authority and every local authority has power under Section 20(4) so to accommodate provided that it is consistent with the welfare of the child.</a:t>
            </a:r>
          </a:p>
          <a:p>
            <a:r>
              <a:rPr lang="en-GB" dirty="0"/>
              <a:t>ii)	Every social worker obtaining such a consent is under a personal duty (the outcome of which may not be dictated to them by others) to be satisfied that the person giving the consent does not lack the capacity to do so.</a:t>
            </a:r>
          </a:p>
          <a:p>
            <a:r>
              <a:rPr lang="en-GB" dirty="0"/>
              <a:t>iii)	In taking any such consent the social worker must actively address the issue of capacity and take into account all the circumstances prevailing at the time and consider the questions raised by Section 3 of the 2005 Mental Capacity Act, and in particular the mother’s capacity at that time to use and weigh all the relevant information.</a:t>
            </a:r>
          </a:p>
          <a:p>
            <a:endParaRPr lang="en-GB" dirty="0"/>
          </a:p>
        </p:txBody>
      </p:sp>
    </p:spTree>
    <p:extLst>
      <p:ext uri="{BB962C8B-B14F-4D97-AF65-F5344CB8AC3E}">
        <p14:creationId xmlns:p14="http://schemas.microsoft.com/office/powerpoint/2010/main" val="434030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25CD-723E-4722-8186-382355478683}"/>
              </a:ext>
            </a:extLst>
          </p:cNvPr>
          <p:cNvSpPr>
            <a:spLocks noGrp="1"/>
          </p:cNvSpPr>
          <p:nvPr>
            <p:ph type="title"/>
          </p:nvPr>
        </p:nvSpPr>
        <p:spPr/>
        <p:txBody>
          <a:bodyPr/>
          <a:lstStyle/>
          <a:p>
            <a:r>
              <a:rPr lang="en-GB" dirty="0"/>
              <a:t>Parental consent for s20 accommodation</a:t>
            </a:r>
            <a:br>
              <a:rPr lang="en-GB" dirty="0"/>
            </a:br>
            <a:r>
              <a:rPr lang="en-GB" i="1" dirty="0"/>
              <a:t>Re N (Children) (Adoption: Jurisdiction) </a:t>
            </a:r>
            <a:r>
              <a:rPr lang="en-GB" dirty="0"/>
              <a:t>(2015)</a:t>
            </a:r>
          </a:p>
        </p:txBody>
      </p:sp>
      <p:sp>
        <p:nvSpPr>
          <p:cNvPr id="3" name="Content Placeholder 2">
            <a:extLst>
              <a:ext uri="{FF2B5EF4-FFF2-40B4-BE49-F238E27FC236}">
                <a16:creationId xmlns:a16="http://schemas.microsoft.com/office/drawing/2014/main" id="{8DEC5B61-609B-448A-A044-77A7768BA6E3}"/>
              </a:ext>
            </a:extLst>
          </p:cNvPr>
          <p:cNvSpPr>
            <a:spLocks noGrp="1"/>
          </p:cNvSpPr>
          <p:nvPr>
            <p:ph idx="1"/>
          </p:nvPr>
        </p:nvSpPr>
        <p:spPr/>
        <p:txBody>
          <a:bodyPr>
            <a:normAutofit lnSpcReduction="10000"/>
          </a:bodyPr>
          <a:lstStyle/>
          <a:p>
            <a:r>
              <a:rPr lang="en-GB" dirty="0"/>
              <a:t>iv)	If the social worker has doubts about capacity no further attempt should be made to obtain consent on that occasion and advice should be sought from the social work team leader or management.</a:t>
            </a:r>
          </a:p>
          <a:p>
            <a:r>
              <a:rPr lang="en-GB" dirty="0"/>
              <a:t>v)	If the social worker is satisfied that the person whose consent is sought does not lack capacity, the social worker must be satisfied that the consent is fully informed:</a:t>
            </a:r>
          </a:p>
          <a:p>
            <a:pPr lvl="1"/>
            <a:r>
              <a:rPr lang="en-GB" dirty="0"/>
              <a:t>a)	Does the parent fully understand the consequences of giving such a consent?</a:t>
            </a:r>
          </a:p>
          <a:p>
            <a:pPr lvl="1"/>
            <a:r>
              <a:rPr lang="en-GB" dirty="0"/>
              <a:t>b)	Does the parent fully appreciate the range of choice available and the consequences of refusal as well as giving consent?</a:t>
            </a:r>
          </a:p>
          <a:p>
            <a:pPr lvl="1"/>
            <a:r>
              <a:rPr lang="en-GB" dirty="0"/>
              <a:t>c)	Is the parent in possession of all the facts and issues material to the giving of consent?</a:t>
            </a:r>
          </a:p>
          <a:p>
            <a:endParaRPr lang="en-GB" dirty="0"/>
          </a:p>
        </p:txBody>
      </p:sp>
    </p:spTree>
    <p:extLst>
      <p:ext uri="{BB962C8B-B14F-4D97-AF65-F5344CB8AC3E}">
        <p14:creationId xmlns:p14="http://schemas.microsoft.com/office/powerpoint/2010/main" val="3923269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462E-8E93-4843-88B9-004E1425B7EA}"/>
              </a:ext>
            </a:extLst>
          </p:cNvPr>
          <p:cNvSpPr>
            <a:spLocks noGrp="1"/>
          </p:cNvSpPr>
          <p:nvPr>
            <p:ph type="title"/>
          </p:nvPr>
        </p:nvSpPr>
        <p:spPr/>
        <p:txBody>
          <a:bodyPr/>
          <a:lstStyle/>
          <a:p>
            <a:r>
              <a:rPr lang="en-GB" dirty="0"/>
              <a:t>Parental consent for s20 accommodation</a:t>
            </a:r>
            <a:br>
              <a:rPr lang="en-GB" dirty="0"/>
            </a:br>
            <a:r>
              <a:rPr lang="en-GB" i="1" dirty="0"/>
              <a:t>Re N (Children) (Adoption: Jurisdiction) </a:t>
            </a:r>
            <a:r>
              <a:rPr lang="en-GB" dirty="0"/>
              <a:t>(2015)</a:t>
            </a:r>
          </a:p>
        </p:txBody>
      </p:sp>
      <p:sp>
        <p:nvSpPr>
          <p:cNvPr id="3" name="Content Placeholder 2">
            <a:extLst>
              <a:ext uri="{FF2B5EF4-FFF2-40B4-BE49-F238E27FC236}">
                <a16:creationId xmlns:a16="http://schemas.microsoft.com/office/drawing/2014/main" id="{4BD9B367-499C-4CBC-948F-4704D7FC6941}"/>
              </a:ext>
            </a:extLst>
          </p:cNvPr>
          <p:cNvSpPr>
            <a:spLocks noGrp="1"/>
          </p:cNvSpPr>
          <p:nvPr>
            <p:ph idx="1"/>
          </p:nvPr>
        </p:nvSpPr>
        <p:spPr/>
        <p:txBody>
          <a:bodyPr/>
          <a:lstStyle/>
          <a:p>
            <a:r>
              <a:rPr lang="en-GB" dirty="0"/>
              <a:t>vi)	If not satisfied that the answers to a)—c) above are all ‘yes’, no further attempt should be made to obtain consent on that occasion and advice should be sought as above and the social work team should further consider taking legal advice if thought necessary.</a:t>
            </a:r>
          </a:p>
          <a:p>
            <a:r>
              <a:rPr lang="en-GB" dirty="0"/>
              <a:t>vii)	If the social worker is satisfied that the consent is fully informed then it is necessary to be further satisfied that the giving of such consent and the subsequent removal is both fair and proportionate.</a:t>
            </a:r>
          </a:p>
          <a:p>
            <a:endParaRPr lang="en-GB" dirty="0"/>
          </a:p>
        </p:txBody>
      </p:sp>
    </p:spTree>
    <p:extLst>
      <p:ext uri="{BB962C8B-B14F-4D97-AF65-F5344CB8AC3E}">
        <p14:creationId xmlns:p14="http://schemas.microsoft.com/office/powerpoint/2010/main" val="3866249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1945-46BC-45DB-A949-17C37AF08300}"/>
              </a:ext>
            </a:extLst>
          </p:cNvPr>
          <p:cNvSpPr>
            <a:spLocks noGrp="1"/>
          </p:cNvSpPr>
          <p:nvPr>
            <p:ph type="title"/>
          </p:nvPr>
        </p:nvSpPr>
        <p:spPr/>
        <p:txBody>
          <a:bodyPr/>
          <a:lstStyle/>
          <a:p>
            <a:r>
              <a:rPr lang="en-GB" dirty="0"/>
              <a:t>Parental consent for s20 accommodation</a:t>
            </a:r>
            <a:br>
              <a:rPr lang="en-GB" dirty="0"/>
            </a:br>
            <a:r>
              <a:rPr lang="en-GB" i="1" dirty="0"/>
              <a:t>Re N (Children) (Adoption: Jurisdiction) </a:t>
            </a:r>
            <a:r>
              <a:rPr lang="en-GB" dirty="0"/>
              <a:t>(2015)</a:t>
            </a:r>
          </a:p>
        </p:txBody>
      </p:sp>
      <p:sp>
        <p:nvSpPr>
          <p:cNvPr id="3" name="Content Placeholder 2">
            <a:extLst>
              <a:ext uri="{FF2B5EF4-FFF2-40B4-BE49-F238E27FC236}">
                <a16:creationId xmlns:a16="http://schemas.microsoft.com/office/drawing/2014/main" id="{586F8038-A755-48A6-B9FB-9A975D98D5CC}"/>
              </a:ext>
            </a:extLst>
          </p:cNvPr>
          <p:cNvSpPr>
            <a:spLocks noGrp="1"/>
          </p:cNvSpPr>
          <p:nvPr>
            <p:ph idx="1"/>
          </p:nvPr>
        </p:nvSpPr>
        <p:spPr/>
        <p:txBody>
          <a:bodyPr>
            <a:normAutofit fontScale="92500" lnSpcReduction="10000"/>
          </a:bodyPr>
          <a:lstStyle/>
          <a:p>
            <a:r>
              <a:rPr lang="en-GB" dirty="0"/>
              <a:t>viii)	In considering that it may be necessary to ask:</a:t>
            </a:r>
          </a:p>
          <a:p>
            <a:pPr lvl="1"/>
            <a:r>
              <a:rPr lang="en-GB" dirty="0"/>
              <a:t>a)	What is the current physical and psychological state of the parent?</a:t>
            </a:r>
          </a:p>
          <a:p>
            <a:pPr lvl="1"/>
            <a:r>
              <a:rPr lang="en-GB" dirty="0"/>
              <a:t>b)	If they have a solicitor, have they been encouraged to seek legal advice and/or advice from family or friends?</a:t>
            </a:r>
          </a:p>
          <a:p>
            <a:pPr lvl="1"/>
            <a:r>
              <a:rPr lang="en-GB" dirty="0"/>
              <a:t>c)	Is it necessary for the safety of the child for her to be removed at this time?</a:t>
            </a:r>
          </a:p>
          <a:p>
            <a:pPr lvl="1"/>
            <a:r>
              <a:rPr lang="en-GB" dirty="0"/>
              <a:t>d)	Would it be fairer in this case for this matter to be the subject of a court order rather than an agreement?</a:t>
            </a:r>
          </a:p>
          <a:p>
            <a:r>
              <a:rPr lang="en-GB" dirty="0"/>
              <a:t>ix)	If having done all this and, if necessary, having taken further advice (as above and including where necessary legal advice), the social worker then considers that a fully informed consent has been received from a </a:t>
            </a:r>
            <a:r>
              <a:rPr lang="en-GB" dirty="0" err="1"/>
              <a:t>capacitous</a:t>
            </a:r>
            <a:r>
              <a:rPr lang="en-GB" dirty="0"/>
              <a:t> mother in circumstances where removal is necessary and proportionate, consent may be acted upon.</a:t>
            </a:r>
          </a:p>
          <a:p>
            <a:endParaRPr lang="en-GB" dirty="0"/>
          </a:p>
        </p:txBody>
      </p:sp>
    </p:spTree>
    <p:extLst>
      <p:ext uri="{BB962C8B-B14F-4D97-AF65-F5344CB8AC3E}">
        <p14:creationId xmlns:p14="http://schemas.microsoft.com/office/powerpoint/2010/main" val="1109060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81E5-3348-4417-9070-9007A04EFD00}"/>
              </a:ext>
            </a:extLst>
          </p:cNvPr>
          <p:cNvSpPr>
            <a:spLocks noGrp="1"/>
          </p:cNvSpPr>
          <p:nvPr>
            <p:ph type="title"/>
          </p:nvPr>
        </p:nvSpPr>
        <p:spPr/>
        <p:txBody>
          <a:bodyPr/>
          <a:lstStyle/>
          <a:p>
            <a:r>
              <a:rPr lang="en-GB" dirty="0"/>
              <a:t>Parental consent for s20 accommodation</a:t>
            </a:r>
            <a:br>
              <a:rPr lang="en-GB" dirty="0"/>
            </a:br>
            <a:r>
              <a:rPr lang="en-GB" i="1" dirty="0"/>
              <a:t>Re N (Children) (Adoption: Jurisdiction) </a:t>
            </a:r>
            <a:r>
              <a:rPr lang="en-GB" dirty="0"/>
              <a:t>(2015)</a:t>
            </a:r>
          </a:p>
        </p:txBody>
      </p:sp>
      <p:sp>
        <p:nvSpPr>
          <p:cNvPr id="3" name="Content Placeholder 2">
            <a:extLst>
              <a:ext uri="{FF2B5EF4-FFF2-40B4-BE49-F238E27FC236}">
                <a16:creationId xmlns:a16="http://schemas.microsoft.com/office/drawing/2014/main" id="{6FFB9E90-6CC7-4CBE-B965-A99340C68AB3}"/>
              </a:ext>
            </a:extLst>
          </p:cNvPr>
          <p:cNvSpPr>
            <a:spLocks noGrp="1"/>
          </p:cNvSpPr>
          <p:nvPr>
            <p:ph idx="1"/>
          </p:nvPr>
        </p:nvSpPr>
        <p:spPr/>
        <p:txBody>
          <a:bodyPr>
            <a:normAutofit lnSpcReduction="10000"/>
          </a:bodyPr>
          <a:lstStyle/>
          <a:p>
            <a:r>
              <a:rPr lang="en-GB" dirty="0"/>
              <a:t>x)	In the light of the foregoing, local authorities may want to approach with great care the obtaining of Section 20 agreements from mothers in the aftermath of birth, especially where there is no immediate danger to the child and where probably no order would be made.</a:t>
            </a:r>
          </a:p>
          <a:p>
            <a:r>
              <a:rPr lang="en-GB" dirty="0"/>
              <a:t>xi)	Wherever possible the agreement of a parent to the accommodation of their child under section 20 should be properly recorded in writing and evidenced by the parent’s signature.</a:t>
            </a:r>
          </a:p>
          <a:p>
            <a:r>
              <a:rPr lang="en-GB" dirty="0"/>
              <a:t>xii)	The written document should be clear and precise as to its terms, drafted in simple and straight-forward language that the particular parent can readily understand.</a:t>
            </a:r>
          </a:p>
          <a:p>
            <a:endParaRPr lang="en-GB" dirty="0"/>
          </a:p>
        </p:txBody>
      </p:sp>
    </p:spTree>
    <p:extLst>
      <p:ext uri="{BB962C8B-B14F-4D97-AF65-F5344CB8AC3E}">
        <p14:creationId xmlns:p14="http://schemas.microsoft.com/office/powerpoint/2010/main" val="3279913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5E976-1A83-43C7-9C58-04B333A3A092}"/>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AB1B4D89-4FDF-4A5C-9035-27749BE4DC51}"/>
              </a:ext>
            </a:extLst>
          </p:cNvPr>
          <p:cNvSpPr>
            <a:spLocks noGrp="1"/>
          </p:cNvSpPr>
          <p:nvPr>
            <p:ph idx="1"/>
          </p:nvPr>
        </p:nvSpPr>
        <p:spPr/>
        <p:txBody>
          <a:bodyPr>
            <a:normAutofit/>
          </a:bodyPr>
          <a:lstStyle/>
          <a:p>
            <a:r>
              <a:rPr lang="en-GB" dirty="0"/>
              <a:t>Part III of the Children Act contains a range of duties which are imposed upon local authorities. In Wales the Social Services and Well-being Act (Wales) 2014 replaces Part III of the Children Act 1989.)</a:t>
            </a:r>
          </a:p>
          <a:p>
            <a:r>
              <a:rPr lang="en-GB" dirty="0"/>
              <a:t>These duties have been amplified by four important pieces of legislation: the Children (Leaving Care) Act 2000, the Care Standards Act 2000, the Children and Young Persons Act 2008, and the Children and Social Work Act 2017. The 2008 Act in particular substantially amends the provisions of Part III of the Children Act.</a:t>
            </a:r>
          </a:p>
        </p:txBody>
      </p:sp>
    </p:spTree>
    <p:extLst>
      <p:ext uri="{BB962C8B-B14F-4D97-AF65-F5344CB8AC3E}">
        <p14:creationId xmlns:p14="http://schemas.microsoft.com/office/powerpoint/2010/main" val="3762933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B1929-3CEF-4AAF-9B5B-D40582746A8B}"/>
              </a:ext>
            </a:extLst>
          </p:cNvPr>
          <p:cNvSpPr>
            <a:spLocks noGrp="1"/>
          </p:cNvSpPr>
          <p:nvPr>
            <p:ph type="title"/>
          </p:nvPr>
        </p:nvSpPr>
        <p:spPr/>
        <p:txBody>
          <a:bodyPr/>
          <a:lstStyle/>
          <a:p>
            <a:r>
              <a:rPr lang="en-GB" dirty="0"/>
              <a:t>Parental consent for s20 accommodation</a:t>
            </a:r>
            <a:br>
              <a:rPr lang="en-GB" dirty="0"/>
            </a:br>
            <a:r>
              <a:rPr lang="en-GB" i="1" dirty="0"/>
              <a:t>Re N (Children) (Adoption: Jurisdiction) </a:t>
            </a:r>
            <a:r>
              <a:rPr lang="en-GB" dirty="0"/>
              <a:t>(2015)</a:t>
            </a:r>
          </a:p>
        </p:txBody>
      </p:sp>
      <p:sp>
        <p:nvSpPr>
          <p:cNvPr id="3" name="Content Placeholder 2">
            <a:extLst>
              <a:ext uri="{FF2B5EF4-FFF2-40B4-BE49-F238E27FC236}">
                <a16:creationId xmlns:a16="http://schemas.microsoft.com/office/drawing/2014/main" id="{52922B7C-C327-4737-B4A8-D2E099CF71D5}"/>
              </a:ext>
            </a:extLst>
          </p:cNvPr>
          <p:cNvSpPr>
            <a:spLocks noGrp="1"/>
          </p:cNvSpPr>
          <p:nvPr>
            <p:ph idx="1"/>
          </p:nvPr>
        </p:nvSpPr>
        <p:spPr/>
        <p:txBody>
          <a:bodyPr/>
          <a:lstStyle/>
          <a:p>
            <a:r>
              <a:rPr lang="en-GB" dirty="0"/>
              <a:t>xiii)	The written document should spell out, following the language of section 20(8), that the parent can ‘remove the child’ from the local authority accommodation ‘at any time’.</a:t>
            </a:r>
          </a:p>
          <a:p>
            <a:r>
              <a:rPr lang="en-GB" dirty="0"/>
              <a:t>xiv)	The written document should not seek to impose any fetters on the exercise of the parent’s right under section 20(8).</a:t>
            </a:r>
          </a:p>
          <a:p>
            <a:r>
              <a:rPr lang="en-GB" dirty="0"/>
              <a:t>xv)	Where the parent is not fluent in English, the written document should be translated into the parent’s own language and the parent should sign the foreign language text, adding, in the parent’s language, words to the effect that ‘I have read this document and I agree to its terms.’</a:t>
            </a:r>
          </a:p>
          <a:p>
            <a:endParaRPr lang="en-GB" dirty="0"/>
          </a:p>
        </p:txBody>
      </p:sp>
    </p:spTree>
    <p:extLst>
      <p:ext uri="{BB962C8B-B14F-4D97-AF65-F5344CB8AC3E}">
        <p14:creationId xmlns:p14="http://schemas.microsoft.com/office/powerpoint/2010/main" val="2748384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105C8-E55B-4B12-9335-0D9FF1471F7E}"/>
              </a:ext>
            </a:extLst>
          </p:cNvPr>
          <p:cNvSpPr>
            <a:spLocks noGrp="1"/>
          </p:cNvSpPr>
          <p:nvPr>
            <p:ph type="title"/>
          </p:nvPr>
        </p:nvSpPr>
        <p:spPr/>
        <p:txBody>
          <a:bodyPr>
            <a:normAutofit fontScale="90000"/>
          </a:bodyPr>
          <a:lstStyle/>
          <a:p>
            <a:r>
              <a:rPr lang="en-GB" dirty="0"/>
              <a:t>Baroness Hale’s nine points of guidance</a:t>
            </a:r>
            <a:br>
              <a:rPr lang="en-GB" dirty="0"/>
            </a:br>
            <a:r>
              <a:rPr lang="en-GB" sz="3600" i="1" dirty="0"/>
              <a:t>Williams (and another) v London Borough of Hackney </a:t>
            </a:r>
            <a:r>
              <a:rPr lang="en-GB" sz="3600" dirty="0"/>
              <a:t>[2018] UKSC 37</a:t>
            </a:r>
            <a:br>
              <a:rPr lang="en-GB" dirty="0"/>
            </a:br>
            <a:endParaRPr lang="en-GB" dirty="0"/>
          </a:p>
        </p:txBody>
      </p:sp>
      <p:sp>
        <p:nvSpPr>
          <p:cNvPr id="3" name="Content Placeholder 2">
            <a:extLst>
              <a:ext uri="{FF2B5EF4-FFF2-40B4-BE49-F238E27FC236}">
                <a16:creationId xmlns:a16="http://schemas.microsoft.com/office/drawing/2014/main" id="{F87C0D96-99ED-4E4A-A28F-392602B3E703}"/>
              </a:ext>
            </a:extLst>
          </p:cNvPr>
          <p:cNvSpPr>
            <a:spLocks noGrp="1"/>
          </p:cNvSpPr>
          <p:nvPr>
            <p:ph idx="1"/>
          </p:nvPr>
        </p:nvSpPr>
        <p:spPr/>
        <p:txBody>
          <a:bodyPr/>
          <a:lstStyle/>
          <a:p>
            <a:r>
              <a:rPr lang="en-GB" dirty="0"/>
              <a:t>a.	In respect of parental responsibility (PR); a person with PR may arrange for some or all of his or her PR to be met by others acting on his or her behalf, but helpless submission in the face of asserted power does not amount to a delegation of PR or its exercise.</a:t>
            </a:r>
          </a:p>
          <a:p>
            <a:r>
              <a:rPr lang="en-GB" dirty="0"/>
              <a:t>b.	It may be confusing to talk about consent to removal or accommodation—doing so is simply delegating the exercise of PR for the time-being to the local authority. Any such delegation must be ‘real and voluntary’.</a:t>
            </a:r>
          </a:p>
          <a:p>
            <a:endParaRPr lang="en-GB" dirty="0"/>
          </a:p>
        </p:txBody>
      </p:sp>
    </p:spTree>
    <p:extLst>
      <p:ext uri="{BB962C8B-B14F-4D97-AF65-F5344CB8AC3E}">
        <p14:creationId xmlns:p14="http://schemas.microsoft.com/office/powerpoint/2010/main" val="2825315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E4EF8-2111-465B-A929-B2E601DFF390}"/>
              </a:ext>
            </a:extLst>
          </p:cNvPr>
          <p:cNvSpPr>
            <a:spLocks noGrp="1"/>
          </p:cNvSpPr>
          <p:nvPr>
            <p:ph type="title"/>
          </p:nvPr>
        </p:nvSpPr>
        <p:spPr/>
        <p:txBody>
          <a:bodyPr>
            <a:normAutofit fontScale="90000"/>
          </a:bodyPr>
          <a:lstStyle/>
          <a:p>
            <a:r>
              <a:rPr lang="en-GB" dirty="0"/>
              <a:t>Baroness Hale’s nine points of guidance</a:t>
            </a:r>
            <a:br>
              <a:rPr lang="en-GB" dirty="0"/>
            </a:br>
            <a:r>
              <a:rPr lang="en-GB" i="1" dirty="0"/>
              <a:t>Williams (and another) v London Borough of Hackney </a:t>
            </a:r>
            <a:r>
              <a:rPr lang="en-GB" dirty="0"/>
              <a:t>[2018] UKSC 37</a:t>
            </a:r>
            <a:br>
              <a:rPr lang="en-GB" dirty="0"/>
            </a:br>
            <a:endParaRPr lang="en-GB" dirty="0"/>
          </a:p>
        </p:txBody>
      </p:sp>
      <p:sp>
        <p:nvSpPr>
          <p:cNvPr id="3" name="Content Placeholder 2">
            <a:extLst>
              <a:ext uri="{FF2B5EF4-FFF2-40B4-BE49-F238E27FC236}">
                <a16:creationId xmlns:a16="http://schemas.microsoft.com/office/drawing/2014/main" id="{2C25EAED-3CC2-4E69-94C0-C4E8A30888B8}"/>
              </a:ext>
            </a:extLst>
          </p:cNvPr>
          <p:cNvSpPr>
            <a:spLocks noGrp="1"/>
          </p:cNvSpPr>
          <p:nvPr>
            <p:ph idx="1"/>
          </p:nvPr>
        </p:nvSpPr>
        <p:spPr/>
        <p:txBody>
          <a:bodyPr>
            <a:normAutofit fontScale="92500" lnSpcReduction="10000"/>
          </a:bodyPr>
          <a:lstStyle/>
          <a:p>
            <a:r>
              <a:rPr lang="en-GB" dirty="0"/>
              <a:t>c.	Removing a child from the care of a parent is very different from stepping into the breach where a parent is not looking after a child; in the latter circumstances the active consent or delegation of PR is not required, but powers exercised in such circumstances are subject to the parents’ right to object or to remove the child. In such cases, as a matter of good practice, local authorities should give parents clear information about what they have done and what the parents’ rights are and the whereabouts of the child.</a:t>
            </a:r>
          </a:p>
          <a:p>
            <a:r>
              <a:rPr lang="en-GB" dirty="0"/>
              <a:t>d.	Parents may ask a local authority to accommodate their child and the local authority may have a power or even a duty to do so depending on the circumstances—this is a further example of the delegation of PR and again, as a matter of good practice, parents should be given clear information about their rights and the local authority’s responsibilities.</a:t>
            </a:r>
          </a:p>
          <a:p>
            <a:endParaRPr lang="en-GB" dirty="0"/>
          </a:p>
        </p:txBody>
      </p:sp>
    </p:spTree>
    <p:extLst>
      <p:ext uri="{BB962C8B-B14F-4D97-AF65-F5344CB8AC3E}">
        <p14:creationId xmlns:p14="http://schemas.microsoft.com/office/powerpoint/2010/main" val="2963696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A8633-9727-48E8-8317-5B58C118C10B}"/>
              </a:ext>
            </a:extLst>
          </p:cNvPr>
          <p:cNvSpPr>
            <a:spLocks noGrp="1"/>
          </p:cNvSpPr>
          <p:nvPr>
            <p:ph type="title"/>
          </p:nvPr>
        </p:nvSpPr>
        <p:spPr/>
        <p:txBody>
          <a:bodyPr>
            <a:normAutofit fontScale="90000"/>
          </a:bodyPr>
          <a:lstStyle/>
          <a:p>
            <a:r>
              <a:rPr lang="en-GB" dirty="0"/>
              <a:t>Baroness Hale’s nine points of guidance</a:t>
            </a:r>
            <a:br>
              <a:rPr lang="en-GB" dirty="0"/>
            </a:br>
            <a:r>
              <a:rPr lang="en-GB" i="1" dirty="0"/>
              <a:t>Williams (and another) v London Borough of Hackney </a:t>
            </a:r>
            <a:r>
              <a:rPr lang="en-GB" dirty="0"/>
              <a:t>[2018] UKSC 37</a:t>
            </a:r>
            <a:br>
              <a:rPr lang="en-GB" dirty="0"/>
            </a:br>
            <a:endParaRPr lang="en-GB" dirty="0"/>
          </a:p>
        </p:txBody>
      </p:sp>
      <p:sp>
        <p:nvSpPr>
          <p:cNvPr id="3" name="Content Placeholder 2">
            <a:extLst>
              <a:ext uri="{FF2B5EF4-FFF2-40B4-BE49-F238E27FC236}">
                <a16:creationId xmlns:a16="http://schemas.microsoft.com/office/drawing/2014/main" id="{76D0C7D0-ED5A-4C63-A3CA-16EE28EDFFEC}"/>
              </a:ext>
            </a:extLst>
          </p:cNvPr>
          <p:cNvSpPr>
            <a:spLocks noGrp="1"/>
          </p:cNvSpPr>
          <p:nvPr>
            <p:ph idx="1"/>
          </p:nvPr>
        </p:nvSpPr>
        <p:spPr/>
        <p:txBody>
          <a:bodyPr>
            <a:normAutofit lnSpcReduction="10000"/>
          </a:bodyPr>
          <a:lstStyle/>
          <a:p>
            <a:r>
              <a:rPr lang="en-GB" dirty="0"/>
              <a:t>e.	The authority cannot accommodate a child if a parent with parental responsibility who is willing and able either to accommodate the child herself or to arrange for someone else to do so objects to the local authority doing so. It says nothing about the suitability of the parent or of the accommodation which the parent wishes to arrange.</a:t>
            </a:r>
          </a:p>
          <a:p>
            <a:r>
              <a:rPr lang="en-GB" dirty="0"/>
              <a:t>f.	It is absolutely clear that a parent with parental responsibility may remove the child from accommodation provided or arranged by a local authority at any time. There is no need to give notice, in writing or otherwise. The only caveat, is the right of anyone to take necessary steps to protect a person, including a child, from being physically harmed by another.</a:t>
            </a:r>
          </a:p>
          <a:p>
            <a:endParaRPr lang="en-GB" dirty="0"/>
          </a:p>
        </p:txBody>
      </p:sp>
    </p:spTree>
    <p:extLst>
      <p:ext uri="{BB962C8B-B14F-4D97-AF65-F5344CB8AC3E}">
        <p14:creationId xmlns:p14="http://schemas.microsoft.com/office/powerpoint/2010/main" val="514038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61B03-A746-4856-BDA4-53C17F4F3BD3}"/>
              </a:ext>
            </a:extLst>
          </p:cNvPr>
          <p:cNvSpPr>
            <a:spLocks noGrp="1"/>
          </p:cNvSpPr>
          <p:nvPr>
            <p:ph type="title"/>
          </p:nvPr>
        </p:nvSpPr>
        <p:spPr/>
        <p:txBody>
          <a:bodyPr>
            <a:normAutofit fontScale="90000"/>
          </a:bodyPr>
          <a:lstStyle/>
          <a:p>
            <a:r>
              <a:rPr lang="en-GB" dirty="0"/>
              <a:t>Baroness Hale’s nine points of guidance</a:t>
            </a:r>
            <a:br>
              <a:rPr lang="en-GB" dirty="0"/>
            </a:br>
            <a:r>
              <a:rPr lang="en-GB" i="1" dirty="0"/>
              <a:t>Williams (and another) v London Borough of Hackney </a:t>
            </a:r>
            <a:r>
              <a:rPr lang="en-GB" dirty="0"/>
              <a:t>[2018] UKSC 37</a:t>
            </a:r>
            <a:br>
              <a:rPr lang="en-GB" dirty="0"/>
            </a:br>
            <a:endParaRPr lang="en-GB" dirty="0"/>
          </a:p>
        </p:txBody>
      </p:sp>
      <p:sp>
        <p:nvSpPr>
          <p:cNvPr id="3" name="Content Placeholder 2">
            <a:extLst>
              <a:ext uri="{FF2B5EF4-FFF2-40B4-BE49-F238E27FC236}">
                <a16:creationId xmlns:a16="http://schemas.microsoft.com/office/drawing/2014/main" id="{9A00A551-501A-4E69-A701-B926950F3795}"/>
              </a:ext>
            </a:extLst>
          </p:cNvPr>
          <p:cNvSpPr>
            <a:spLocks noGrp="1"/>
          </p:cNvSpPr>
          <p:nvPr>
            <p:ph idx="1"/>
          </p:nvPr>
        </p:nvSpPr>
        <p:spPr/>
        <p:txBody>
          <a:bodyPr/>
          <a:lstStyle/>
          <a:p>
            <a:r>
              <a:rPr lang="en-GB" dirty="0"/>
              <a:t>g.	The right to object or to request return are qualified where court orders have been made determining where a child should live (s.20(9) and (10)) but are otherwise unrestricted.</a:t>
            </a:r>
          </a:p>
          <a:p>
            <a:r>
              <a:rPr lang="en-GB" dirty="0"/>
              <a:t>h.	There are separate provisions for children who have reached the age of sixteen (see s. 20(3), (4), (5) and (11)).</a:t>
            </a:r>
          </a:p>
          <a:p>
            <a:r>
              <a:rPr lang="en-GB" dirty="0"/>
              <a:t>i.	There is no time limit to s. 20 accommodation; however local authorities have duties to children whom they are accommodating under the Children Act 1989 and various regulations as well as a duty to act reasonably in general public law terms and to respect the child’s and parents’ rights under the ECHR.</a:t>
            </a:r>
          </a:p>
          <a:p>
            <a:endParaRPr lang="en-GB" dirty="0"/>
          </a:p>
        </p:txBody>
      </p:sp>
    </p:spTree>
    <p:extLst>
      <p:ext uri="{BB962C8B-B14F-4D97-AF65-F5344CB8AC3E}">
        <p14:creationId xmlns:p14="http://schemas.microsoft.com/office/powerpoint/2010/main" val="764199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13C04-51FC-4AF1-A40B-C4C44BCD8B1F}"/>
              </a:ext>
            </a:extLst>
          </p:cNvPr>
          <p:cNvSpPr>
            <a:spLocks noGrp="1"/>
          </p:cNvSpPr>
          <p:nvPr>
            <p:ph type="title"/>
          </p:nvPr>
        </p:nvSpPr>
        <p:spPr/>
        <p:txBody>
          <a:bodyPr/>
          <a:lstStyle/>
          <a:p>
            <a:r>
              <a:rPr lang="en-GB" dirty="0"/>
              <a:t>Comment on Hale’s guidance</a:t>
            </a:r>
          </a:p>
        </p:txBody>
      </p:sp>
      <p:sp>
        <p:nvSpPr>
          <p:cNvPr id="3" name="Content Placeholder 2">
            <a:extLst>
              <a:ext uri="{FF2B5EF4-FFF2-40B4-BE49-F238E27FC236}">
                <a16:creationId xmlns:a16="http://schemas.microsoft.com/office/drawing/2014/main" id="{C0464B65-17D9-43A1-A2F9-AC57C37E855F}"/>
              </a:ext>
            </a:extLst>
          </p:cNvPr>
          <p:cNvSpPr>
            <a:spLocks noGrp="1"/>
          </p:cNvSpPr>
          <p:nvPr>
            <p:ph idx="1"/>
          </p:nvPr>
        </p:nvSpPr>
        <p:spPr/>
        <p:txBody>
          <a:bodyPr>
            <a:normAutofit fontScale="92500" lnSpcReduction="10000"/>
          </a:bodyPr>
          <a:lstStyle/>
          <a:p>
            <a:r>
              <a:rPr lang="en-GB" dirty="0"/>
              <a:t>Baroness Hale’s observation that inserting a consent requirement into s. 20 when those words do not appear in the Children Act was inappropriate. </a:t>
            </a:r>
          </a:p>
          <a:p>
            <a:r>
              <a:rPr lang="en-GB" dirty="0"/>
              <a:t>Instead, she preferred the term ‘real and voluntary delegation of parental responsibility’. It should be noted that those words do not appear in the Act, either. </a:t>
            </a:r>
          </a:p>
          <a:p>
            <a:r>
              <a:rPr lang="en-GB" dirty="0"/>
              <a:t>Nonetheless, real and voluntary delegation is what is required. </a:t>
            </a:r>
          </a:p>
          <a:p>
            <a:r>
              <a:rPr lang="en-GB" dirty="0"/>
              <a:t>Delegating parental responsibility is possibly what some parents intend when a child is accommodated by a local authority, although it is also possible that, for other parents, they simply require, perhaps on a short-term basis, for their child to be provided with accommodation and that delegating parental responsibility is a step too far.</a:t>
            </a:r>
          </a:p>
          <a:p>
            <a:endParaRPr lang="en-GB" dirty="0"/>
          </a:p>
        </p:txBody>
      </p:sp>
    </p:spTree>
    <p:extLst>
      <p:ext uri="{BB962C8B-B14F-4D97-AF65-F5344CB8AC3E}">
        <p14:creationId xmlns:p14="http://schemas.microsoft.com/office/powerpoint/2010/main" val="3844689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39B5D-B558-4586-8910-7C25E21593BA}"/>
              </a:ext>
            </a:extLst>
          </p:cNvPr>
          <p:cNvSpPr>
            <a:spLocks noGrp="1"/>
          </p:cNvSpPr>
          <p:nvPr>
            <p:ph type="title"/>
          </p:nvPr>
        </p:nvSpPr>
        <p:spPr/>
        <p:txBody>
          <a:bodyPr>
            <a:normAutofit/>
          </a:bodyPr>
          <a:lstStyle/>
          <a:p>
            <a:r>
              <a:rPr lang="en-GB" dirty="0"/>
              <a:t>Provision for accommodated children: Schedule 2, para. 8A Children Act 1989</a:t>
            </a:r>
          </a:p>
        </p:txBody>
      </p:sp>
      <p:sp>
        <p:nvSpPr>
          <p:cNvPr id="3" name="Content Placeholder 2">
            <a:extLst>
              <a:ext uri="{FF2B5EF4-FFF2-40B4-BE49-F238E27FC236}">
                <a16:creationId xmlns:a16="http://schemas.microsoft.com/office/drawing/2014/main" id="{1217FB0D-FCFC-4ACB-AD9C-76B13A26FFCD}"/>
              </a:ext>
            </a:extLst>
          </p:cNvPr>
          <p:cNvSpPr>
            <a:spLocks noGrp="1"/>
          </p:cNvSpPr>
          <p:nvPr>
            <p:ph idx="1"/>
          </p:nvPr>
        </p:nvSpPr>
        <p:spPr/>
        <p:txBody>
          <a:bodyPr>
            <a:normAutofit fontScale="85000" lnSpcReduction="10000"/>
          </a:bodyPr>
          <a:lstStyle/>
          <a:p>
            <a:pPr lvl="0"/>
            <a:r>
              <a:rPr lang="en-GB" dirty="0"/>
              <a:t>Every local authority shall make provision for such services as they consider appropriate to be available with respect to accommodated children.</a:t>
            </a:r>
          </a:p>
          <a:p>
            <a:pPr lvl="0"/>
            <a:r>
              <a:rPr lang="en-GB" dirty="0"/>
              <a:t>Accommodated children’ are those children in respect of whose accommodation the local authority have been notified under section 85 or 86.</a:t>
            </a:r>
          </a:p>
          <a:p>
            <a:pPr lvl="0"/>
            <a:r>
              <a:rPr lang="en-GB" dirty="0"/>
              <a:t>The services shall be provided with a view to promoting contact between each accommodated child and that child’s family.</a:t>
            </a:r>
          </a:p>
          <a:p>
            <a:pPr lvl="0"/>
            <a:r>
              <a:rPr lang="en-GB" dirty="0"/>
              <a:t>The services may, in particular, include—</a:t>
            </a:r>
          </a:p>
          <a:p>
            <a:pPr lvl="1"/>
            <a:r>
              <a:rPr lang="en-GB" dirty="0"/>
              <a:t>(a)	advice, guidance and counselling;</a:t>
            </a:r>
          </a:p>
          <a:p>
            <a:pPr lvl="1"/>
            <a:r>
              <a:rPr lang="en-GB" dirty="0"/>
              <a:t>(b)	services necessary to enable the child to visit, or to be visited by, members of the family;</a:t>
            </a:r>
          </a:p>
          <a:p>
            <a:pPr lvl="1"/>
            <a:r>
              <a:rPr lang="en-GB" dirty="0"/>
              <a:t>(c)	assistance to enable the child and members of the family to have a holiday together.</a:t>
            </a:r>
          </a:p>
          <a:p>
            <a:pPr lvl="0"/>
            <a:r>
              <a:rPr lang="en-GB" dirty="0"/>
              <a:t>Nothing in this paragraph affects the duty imposed by paragraph 10.</a:t>
            </a:r>
          </a:p>
          <a:p>
            <a:endParaRPr lang="en-GB" dirty="0"/>
          </a:p>
        </p:txBody>
      </p:sp>
    </p:spTree>
    <p:extLst>
      <p:ext uri="{BB962C8B-B14F-4D97-AF65-F5344CB8AC3E}">
        <p14:creationId xmlns:p14="http://schemas.microsoft.com/office/powerpoint/2010/main" val="733185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DCC7F-23A6-4A54-9D5E-0A5F793D9E80}"/>
              </a:ext>
            </a:extLst>
          </p:cNvPr>
          <p:cNvSpPr>
            <a:spLocks noGrp="1"/>
          </p:cNvSpPr>
          <p:nvPr>
            <p:ph type="title"/>
          </p:nvPr>
        </p:nvSpPr>
        <p:spPr/>
        <p:txBody>
          <a:bodyPr/>
          <a:lstStyle/>
          <a:p>
            <a:r>
              <a:rPr lang="en-GB" dirty="0"/>
              <a:t>Definitions used in the Children (Leaving Care) Act 2000</a:t>
            </a:r>
          </a:p>
        </p:txBody>
      </p:sp>
      <p:sp>
        <p:nvSpPr>
          <p:cNvPr id="3" name="Content Placeholder 2">
            <a:extLst>
              <a:ext uri="{FF2B5EF4-FFF2-40B4-BE49-F238E27FC236}">
                <a16:creationId xmlns:a16="http://schemas.microsoft.com/office/drawing/2014/main" id="{EFC1FD92-AD1A-47D2-B822-219BF345EFCC}"/>
              </a:ext>
            </a:extLst>
          </p:cNvPr>
          <p:cNvSpPr>
            <a:spLocks noGrp="1"/>
          </p:cNvSpPr>
          <p:nvPr>
            <p:ph idx="1"/>
          </p:nvPr>
        </p:nvSpPr>
        <p:spPr/>
        <p:txBody>
          <a:bodyPr/>
          <a:lstStyle/>
          <a:p>
            <a:pPr lvl="0"/>
            <a:r>
              <a:rPr lang="en-GB" dirty="0"/>
              <a:t>Eligible children—those children in care aged 16 and 17 who have been looked after for 13 weeks or more.</a:t>
            </a:r>
          </a:p>
          <a:p>
            <a:pPr lvl="0"/>
            <a:r>
              <a:rPr lang="en-GB" dirty="0"/>
              <a:t>Relevant children—those young people aged 16 and 17 who meet the criteria for eligible children but who leave care. The Regulations exclude certain groups, such as children who return home permanently and children who receive respite care.</a:t>
            </a:r>
          </a:p>
          <a:p>
            <a:pPr lvl="0"/>
            <a:r>
              <a:rPr lang="en-GB" dirty="0"/>
              <a:t>Former relevant children—those who before reaching the age of 18 were either eligible or relevant children.</a:t>
            </a:r>
          </a:p>
          <a:p>
            <a:pPr lvl="0"/>
            <a:r>
              <a:rPr lang="en-GB" dirty="0"/>
              <a:t>The responsible local authority—the local authority who last looked after an eligible or relevant young person.</a:t>
            </a:r>
          </a:p>
          <a:p>
            <a:endParaRPr lang="en-GB" dirty="0"/>
          </a:p>
        </p:txBody>
      </p:sp>
    </p:spTree>
    <p:extLst>
      <p:ext uri="{BB962C8B-B14F-4D97-AF65-F5344CB8AC3E}">
        <p14:creationId xmlns:p14="http://schemas.microsoft.com/office/powerpoint/2010/main" val="1088470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43EA-1B50-48C7-B657-536CF5EFA2D3}"/>
              </a:ext>
            </a:extLst>
          </p:cNvPr>
          <p:cNvSpPr>
            <a:spLocks noGrp="1"/>
          </p:cNvSpPr>
          <p:nvPr>
            <p:ph type="title"/>
          </p:nvPr>
        </p:nvSpPr>
        <p:spPr>
          <a:xfrm>
            <a:off x="838200" y="566293"/>
            <a:ext cx="10515600" cy="1325563"/>
          </a:xfrm>
        </p:spPr>
        <p:txBody>
          <a:bodyPr>
            <a:normAutofit fontScale="90000"/>
          </a:bodyPr>
          <a:lstStyle/>
          <a:p>
            <a:r>
              <a:rPr lang="en-GB" dirty="0"/>
              <a:t>Responsibilities after the child leaves care—Schedule 2, Part 2, s. 19A of the Children Act 1989</a:t>
            </a:r>
            <a:br>
              <a:rPr lang="en-GB" b="1" dirty="0"/>
            </a:br>
            <a:endParaRPr lang="en-GB" dirty="0"/>
          </a:p>
        </p:txBody>
      </p:sp>
      <p:sp>
        <p:nvSpPr>
          <p:cNvPr id="3" name="Content Placeholder 2">
            <a:extLst>
              <a:ext uri="{FF2B5EF4-FFF2-40B4-BE49-F238E27FC236}">
                <a16:creationId xmlns:a16="http://schemas.microsoft.com/office/drawing/2014/main" id="{DC16D1E1-E5F7-4478-B291-464E6F30FC4F}"/>
              </a:ext>
            </a:extLst>
          </p:cNvPr>
          <p:cNvSpPr>
            <a:spLocks noGrp="1"/>
          </p:cNvSpPr>
          <p:nvPr>
            <p:ph idx="1"/>
          </p:nvPr>
        </p:nvSpPr>
        <p:spPr/>
        <p:txBody>
          <a:bodyPr>
            <a:normAutofit lnSpcReduction="10000"/>
          </a:bodyPr>
          <a:lstStyle/>
          <a:p>
            <a:r>
              <a:rPr lang="en-GB" dirty="0"/>
              <a:t>It is the duty of the local authority looking after a child to advise, assist, and befriend him with a view to promoting his welfare when they have ceased to look after him.</a:t>
            </a:r>
          </a:p>
          <a:p>
            <a:r>
              <a:rPr lang="en-GB" dirty="0"/>
              <a:t>Subparagraph (4) of para. 19B requires that a local authority carry out an assessment of the needs of each eligible child for the advice, assistance, and support that would be appropriate for the local authority to provide. </a:t>
            </a:r>
          </a:p>
          <a:p>
            <a:r>
              <a:rPr lang="en-GB" dirty="0"/>
              <a:t>They will then prepare a pathway plan, which is defined in s. 23E. </a:t>
            </a:r>
          </a:p>
          <a:p>
            <a:r>
              <a:rPr lang="en-GB" dirty="0"/>
              <a:t>The pathway plan should take over from the care plan. </a:t>
            </a:r>
          </a:p>
          <a:p>
            <a:r>
              <a:rPr lang="en-GB" dirty="0"/>
              <a:t>The plan is to be reviewed regularly (s. 19B(5)).</a:t>
            </a:r>
          </a:p>
          <a:p>
            <a:endParaRPr lang="en-GB" dirty="0"/>
          </a:p>
        </p:txBody>
      </p:sp>
    </p:spTree>
    <p:extLst>
      <p:ext uri="{BB962C8B-B14F-4D97-AF65-F5344CB8AC3E}">
        <p14:creationId xmlns:p14="http://schemas.microsoft.com/office/powerpoint/2010/main" val="2718841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3011F-E5FA-4818-AA54-1D7F83F849C8}"/>
              </a:ext>
            </a:extLst>
          </p:cNvPr>
          <p:cNvSpPr>
            <a:spLocks noGrp="1"/>
          </p:cNvSpPr>
          <p:nvPr>
            <p:ph type="title"/>
          </p:nvPr>
        </p:nvSpPr>
        <p:spPr/>
        <p:txBody>
          <a:bodyPr>
            <a:normAutofit fontScale="90000"/>
          </a:bodyPr>
          <a:lstStyle/>
          <a:p>
            <a:r>
              <a:rPr lang="en-GB" dirty="0"/>
              <a:t>The duties towards relevant children—Schedule 2, Part 2, ss 23B and 23C of the Children Act 1989</a:t>
            </a:r>
          </a:p>
        </p:txBody>
      </p:sp>
      <p:sp>
        <p:nvSpPr>
          <p:cNvPr id="3" name="Content Placeholder 2">
            <a:extLst>
              <a:ext uri="{FF2B5EF4-FFF2-40B4-BE49-F238E27FC236}">
                <a16:creationId xmlns:a16="http://schemas.microsoft.com/office/drawing/2014/main" id="{CC318399-A030-4286-AFE0-F8207AB231ED}"/>
              </a:ext>
            </a:extLst>
          </p:cNvPr>
          <p:cNvSpPr>
            <a:spLocks noGrp="1"/>
          </p:cNvSpPr>
          <p:nvPr>
            <p:ph idx="1"/>
          </p:nvPr>
        </p:nvSpPr>
        <p:spPr/>
        <p:txBody>
          <a:bodyPr>
            <a:normAutofit fontScale="92500" lnSpcReduction="20000"/>
          </a:bodyPr>
          <a:lstStyle/>
          <a:p>
            <a:r>
              <a:rPr lang="en-GB" b="1" dirty="0"/>
              <a:t>Section 23B</a:t>
            </a:r>
            <a:endParaRPr lang="en-GB" dirty="0"/>
          </a:p>
          <a:p>
            <a:r>
              <a:rPr lang="en-GB" dirty="0"/>
              <a:t>(1)	It is the duty of each local authority to take reasonable steps to keep in touch with a relevant child for whom they are the responsible authority, whether he is within their area or not.</a:t>
            </a:r>
          </a:p>
          <a:p>
            <a:r>
              <a:rPr lang="en-GB" dirty="0"/>
              <a:t>(2)	It is the duty of each local authority to appoint a personal adviser for each relevant child (if they have not already done so under paragraph 19C of Schedule 2).</a:t>
            </a:r>
          </a:p>
          <a:p>
            <a:r>
              <a:rPr lang="en-GB" dirty="0"/>
              <a:t>(3)	It is the duty of each local authority, in relation to any relevant child who does not already have a pathway plan prepared for the purposes of paragraph 19B of Schedule 2—</a:t>
            </a:r>
          </a:p>
          <a:p>
            <a:pPr lvl="1"/>
            <a:r>
              <a:rPr lang="en-GB" dirty="0"/>
              <a:t>(a)	to carry out an assessment of his needs with a view to determining what advice, assistance and support it would be appropriate for them to provide him under this Part; and</a:t>
            </a:r>
          </a:p>
          <a:p>
            <a:pPr lvl="1"/>
            <a:r>
              <a:rPr lang="en-GB" dirty="0"/>
              <a:t>(b)	to prepare a pathway plan for him.</a:t>
            </a:r>
          </a:p>
          <a:p>
            <a:endParaRPr lang="en-GB" dirty="0"/>
          </a:p>
        </p:txBody>
      </p:sp>
    </p:spTree>
    <p:extLst>
      <p:ext uri="{BB962C8B-B14F-4D97-AF65-F5344CB8AC3E}">
        <p14:creationId xmlns:p14="http://schemas.microsoft.com/office/powerpoint/2010/main" val="4018684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A7A0-228D-477B-AC69-1ADD6676B94B}"/>
              </a:ext>
            </a:extLst>
          </p:cNvPr>
          <p:cNvSpPr>
            <a:spLocks noGrp="1"/>
          </p:cNvSpPr>
          <p:nvPr>
            <p:ph type="title"/>
          </p:nvPr>
        </p:nvSpPr>
        <p:spPr/>
        <p:txBody>
          <a:bodyPr/>
          <a:lstStyle/>
          <a:p>
            <a:r>
              <a:rPr lang="en-GB" dirty="0"/>
              <a:t>Welfare principle</a:t>
            </a:r>
          </a:p>
        </p:txBody>
      </p:sp>
      <p:sp>
        <p:nvSpPr>
          <p:cNvPr id="3" name="Content Placeholder 2">
            <a:extLst>
              <a:ext uri="{FF2B5EF4-FFF2-40B4-BE49-F238E27FC236}">
                <a16:creationId xmlns:a16="http://schemas.microsoft.com/office/drawing/2014/main" id="{6877E43D-6E99-4EA0-8A7A-1E57915C2A01}"/>
              </a:ext>
            </a:extLst>
          </p:cNvPr>
          <p:cNvSpPr>
            <a:spLocks noGrp="1"/>
          </p:cNvSpPr>
          <p:nvPr>
            <p:ph idx="1"/>
          </p:nvPr>
        </p:nvSpPr>
        <p:spPr/>
        <p:txBody>
          <a:bodyPr/>
          <a:lstStyle/>
          <a:p>
            <a:r>
              <a:rPr lang="en-GB" dirty="0"/>
              <a:t>The welfare principle imposed upon the courts requires them to treat the child’s welfare as the paramount consideration. </a:t>
            </a:r>
          </a:p>
          <a:p>
            <a:r>
              <a:rPr lang="en-GB" dirty="0"/>
              <a:t>For local authorities the requirement is distinct: they must safeguard and promote the welfare of children within their area who are in need. </a:t>
            </a:r>
          </a:p>
          <a:p>
            <a:r>
              <a:rPr lang="en-GB" dirty="0"/>
              <a:t>To discharge this duty the local authority has to carry out a balancing act. There will always be a conflict between what it may want to do for an individual child and what it can do, given its resources and the demands of other children whose welfare it has to safeguard and promote. </a:t>
            </a:r>
          </a:p>
        </p:txBody>
      </p:sp>
    </p:spTree>
    <p:extLst>
      <p:ext uri="{BB962C8B-B14F-4D97-AF65-F5344CB8AC3E}">
        <p14:creationId xmlns:p14="http://schemas.microsoft.com/office/powerpoint/2010/main" val="3273085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3F1DB-6A48-4D37-9865-9B7897A785CB}"/>
              </a:ext>
            </a:extLst>
          </p:cNvPr>
          <p:cNvSpPr>
            <a:spLocks noGrp="1"/>
          </p:cNvSpPr>
          <p:nvPr>
            <p:ph type="title"/>
          </p:nvPr>
        </p:nvSpPr>
        <p:spPr/>
        <p:txBody>
          <a:bodyPr>
            <a:normAutofit fontScale="90000"/>
          </a:bodyPr>
          <a:lstStyle/>
          <a:p>
            <a:r>
              <a:rPr lang="en-GB" dirty="0"/>
              <a:t>The duties towards relevant children—Schedule 2, Part 2, ss 23B and 23C of the Children Act 1989</a:t>
            </a:r>
          </a:p>
        </p:txBody>
      </p:sp>
      <p:sp>
        <p:nvSpPr>
          <p:cNvPr id="3" name="Content Placeholder 2">
            <a:extLst>
              <a:ext uri="{FF2B5EF4-FFF2-40B4-BE49-F238E27FC236}">
                <a16:creationId xmlns:a16="http://schemas.microsoft.com/office/drawing/2014/main" id="{4EFE6A97-9706-459A-8596-DE35AC6138E1}"/>
              </a:ext>
            </a:extLst>
          </p:cNvPr>
          <p:cNvSpPr>
            <a:spLocks noGrp="1"/>
          </p:cNvSpPr>
          <p:nvPr>
            <p:ph idx="1"/>
          </p:nvPr>
        </p:nvSpPr>
        <p:spPr/>
        <p:txBody>
          <a:bodyPr>
            <a:normAutofit lnSpcReduction="10000"/>
          </a:bodyPr>
          <a:lstStyle/>
          <a:p>
            <a:r>
              <a:rPr lang="en-GB" b="1" dirty="0"/>
              <a:t>Section 23C</a:t>
            </a:r>
            <a:endParaRPr lang="en-GB" dirty="0"/>
          </a:p>
          <a:p>
            <a:r>
              <a:rPr lang="en-GB" dirty="0"/>
              <a:t>(1)	Each local authority in England have the duties provided for in subsection (3) in relation to a staying put arrangement.</a:t>
            </a:r>
          </a:p>
          <a:p>
            <a:r>
              <a:rPr lang="en-GB" dirty="0"/>
              <a:t>(2)	A ‘staying put arrangement’ is an arrangement under which—</a:t>
            </a:r>
          </a:p>
          <a:p>
            <a:pPr lvl="1"/>
            <a:r>
              <a:rPr lang="en-GB" dirty="0"/>
              <a:t>(a)	a person who is a former relevant child by virtue of section 23C(1)(b), and</a:t>
            </a:r>
          </a:p>
          <a:p>
            <a:pPr lvl="1"/>
            <a:r>
              <a:rPr lang="en-GB" dirty="0"/>
              <a:t>(b)	a person (a ‘former foster parent’) who was the former relevant child’s local authority foster parent immediately before the former relevant child ceased to be looked after by the local authority,</a:t>
            </a:r>
          </a:p>
          <a:p>
            <a:r>
              <a:rPr lang="en-GB" dirty="0"/>
              <a:t>continue to live together after the former relevant child has ceased to be looked after.</a:t>
            </a:r>
          </a:p>
          <a:p>
            <a:endParaRPr lang="en-GB" dirty="0"/>
          </a:p>
        </p:txBody>
      </p:sp>
    </p:spTree>
    <p:extLst>
      <p:ext uri="{BB962C8B-B14F-4D97-AF65-F5344CB8AC3E}">
        <p14:creationId xmlns:p14="http://schemas.microsoft.com/office/powerpoint/2010/main" val="251144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A491E-32E1-4A1E-8CB3-9163026390EE}"/>
              </a:ext>
            </a:extLst>
          </p:cNvPr>
          <p:cNvSpPr>
            <a:spLocks noGrp="1"/>
          </p:cNvSpPr>
          <p:nvPr>
            <p:ph type="title"/>
          </p:nvPr>
        </p:nvSpPr>
        <p:spPr/>
        <p:txBody>
          <a:bodyPr>
            <a:normAutofit fontScale="90000"/>
          </a:bodyPr>
          <a:lstStyle/>
          <a:p>
            <a:r>
              <a:rPr lang="en-GB" dirty="0"/>
              <a:t>The duties towards relevant children—Schedule 2, Part 2, ss 23B and 23C of the Children Act 1989</a:t>
            </a:r>
          </a:p>
        </p:txBody>
      </p:sp>
      <p:sp>
        <p:nvSpPr>
          <p:cNvPr id="3" name="Content Placeholder 2">
            <a:extLst>
              <a:ext uri="{FF2B5EF4-FFF2-40B4-BE49-F238E27FC236}">
                <a16:creationId xmlns:a16="http://schemas.microsoft.com/office/drawing/2014/main" id="{DBDE27AB-A0A3-4C6D-B100-8BD0A168E6D4}"/>
              </a:ext>
            </a:extLst>
          </p:cNvPr>
          <p:cNvSpPr>
            <a:spLocks noGrp="1"/>
          </p:cNvSpPr>
          <p:nvPr>
            <p:ph idx="1"/>
          </p:nvPr>
        </p:nvSpPr>
        <p:spPr/>
        <p:txBody>
          <a:bodyPr>
            <a:normAutofit fontScale="92500" lnSpcReduction="10000"/>
          </a:bodyPr>
          <a:lstStyle/>
          <a:p>
            <a:r>
              <a:rPr lang="en-GB" dirty="0"/>
              <a:t>(3)	It is the duty of the local authority (in discharging the duties in section 23C(3) and by other means)—</a:t>
            </a:r>
          </a:p>
          <a:p>
            <a:pPr lvl="1"/>
            <a:r>
              <a:rPr lang="en-GB" dirty="0"/>
              <a:t>(a)	to monitor the staying put arrangement, and</a:t>
            </a:r>
          </a:p>
          <a:p>
            <a:pPr lvl="1"/>
            <a:r>
              <a:rPr lang="en-GB" dirty="0"/>
              <a:t>(b)	to provide advice, assistance and support to the former relevant child and the former foster parent with a view to maintaining the staying put arrangement.</a:t>
            </a:r>
          </a:p>
          <a:p>
            <a:r>
              <a:rPr lang="en-GB" dirty="0"/>
              <a:t>(4)	Support provided to the former foster parent under subsection (3)(b) must include financial support.</a:t>
            </a:r>
          </a:p>
          <a:p>
            <a:r>
              <a:rPr lang="en-GB" dirty="0"/>
              <a:t>(5)	Subsection (3)(b) does not apply if the local authority consider that the staying put arrangement is not consistent with the welfare of the former relevant child.</a:t>
            </a:r>
          </a:p>
          <a:p>
            <a:r>
              <a:rPr lang="en-GB" dirty="0"/>
              <a:t>(6)	The duties set out in subsection (3) subsist until the former relevant child reaches the age of 21.</a:t>
            </a:r>
          </a:p>
          <a:p>
            <a:endParaRPr lang="en-GB" dirty="0"/>
          </a:p>
          <a:p>
            <a:endParaRPr lang="en-GB" dirty="0"/>
          </a:p>
        </p:txBody>
      </p:sp>
    </p:spTree>
    <p:extLst>
      <p:ext uri="{BB962C8B-B14F-4D97-AF65-F5344CB8AC3E}">
        <p14:creationId xmlns:p14="http://schemas.microsoft.com/office/powerpoint/2010/main" val="1848088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E307A-EBD5-4803-858D-38EEEB5000B6}"/>
              </a:ext>
            </a:extLst>
          </p:cNvPr>
          <p:cNvSpPr>
            <a:spLocks noGrp="1"/>
          </p:cNvSpPr>
          <p:nvPr>
            <p:ph type="title"/>
          </p:nvPr>
        </p:nvSpPr>
        <p:spPr/>
        <p:txBody>
          <a:bodyPr/>
          <a:lstStyle/>
          <a:p>
            <a:r>
              <a:rPr lang="en-GB" dirty="0"/>
              <a:t>Promoting educational achievement</a:t>
            </a:r>
          </a:p>
        </p:txBody>
      </p:sp>
      <p:sp>
        <p:nvSpPr>
          <p:cNvPr id="3" name="Content Placeholder 2">
            <a:extLst>
              <a:ext uri="{FF2B5EF4-FFF2-40B4-BE49-F238E27FC236}">
                <a16:creationId xmlns:a16="http://schemas.microsoft.com/office/drawing/2014/main" id="{1DFB2E89-3481-4869-AE40-6BB3C8E11D06}"/>
              </a:ext>
            </a:extLst>
          </p:cNvPr>
          <p:cNvSpPr>
            <a:spLocks noGrp="1"/>
          </p:cNvSpPr>
          <p:nvPr>
            <p:ph idx="1"/>
          </p:nvPr>
        </p:nvSpPr>
        <p:spPr/>
        <p:txBody>
          <a:bodyPr/>
          <a:lstStyle/>
          <a:p>
            <a:r>
              <a:rPr lang="en-GB" dirty="0"/>
              <a:t>The Children and Social Work Act 2017 has further amended the Children Act 1989 by requiring local authorities in England to make advice and information available in accordance with this section for the purpose of promoting the educational achievement of each relevant child educated in their area. </a:t>
            </a:r>
          </a:p>
          <a:p>
            <a:r>
              <a:rPr lang="en-GB" dirty="0"/>
              <a:t>The advice should be made available to anyone with parental responsibility for the child, school staff, and anyone else the local authority considers appropriate.</a:t>
            </a:r>
          </a:p>
          <a:p>
            <a:endParaRPr lang="en-GB" dirty="0"/>
          </a:p>
        </p:txBody>
      </p:sp>
    </p:spTree>
    <p:extLst>
      <p:ext uri="{BB962C8B-B14F-4D97-AF65-F5344CB8AC3E}">
        <p14:creationId xmlns:p14="http://schemas.microsoft.com/office/powerpoint/2010/main" val="1759809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B8B4-5D22-427A-A18F-DF09B27AA7FF}"/>
              </a:ext>
            </a:extLst>
          </p:cNvPr>
          <p:cNvSpPr>
            <a:spLocks noGrp="1"/>
          </p:cNvSpPr>
          <p:nvPr>
            <p:ph type="title"/>
          </p:nvPr>
        </p:nvSpPr>
        <p:spPr/>
        <p:txBody>
          <a:bodyPr>
            <a:normAutofit/>
          </a:bodyPr>
          <a:lstStyle/>
          <a:p>
            <a:r>
              <a:rPr lang="en-GB" dirty="0"/>
              <a:t>The promotion of contact with the family—s. 23 of the Children Act 1989</a:t>
            </a:r>
          </a:p>
        </p:txBody>
      </p:sp>
      <p:sp>
        <p:nvSpPr>
          <p:cNvPr id="3" name="Content Placeholder 2">
            <a:extLst>
              <a:ext uri="{FF2B5EF4-FFF2-40B4-BE49-F238E27FC236}">
                <a16:creationId xmlns:a16="http://schemas.microsoft.com/office/drawing/2014/main" id="{A7D4782E-71EA-431E-AD76-D9CE9043B75A}"/>
              </a:ext>
            </a:extLst>
          </p:cNvPr>
          <p:cNvSpPr>
            <a:spLocks noGrp="1"/>
          </p:cNvSpPr>
          <p:nvPr>
            <p:ph idx="1"/>
          </p:nvPr>
        </p:nvSpPr>
        <p:spPr/>
        <p:txBody>
          <a:bodyPr>
            <a:normAutofit fontScale="92500" lnSpcReduction="10000"/>
          </a:bodyPr>
          <a:lstStyle/>
          <a:p>
            <a:r>
              <a:rPr lang="en-GB" dirty="0"/>
              <a:t>(6)	Subject to any regulations made by the Secretary of State for the purposes of this sub-section, any local authority looking after a child shall make arrangements to enable him to live with—</a:t>
            </a:r>
          </a:p>
          <a:p>
            <a:pPr lvl="1"/>
            <a:r>
              <a:rPr lang="en-GB" dirty="0"/>
              <a:t>(a)	a person falling within subsection (4) [that is a parent]; or</a:t>
            </a:r>
          </a:p>
          <a:p>
            <a:pPr lvl="1"/>
            <a:r>
              <a:rPr lang="en-GB" dirty="0"/>
              <a:t>(b)	a relative, friend or other person connected with him, unless that would not be reasonably practicable or consistent with his welfare.</a:t>
            </a:r>
          </a:p>
          <a:p>
            <a:r>
              <a:rPr lang="en-GB" dirty="0"/>
              <a:t>(7)	Where a local authority provide accommodation for a child whom they are looking after, they shall, subject to the provisions of this Part and so far as is reasonably practicable and consistent with his welfare, secure that—</a:t>
            </a:r>
          </a:p>
          <a:p>
            <a:pPr lvl="1"/>
            <a:r>
              <a:rPr lang="en-GB" dirty="0"/>
              <a:t>(a)	the accommodation is near his home; and</a:t>
            </a:r>
          </a:p>
          <a:p>
            <a:pPr lvl="1"/>
            <a:r>
              <a:rPr lang="en-GB" dirty="0"/>
              <a:t>(b)	where the authority are also providing accommodation for a sibling of his, they are accommodated together.</a:t>
            </a:r>
          </a:p>
          <a:p>
            <a:endParaRPr lang="en-GB" dirty="0"/>
          </a:p>
        </p:txBody>
      </p:sp>
    </p:spTree>
    <p:extLst>
      <p:ext uri="{BB962C8B-B14F-4D97-AF65-F5344CB8AC3E}">
        <p14:creationId xmlns:p14="http://schemas.microsoft.com/office/powerpoint/2010/main" val="4263817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36C79-7EBF-425B-B7BB-68AC5092DBD3}"/>
              </a:ext>
            </a:extLst>
          </p:cNvPr>
          <p:cNvSpPr>
            <a:spLocks noGrp="1"/>
          </p:cNvSpPr>
          <p:nvPr>
            <p:ph type="title"/>
          </p:nvPr>
        </p:nvSpPr>
        <p:spPr/>
        <p:txBody>
          <a:bodyPr/>
          <a:lstStyle/>
          <a:p>
            <a:r>
              <a:rPr lang="en-GB" dirty="0"/>
              <a:t>Role of the IRO</a:t>
            </a:r>
          </a:p>
        </p:txBody>
      </p:sp>
      <p:sp>
        <p:nvSpPr>
          <p:cNvPr id="3" name="Content Placeholder 2">
            <a:extLst>
              <a:ext uri="{FF2B5EF4-FFF2-40B4-BE49-F238E27FC236}">
                <a16:creationId xmlns:a16="http://schemas.microsoft.com/office/drawing/2014/main" id="{89636B12-5C30-436E-BDF4-DCF4A7A960F4}"/>
              </a:ext>
            </a:extLst>
          </p:cNvPr>
          <p:cNvSpPr>
            <a:spLocks noGrp="1"/>
          </p:cNvSpPr>
          <p:nvPr>
            <p:ph idx="1"/>
          </p:nvPr>
        </p:nvSpPr>
        <p:spPr/>
        <p:txBody>
          <a:bodyPr>
            <a:normAutofit/>
          </a:bodyPr>
          <a:lstStyle/>
          <a:p>
            <a:pPr lvl="0"/>
            <a:r>
              <a:rPr lang="en-GB" dirty="0"/>
              <a:t>The primary task of the IRO is to ensure that the care plan for the child fully reflects the child’s current needs and that the actions set out in the plan are consistent with the local authority’s legal responsibilities towards the child. They should:</a:t>
            </a:r>
          </a:p>
          <a:p>
            <a:pPr lvl="1"/>
            <a:r>
              <a:rPr lang="en-GB" dirty="0"/>
              <a:t>monitor the performance by the local authority of their functions in relation to the child’s case;</a:t>
            </a:r>
          </a:p>
          <a:p>
            <a:pPr lvl="1"/>
            <a:r>
              <a:rPr lang="en-GB" dirty="0"/>
              <a:t>participate in any review of the child’s case;</a:t>
            </a:r>
          </a:p>
          <a:p>
            <a:pPr lvl="1"/>
            <a:r>
              <a:rPr lang="en-GB" dirty="0"/>
              <a:t>ensure that any ascertained wishes and feelings of the child concerning the case are given due consideration by the appropriate authority; and</a:t>
            </a:r>
          </a:p>
          <a:p>
            <a:pPr lvl="1"/>
            <a:r>
              <a:rPr lang="en-GB" dirty="0"/>
              <a:t>perform any other function which is prescribed in regulations</a:t>
            </a:r>
          </a:p>
        </p:txBody>
      </p:sp>
    </p:spTree>
    <p:extLst>
      <p:ext uri="{BB962C8B-B14F-4D97-AF65-F5344CB8AC3E}">
        <p14:creationId xmlns:p14="http://schemas.microsoft.com/office/powerpoint/2010/main" val="2837537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D7FF-8063-457C-820A-D3E44DA1AB98}"/>
              </a:ext>
            </a:extLst>
          </p:cNvPr>
          <p:cNvSpPr>
            <a:spLocks noGrp="1"/>
          </p:cNvSpPr>
          <p:nvPr>
            <p:ph type="title"/>
          </p:nvPr>
        </p:nvSpPr>
        <p:spPr/>
        <p:txBody>
          <a:bodyPr/>
          <a:lstStyle/>
          <a:p>
            <a:r>
              <a:rPr lang="en-GB" dirty="0"/>
              <a:t>Section 25 of the Children Act 1989</a:t>
            </a:r>
          </a:p>
        </p:txBody>
      </p:sp>
      <p:sp>
        <p:nvSpPr>
          <p:cNvPr id="3" name="Content Placeholder 2">
            <a:extLst>
              <a:ext uri="{FF2B5EF4-FFF2-40B4-BE49-F238E27FC236}">
                <a16:creationId xmlns:a16="http://schemas.microsoft.com/office/drawing/2014/main" id="{D84D5190-7017-49D6-A729-6BCB5761B7DE}"/>
              </a:ext>
            </a:extLst>
          </p:cNvPr>
          <p:cNvSpPr>
            <a:spLocks noGrp="1"/>
          </p:cNvSpPr>
          <p:nvPr>
            <p:ph idx="1"/>
          </p:nvPr>
        </p:nvSpPr>
        <p:spPr/>
        <p:txBody>
          <a:bodyPr/>
          <a:lstStyle/>
          <a:p>
            <a:r>
              <a:rPr lang="en-GB" dirty="0"/>
              <a:t>Section 25 prescribes that the restriction of liberty and the use of secure accommodation are available in strictly limited circumstances. A child may not be placed in secure accommodation unless:</a:t>
            </a:r>
          </a:p>
          <a:p>
            <a:pPr lvl="0"/>
            <a:r>
              <a:rPr lang="en-GB" dirty="0"/>
              <a:t>it appears that the child has a history of absconding; and</a:t>
            </a:r>
          </a:p>
          <a:p>
            <a:pPr lvl="0"/>
            <a:r>
              <a:rPr lang="en-GB" dirty="0"/>
              <a:t>is likely to abscond from any other type of accommodation; and</a:t>
            </a:r>
          </a:p>
          <a:p>
            <a:pPr lvl="0"/>
            <a:r>
              <a:rPr lang="en-GB" dirty="0"/>
              <a:t>if the child absconds, he or she is likely to suffer significant harm; or</a:t>
            </a:r>
          </a:p>
          <a:p>
            <a:pPr lvl="0"/>
            <a:r>
              <a:rPr lang="en-GB" dirty="0"/>
              <a:t>if the child is kept in any other type of accommodation, the child is likely to injure him or herself or other people.</a:t>
            </a:r>
          </a:p>
          <a:p>
            <a:endParaRPr lang="en-GB" dirty="0"/>
          </a:p>
        </p:txBody>
      </p:sp>
    </p:spTree>
    <p:extLst>
      <p:ext uri="{BB962C8B-B14F-4D97-AF65-F5344CB8AC3E}">
        <p14:creationId xmlns:p14="http://schemas.microsoft.com/office/powerpoint/2010/main" val="12655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D132C-7CC1-45FC-9CAB-25FE9EF9C93B}"/>
              </a:ext>
            </a:extLst>
          </p:cNvPr>
          <p:cNvSpPr>
            <a:spLocks noGrp="1"/>
          </p:cNvSpPr>
          <p:nvPr>
            <p:ph type="title"/>
          </p:nvPr>
        </p:nvSpPr>
        <p:spPr>
          <a:xfrm>
            <a:off x="838200" y="337693"/>
            <a:ext cx="10515600" cy="1325563"/>
          </a:xfrm>
        </p:spPr>
        <p:txBody>
          <a:bodyPr/>
          <a:lstStyle/>
          <a:p>
            <a:r>
              <a:rPr lang="en-GB" dirty="0"/>
              <a:t>s17 Welfare Duty</a:t>
            </a:r>
          </a:p>
        </p:txBody>
      </p:sp>
      <p:sp>
        <p:nvSpPr>
          <p:cNvPr id="3" name="Content Placeholder 2">
            <a:extLst>
              <a:ext uri="{FF2B5EF4-FFF2-40B4-BE49-F238E27FC236}">
                <a16:creationId xmlns:a16="http://schemas.microsoft.com/office/drawing/2014/main" id="{9188B5FE-1B4A-40D2-8FBD-E03E388BDF43}"/>
              </a:ext>
            </a:extLst>
          </p:cNvPr>
          <p:cNvSpPr>
            <a:spLocks noGrp="1"/>
          </p:cNvSpPr>
          <p:nvPr>
            <p:ph idx="1"/>
          </p:nvPr>
        </p:nvSpPr>
        <p:spPr/>
        <p:txBody>
          <a:bodyPr/>
          <a:lstStyle/>
          <a:p>
            <a:r>
              <a:rPr lang="en-GB" dirty="0"/>
              <a:t>It shall be the general duty of every local authority (in addition to the other duties imposed on them by this Part)—</a:t>
            </a:r>
          </a:p>
          <a:p>
            <a:r>
              <a:rPr lang="en-GB" dirty="0"/>
              <a:t>(a)	to safeguard and promote the welfare of children within their area who are in need; and</a:t>
            </a:r>
          </a:p>
          <a:p>
            <a:r>
              <a:rPr lang="en-GB" dirty="0"/>
              <a:t>(b)	so far as is consistent with that duty, to promote the upbringing of such children by their families by providing a range and level of services appropriate to those children’s needs.</a:t>
            </a:r>
          </a:p>
          <a:p>
            <a:endParaRPr lang="en-GB" dirty="0"/>
          </a:p>
        </p:txBody>
      </p:sp>
    </p:spTree>
    <p:extLst>
      <p:ext uri="{BB962C8B-B14F-4D97-AF65-F5344CB8AC3E}">
        <p14:creationId xmlns:p14="http://schemas.microsoft.com/office/powerpoint/2010/main" val="146810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6411D-C4F6-4A6F-9F43-EE86C62CEA70}"/>
              </a:ext>
            </a:extLst>
          </p:cNvPr>
          <p:cNvSpPr>
            <a:spLocks noGrp="1"/>
          </p:cNvSpPr>
          <p:nvPr>
            <p:ph type="title"/>
          </p:nvPr>
        </p:nvSpPr>
        <p:spPr/>
        <p:txBody>
          <a:bodyPr/>
          <a:lstStyle/>
          <a:p>
            <a:r>
              <a:rPr lang="en-GB" dirty="0"/>
              <a:t>s17 Welfare Duty</a:t>
            </a:r>
          </a:p>
        </p:txBody>
      </p:sp>
      <p:sp>
        <p:nvSpPr>
          <p:cNvPr id="3" name="Content Placeholder 2">
            <a:extLst>
              <a:ext uri="{FF2B5EF4-FFF2-40B4-BE49-F238E27FC236}">
                <a16:creationId xmlns:a16="http://schemas.microsoft.com/office/drawing/2014/main" id="{B8DFE414-CC48-4BD6-8C2E-BCE2393CDAEC}"/>
              </a:ext>
            </a:extLst>
          </p:cNvPr>
          <p:cNvSpPr>
            <a:spLocks noGrp="1"/>
          </p:cNvSpPr>
          <p:nvPr>
            <p:ph idx="1"/>
          </p:nvPr>
        </p:nvSpPr>
        <p:spPr/>
        <p:txBody>
          <a:bodyPr>
            <a:normAutofit fontScale="77500" lnSpcReduction="20000"/>
          </a:bodyPr>
          <a:lstStyle/>
          <a:p>
            <a:r>
              <a:rPr lang="en-GB" dirty="0"/>
              <a:t>(10)	For the purposes of this Part a child shall be taken to be in need if—</a:t>
            </a:r>
          </a:p>
          <a:p>
            <a:r>
              <a:rPr lang="en-GB" dirty="0"/>
              <a:t>(a)	he is unlikely to achieve or maintain, or to have the opportunity of achieving or maintaining, a reasonable standard of health or development without the provision for him of services by a local authority under this Part;</a:t>
            </a:r>
          </a:p>
          <a:p>
            <a:r>
              <a:rPr lang="en-GB" dirty="0"/>
              <a:t>(b)	his health or development is likely to be significantly impaired, or further impaired, without the provision for him of such services; or</a:t>
            </a:r>
          </a:p>
          <a:p>
            <a:r>
              <a:rPr lang="en-GB" dirty="0"/>
              <a:t>(c)	he is disabled, and ‘family’, in relation to such a child, includes any person who has parental responsibility for the child and any other person with whom he has been living.</a:t>
            </a:r>
          </a:p>
          <a:p>
            <a:r>
              <a:rPr lang="en-GB" dirty="0"/>
              <a:t>(11)	For the purposes of this Part, a child is disabled if he is blind, deaf or dumb or suffers from mental disorder of any kind or is substantially and permanently handicapped by illness, injury or congenital deformity or such other disability as may be prescribed; and in this Part—</a:t>
            </a:r>
            <a:r>
              <a:rPr lang="en-US" dirty="0"/>
              <a:t>‘development’ means physical, intellectual, emotional, social or </a:t>
            </a:r>
            <a:r>
              <a:rPr lang="en-US" dirty="0" err="1"/>
              <a:t>behavioural</a:t>
            </a:r>
            <a:r>
              <a:rPr lang="en-US" dirty="0"/>
              <a:t> development; and ‘health’ means physical or mental health.</a:t>
            </a:r>
            <a:endParaRPr lang="en-GB" dirty="0"/>
          </a:p>
          <a:p>
            <a:endParaRPr lang="en-GB" dirty="0"/>
          </a:p>
        </p:txBody>
      </p:sp>
    </p:spTree>
    <p:extLst>
      <p:ext uri="{BB962C8B-B14F-4D97-AF65-F5344CB8AC3E}">
        <p14:creationId xmlns:p14="http://schemas.microsoft.com/office/powerpoint/2010/main" val="199144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C42A6-CA41-469B-B9A1-D172EB7BB8D2}"/>
              </a:ext>
            </a:extLst>
          </p:cNvPr>
          <p:cNvSpPr>
            <a:spLocks noGrp="1"/>
          </p:cNvSpPr>
          <p:nvPr>
            <p:ph type="title"/>
          </p:nvPr>
        </p:nvSpPr>
        <p:spPr/>
        <p:txBody>
          <a:bodyPr/>
          <a:lstStyle/>
          <a:p>
            <a:r>
              <a:rPr lang="en-GB" dirty="0"/>
              <a:t>Families with no recourse to public funds</a:t>
            </a:r>
          </a:p>
        </p:txBody>
      </p:sp>
      <p:sp>
        <p:nvSpPr>
          <p:cNvPr id="3" name="Content Placeholder 2">
            <a:extLst>
              <a:ext uri="{FF2B5EF4-FFF2-40B4-BE49-F238E27FC236}">
                <a16:creationId xmlns:a16="http://schemas.microsoft.com/office/drawing/2014/main" id="{69216A8B-0B6F-40EF-A191-FF01AE9D0319}"/>
              </a:ext>
            </a:extLst>
          </p:cNvPr>
          <p:cNvSpPr>
            <a:spLocks noGrp="1"/>
          </p:cNvSpPr>
          <p:nvPr>
            <p:ph idx="1"/>
          </p:nvPr>
        </p:nvSpPr>
        <p:spPr/>
        <p:txBody>
          <a:bodyPr>
            <a:normAutofit fontScale="92500" lnSpcReduction="10000"/>
          </a:bodyPr>
          <a:lstStyle/>
          <a:p>
            <a:r>
              <a:rPr lang="en-GB" dirty="0"/>
              <a:t>Families can be excluded from children’s services support if they are in one of the following five categories:</a:t>
            </a:r>
          </a:p>
          <a:p>
            <a:pPr lvl="1"/>
            <a:r>
              <a:rPr lang="en-GB" dirty="0"/>
              <a:t>European Economic Area (EEA) nationals who are not British citizens;</a:t>
            </a:r>
          </a:p>
          <a:p>
            <a:pPr lvl="1"/>
            <a:r>
              <a:rPr lang="en-GB" dirty="0"/>
              <a:t>people unlawfully present in the UK (including: visa overstayers, illegal entrants, and refused asylum seekers who claimed asylum in-country, rather than at port of entry);</a:t>
            </a:r>
          </a:p>
          <a:p>
            <a:pPr lvl="1"/>
            <a:r>
              <a:rPr lang="en-GB" dirty="0"/>
              <a:t>people with refugee status that has been granted by another EEA country;</a:t>
            </a:r>
          </a:p>
          <a:p>
            <a:pPr lvl="1"/>
            <a:r>
              <a:rPr lang="en-GB" dirty="0"/>
              <a:t>refused asylum seekers who have failed to comply with removal directions;</a:t>
            </a:r>
          </a:p>
          <a:p>
            <a:pPr lvl="1"/>
            <a:r>
              <a:rPr lang="en-GB" dirty="0"/>
              <a:t>refused asylum-seeking families that the Home Office has issued with certification confirming that they have failed to take steps to leave the UK voluntarily.</a:t>
            </a:r>
          </a:p>
          <a:p>
            <a:r>
              <a:rPr lang="en-GB" dirty="0"/>
              <a:t>Unless they have a human rights application pending or are otherwise prevented from travelling back to their country of origin.</a:t>
            </a:r>
          </a:p>
          <a:p>
            <a:endParaRPr lang="en-GB" dirty="0"/>
          </a:p>
        </p:txBody>
      </p:sp>
    </p:spTree>
    <p:extLst>
      <p:ext uri="{BB962C8B-B14F-4D97-AF65-F5344CB8AC3E}">
        <p14:creationId xmlns:p14="http://schemas.microsoft.com/office/powerpoint/2010/main" val="389116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B0865-BB48-4D2F-9D6C-705B64FA698B}"/>
              </a:ext>
            </a:extLst>
          </p:cNvPr>
          <p:cNvSpPr>
            <a:spLocks noGrp="1"/>
          </p:cNvSpPr>
          <p:nvPr>
            <p:ph type="title"/>
          </p:nvPr>
        </p:nvSpPr>
        <p:spPr/>
        <p:txBody>
          <a:bodyPr/>
          <a:lstStyle/>
          <a:p>
            <a:r>
              <a:rPr lang="en-GB" dirty="0"/>
              <a:t>Services to children in need</a:t>
            </a:r>
          </a:p>
        </p:txBody>
      </p:sp>
      <p:sp>
        <p:nvSpPr>
          <p:cNvPr id="3" name="Content Placeholder 2">
            <a:extLst>
              <a:ext uri="{FF2B5EF4-FFF2-40B4-BE49-F238E27FC236}">
                <a16:creationId xmlns:a16="http://schemas.microsoft.com/office/drawing/2014/main" id="{B69B58E3-FD73-47D0-B7D9-780919D46C85}"/>
              </a:ext>
            </a:extLst>
          </p:cNvPr>
          <p:cNvSpPr>
            <a:spLocks noGrp="1"/>
          </p:cNvSpPr>
          <p:nvPr>
            <p:ph idx="1"/>
          </p:nvPr>
        </p:nvSpPr>
        <p:spPr/>
        <p:txBody>
          <a:bodyPr/>
          <a:lstStyle/>
          <a:p>
            <a:r>
              <a:rPr lang="en-GB" dirty="0"/>
              <a:t>Services may be supplied direct to the child or to other members of the child’s family (s. 17(3)). ‘Family’ is defined broadly (in s. 17(10)) so that it encompasses any family grouping you are likely to encounter. </a:t>
            </a:r>
          </a:p>
          <a:p>
            <a:r>
              <a:rPr lang="en-GB" dirty="0"/>
              <a:t>It is acceptable to target the services on someone other than the child, provided that this is done with the aim of promoting and safeguarding the welfare of the particular child in need.</a:t>
            </a:r>
          </a:p>
          <a:p>
            <a:r>
              <a:rPr lang="en-GB" dirty="0"/>
              <a:t>The services can, if necessary, be provided by means of cash assistance, as s. 17(6)–(9) of the Children Act 1989</a:t>
            </a:r>
          </a:p>
        </p:txBody>
      </p:sp>
    </p:spTree>
    <p:extLst>
      <p:ext uri="{BB962C8B-B14F-4D97-AF65-F5344CB8AC3E}">
        <p14:creationId xmlns:p14="http://schemas.microsoft.com/office/powerpoint/2010/main" val="301495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E19-A46F-4868-849B-238383E2F13F}"/>
              </a:ext>
            </a:extLst>
          </p:cNvPr>
          <p:cNvSpPr>
            <a:spLocks noGrp="1"/>
          </p:cNvSpPr>
          <p:nvPr>
            <p:ph type="title"/>
          </p:nvPr>
        </p:nvSpPr>
        <p:spPr/>
        <p:txBody>
          <a:bodyPr>
            <a:normAutofit fontScale="90000"/>
          </a:bodyPr>
          <a:lstStyle/>
          <a:p>
            <a:r>
              <a:rPr lang="en-GB" dirty="0"/>
              <a:t>Specific duties towards families of children in need—Schedule 2, Part I of the Children Act 1989</a:t>
            </a:r>
            <a:br>
              <a:rPr lang="en-GB" b="1" dirty="0"/>
            </a:br>
            <a:endParaRPr lang="en-GB" dirty="0"/>
          </a:p>
        </p:txBody>
      </p:sp>
      <p:sp>
        <p:nvSpPr>
          <p:cNvPr id="3" name="Content Placeholder 2">
            <a:extLst>
              <a:ext uri="{FF2B5EF4-FFF2-40B4-BE49-F238E27FC236}">
                <a16:creationId xmlns:a16="http://schemas.microsoft.com/office/drawing/2014/main" id="{2BCDAD6D-4918-490E-A90B-11FFF5D34DE2}"/>
              </a:ext>
            </a:extLst>
          </p:cNvPr>
          <p:cNvSpPr>
            <a:spLocks noGrp="1"/>
          </p:cNvSpPr>
          <p:nvPr>
            <p:ph idx="1"/>
          </p:nvPr>
        </p:nvSpPr>
        <p:spPr/>
        <p:txBody>
          <a:bodyPr>
            <a:normAutofit fontScale="85000" lnSpcReduction="20000"/>
          </a:bodyPr>
          <a:lstStyle/>
          <a:p>
            <a:r>
              <a:rPr lang="en-GB" dirty="0"/>
              <a:t>Information</a:t>
            </a:r>
          </a:p>
          <a:p>
            <a:r>
              <a:rPr lang="en-GB" dirty="0"/>
              <a:t>Register of Disabled Children</a:t>
            </a:r>
          </a:p>
          <a:p>
            <a:r>
              <a:rPr lang="en-GB" dirty="0"/>
              <a:t>Assessment of Children’s Needs</a:t>
            </a:r>
          </a:p>
          <a:p>
            <a:r>
              <a:rPr lang="en-GB" dirty="0"/>
              <a:t>Prevention of neglect and abuse</a:t>
            </a:r>
          </a:p>
          <a:p>
            <a:r>
              <a:rPr lang="en-GB" dirty="0"/>
              <a:t>Provision of accommodation [to the suspected abuser] in order to protect child</a:t>
            </a:r>
          </a:p>
          <a:p>
            <a:r>
              <a:rPr lang="en-GB" dirty="0"/>
              <a:t>Provision for disabled children</a:t>
            </a:r>
          </a:p>
          <a:p>
            <a:r>
              <a:rPr lang="en-GB" dirty="0"/>
              <a:t>Provision to reduce need for care proceedings </a:t>
            </a:r>
          </a:p>
          <a:p>
            <a:r>
              <a:rPr lang="en-GB" dirty="0"/>
              <a:t>Provision for children living with their families</a:t>
            </a:r>
          </a:p>
          <a:p>
            <a:r>
              <a:rPr lang="en-GB" dirty="0"/>
              <a:t>Family Centres</a:t>
            </a:r>
          </a:p>
          <a:p>
            <a:r>
              <a:rPr lang="en-GB" dirty="0"/>
              <a:t>Maintenance of the family home</a:t>
            </a:r>
          </a:p>
          <a:p>
            <a:r>
              <a:rPr lang="en-GB" dirty="0"/>
              <a:t>Duty to consider racial groups to which children in need belong</a:t>
            </a:r>
          </a:p>
          <a:p>
            <a:endParaRPr lang="en-GB" dirty="0"/>
          </a:p>
        </p:txBody>
      </p:sp>
    </p:spTree>
    <p:extLst>
      <p:ext uri="{BB962C8B-B14F-4D97-AF65-F5344CB8AC3E}">
        <p14:creationId xmlns:p14="http://schemas.microsoft.com/office/powerpoint/2010/main" val="46692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D4E8-3576-4072-8592-40E271A538EC}"/>
              </a:ext>
            </a:extLst>
          </p:cNvPr>
          <p:cNvSpPr>
            <a:spLocks noGrp="1"/>
          </p:cNvSpPr>
          <p:nvPr>
            <p:ph type="title"/>
          </p:nvPr>
        </p:nvSpPr>
        <p:spPr/>
        <p:txBody>
          <a:bodyPr/>
          <a:lstStyle/>
          <a:p>
            <a:r>
              <a:rPr lang="en-GB" dirty="0"/>
              <a:t>Corporate parenting principles </a:t>
            </a:r>
            <a:r>
              <a:rPr lang="en-GB" dirty="0" err="1"/>
              <a:t>CSWAct</a:t>
            </a:r>
            <a:r>
              <a:rPr lang="en-GB" dirty="0"/>
              <a:t> 2017</a:t>
            </a:r>
          </a:p>
        </p:txBody>
      </p:sp>
      <p:sp>
        <p:nvSpPr>
          <p:cNvPr id="3" name="Content Placeholder 2">
            <a:extLst>
              <a:ext uri="{FF2B5EF4-FFF2-40B4-BE49-F238E27FC236}">
                <a16:creationId xmlns:a16="http://schemas.microsoft.com/office/drawing/2014/main" id="{9DCAABC6-54C3-4A07-958B-342748DA8B02}"/>
              </a:ext>
            </a:extLst>
          </p:cNvPr>
          <p:cNvSpPr>
            <a:spLocks noGrp="1"/>
          </p:cNvSpPr>
          <p:nvPr>
            <p:ph idx="1"/>
          </p:nvPr>
        </p:nvSpPr>
        <p:spPr/>
        <p:txBody>
          <a:bodyPr>
            <a:normAutofit fontScale="92500" lnSpcReduction="20000"/>
          </a:bodyPr>
          <a:lstStyle/>
          <a:p>
            <a:pPr lvl="0"/>
            <a:r>
              <a:rPr lang="en-GB" dirty="0"/>
              <a:t>Local authorities must have regard to the following when they exercise their functions in respect of looked after children or care leavers</a:t>
            </a:r>
          </a:p>
          <a:p>
            <a:pPr lvl="1"/>
            <a:r>
              <a:rPr lang="en-GB" dirty="0"/>
              <a:t>to act in the best interests, and promote the physical and mental health and well-being, of those children and young people;</a:t>
            </a:r>
          </a:p>
          <a:p>
            <a:pPr lvl="1"/>
            <a:r>
              <a:rPr lang="en-GB" dirty="0"/>
              <a:t>to encourage those children and young people to express their views, wishes and feelings;</a:t>
            </a:r>
          </a:p>
          <a:p>
            <a:pPr lvl="1"/>
            <a:r>
              <a:rPr lang="en-GB" dirty="0"/>
              <a:t>to take into account the views, wishes and feelings of those children and young people;</a:t>
            </a:r>
          </a:p>
          <a:p>
            <a:pPr lvl="1"/>
            <a:r>
              <a:rPr lang="en-GB" dirty="0"/>
              <a:t>to help those children and young people gain access to, and make the best use of, services provided by the local authority and its relevant partners;</a:t>
            </a:r>
          </a:p>
          <a:p>
            <a:pPr lvl="1"/>
            <a:r>
              <a:rPr lang="en-GB" dirty="0"/>
              <a:t>to promote high aspirations, and seek to secure the best outcomes, for those children and young people;</a:t>
            </a:r>
          </a:p>
          <a:p>
            <a:pPr lvl="1"/>
            <a:r>
              <a:rPr lang="en-GB" dirty="0"/>
              <a:t>for those children and young people to be safe, and for stability in their home lives, relationships and education or work;</a:t>
            </a:r>
          </a:p>
          <a:p>
            <a:pPr lvl="1"/>
            <a:r>
              <a:rPr lang="en-GB" dirty="0"/>
              <a:t>to prepare those children and young people for adulthood and independent living.</a:t>
            </a:r>
          </a:p>
          <a:p>
            <a:endParaRPr lang="en-GB" dirty="0"/>
          </a:p>
        </p:txBody>
      </p:sp>
    </p:spTree>
    <p:extLst>
      <p:ext uri="{BB962C8B-B14F-4D97-AF65-F5344CB8AC3E}">
        <p14:creationId xmlns:p14="http://schemas.microsoft.com/office/powerpoint/2010/main" val="4255673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4740</Words>
  <Application>Microsoft Office PowerPoint</Application>
  <PresentationFormat>Widescreen</PresentationFormat>
  <Paragraphs>195</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Local authority support for children and families </vt:lpstr>
      <vt:lpstr>Introduction</vt:lpstr>
      <vt:lpstr>Welfare principle</vt:lpstr>
      <vt:lpstr>s17 Welfare Duty</vt:lpstr>
      <vt:lpstr>s17 Welfare Duty</vt:lpstr>
      <vt:lpstr>Families with no recourse to public funds</vt:lpstr>
      <vt:lpstr>Services to children in need</vt:lpstr>
      <vt:lpstr>Specific duties towards families of children in need—Schedule 2, Part I of the Children Act 1989 </vt:lpstr>
      <vt:lpstr>Corporate parenting principles CSWAct 2017</vt:lpstr>
      <vt:lpstr>Looked After Children definition</vt:lpstr>
      <vt:lpstr>Duty to Looked After Children s22</vt:lpstr>
      <vt:lpstr>Duty to Looked After Children s34</vt:lpstr>
      <vt:lpstr>Duty to Looked After Children s22</vt:lpstr>
      <vt:lpstr>Accommodation</vt:lpstr>
      <vt:lpstr>Parental consent for s20 accommodation Re N (Children) (Adoption: Jurisdiction) (2015)</vt:lpstr>
      <vt:lpstr>Parental consent for s20 accommodation Re N (Children) (Adoption: Jurisdiction) (2015)</vt:lpstr>
      <vt:lpstr>Parental consent for s20 accommodation Re N (Children) (Adoption: Jurisdiction) (2015)</vt:lpstr>
      <vt:lpstr>Parental consent for s20 accommodation Re N (Children) (Adoption: Jurisdiction) (2015)</vt:lpstr>
      <vt:lpstr>Parental consent for s20 accommodation Re N (Children) (Adoption: Jurisdiction) (2015)</vt:lpstr>
      <vt:lpstr>Parental consent for s20 accommodation Re N (Children) (Adoption: Jurisdiction) (2015)</vt:lpstr>
      <vt:lpstr>Baroness Hale’s nine points of guidance Williams (and another) v London Borough of Hackney [2018] UKSC 37 </vt:lpstr>
      <vt:lpstr>Baroness Hale’s nine points of guidance Williams (and another) v London Borough of Hackney [2018] UKSC 37 </vt:lpstr>
      <vt:lpstr>Baroness Hale’s nine points of guidance Williams (and another) v London Borough of Hackney [2018] UKSC 37 </vt:lpstr>
      <vt:lpstr>Baroness Hale’s nine points of guidance Williams (and another) v London Borough of Hackney [2018] UKSC 37 </vt:lpstr>
      <vt:lpstr>Comment on Hale’s guidance</vt:lpstr>
      <vt:lpstr>Provision for accommodated children: Schedule 2, para. 8A Children Act 1989</vt:lpstr>
      <vt:lpstr>Definitions used in the Children (Leaving Care) Act 2000</vt:lpstr>
      <vt:lpstr>Responsibilities after the child leaves care—Schedule 2, Part 2, s. 19A of the Children Act 1989 </vt:lpstr>
      <vt:lpstr>The duties towards relevant children—Schedule 2, Part 2, ss 23B and 23C of the Children Act 1989</vt:lpstr>
      <vt:lpstr>The duties towards relevant children—Schedule 2, Part 2, ss 23B and 23C of the Children Act 1989</vt:lpstr>
      <vt:lpstr>The duties towards relevant children—Schedule 2, Part 2, ss 23B and 23C of the Children Act 1989</vt:lpstr>
      <vt:lpstr>Promoting educational achievement</vt:lpstr>
      <vt:lpstr>The promotion of contact with the family—s. 23 of the Children Act 1989</vt:lpstr>
      <vt:lpstr>Role of the IRO</vt:lpstr>
      <vt:lpstr>Section 25 of the Children Act 1989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authority support for children and families </dc:title>
  <dc:creator>David</dc:creator>
  <cp:lastModifiedBy>David Goosey</cp:lastModifiedBy>
  <cp:revision>5</cp:revision>
  <dcterms:created xsi:type="dcterms:W3CDTF">2019-02-28T21:42:36Z</dcterms:created>
  <dcterms:modified xsi:type="dcterms:W3CDTF">2020-12-02T11:27:16Z</dcterms:modified>
</cp:coreProperties>
</file>