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05" d="100"/>
          <a:sy n="105" d="100"/>
        </p:scale>
        <p:origin x="138" y="13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53916-D849-4D08-AEC2-59854FAA57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FE5C8E-3F23-4308-989C-D984BAC4C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117ED7-62FD-47D4-98BC-CA7DB61D88B8}"/>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5" name="Footer Placeholder 4">
            <a:extLst>
              <a:ext uri="{FF2B5EF4-FFF2-40B4-BE49-F238E27FC236}">
                <a16:creationId xmlns:a16="http://schemas.microsoft.com/office/drawing/2014/main" id="{22D5ABD4-40D2-42A8-8E69-F2D27CEE0F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6799BC-C35A-463F-8C12-A7871E26AEF8}"/>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2389794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0CA9-CA84-436E-8616-95BDD251A8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9FA0BC-6632-4399-9810-2863BFA449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19B782-AB61-4957-8FB1-28D58773E210}"/>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5" name="Footer Placeholder 4">
            <a:extLst>
              <a:ext uri="{FF2B5EF4-FFF2-40B4-BE49-F238E27FC236}">
                <a16:creationId xmlns:a16="http://schemas.microsoft.com/office/drawing/2014/main" id="{66987A1F-3699-4555-AC4B-754A2E565D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D30275-CF4C-4ED2-AB7A-85FC3557BF2C}"/>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197923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8AC088-520E-4687-AE0C-9861F05D86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E80455-B180-462F-94E4-C2FB98C6D35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FABA0C-A3C6-43E2-AE72-427E73642F62}"/>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5" name="Footer Placeholder 4">
            <a:extLst>
              <a:ext uri="{FF2B5EF4-FFF2-40B4-BE49-F238E27FC236}">
                <a16:creationId xmlns:a16="http://schemas.microsoft.com/office/drawing/2014/main" id="{74825395-B314-4A65-9601-4D94D63944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0B2FCC-E27B-4F60-8913-7F33C644A4BA}"/>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3840387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E8B2-6703-4C93-BDA1-CCF85DE17F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D1AC44-FAE4-4F60-87C3-ADDF9394C3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23868C-AABD-4741-8B07-6ADBDFAEF353}"/>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5" name="Footer Placeholder 4">
            <a:extLst>
              <a:ext uri="{FF2B5EF4-FFF2-40B4-BE49-F238E27FC236}">
                <a16:creationId xmlns:a16="http://schemas.microsoft.com/office/drawing/2014/main" id="{D8E8EBAD-50BB-4757-B81F-508CDD381C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AB145D-CD29-4E91-B756-BCF97C6A4269}"/>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825017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9088B-0BBF-4730-B3B4-89835D0DDE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6E87306-4FAF-4BE8-BF1C-77BF96BA23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9E6E3F-C82D-49B8-8B6A-8EC4D1A66ECA}"/>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5" name="Footer Placeholder 4">
            <a:extLst>
              <a:ext uri="{FF2B5EF4-FFF2-40B4-BE49-F238E27FC236}">
                <a16:creationId xmlns:a16="http://schemas.microsoft.com/office/drawing/2014/main" id="{E56132B2-FA70-4E34-8750-A3A1FF59F6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93C620-77C1-406A-A825-18E0B6C80D99}"/>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151095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7BFE0-A03D-4711-8229-C603FEC171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6756F6-D054-4D45-82DE-9EDD23131B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2C735B-1901-4537-924C-BC46720DBF3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65A752F-29A2-4EB4-98B4-F8B58FFD1F14}"/>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6" name="Footer Placeholder 5">
            <a:extLst>
              <a:ext uri="{FF2B5EF4-FFF2-40B4-BE49-F238E27FC236}">
                <a16:creationId xmlns:a16="http://schemas.microsoft.com/office/drawing/2014/main" id="{91A18F56-078E-4329-88B7-98A80CE089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1E39DE-EC87-4128-A2F3-009BD6BF842C}"/>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2777126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803B5-CEBB-49DE-9E28-EE85FC1321D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9CF04A-3F07-42BF-A9FD-19CE2AECAE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23E19D-C5C4-4308-B163-FBD976A394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CE671D5-99E4-4203-AE31-E3B880B806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F7F471-FF8A-4026-BD3F-D3D63B2EECD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E55A77C-7FB7-484E-A140-439B7FAAB0C3}"/>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8" name="Footer Placeholder 7">
            <a:extLst>
              <a:ext uri="{FF2B5EF4-FFF2-40B4-BE49-F238E27FC236}">
                <a16:creationId xmlns:a16="http://schemas.microsoft.com/office/drawing/2014/main" id="{39DD32D3-DE0C-4471-BE86-D5C79B3B2E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6868A4-770A-436A-AE2B-750171D3F981}"/>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318605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F5816-17B0-4735-BBD6-87BF06A3DB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218456C-5EE5-475F-BDFC-95E65874E4AE}"/>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4" name="Footer Placeholder 3">
            <a:extLst>
              <a:ext uri="{FF2B5EF4-FFF2-40B4-BE49-F238E27FC236}">
                <a16:creationId xmlns:a16="http://schemas.microsoft.com/office/drawing/2014/main" id="{5374CF30-BE22-441D-9089-81DAB23497E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4BF912-26DC-4901-8E83-7383E02E11B2}"/>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604769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E5DC6E-B61F-470A-8768-3F559BF93D27}"/>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3" name="Footer Placeholder 2">
            <a:extLst>
              <a:ext uri="{FF2B5EF4-FFF2-40B4-BE49-F238E27FC236}">
                <a16:creationId xmlns:a16="http://schemas.microsoft.com/office/drawing/2014/main" id="{D7B605BF-550D-4C7C-8D6B-195CF93F64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FEA78E5-A2F1-4750-98CF-B88878DC7555}"/>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58220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E4418-B1EB-4400-A2A4-BC5737787D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F5D66A-B3B9-4778-9DE3-88846639C0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1C0FDC-12A7-4098-A051-58D7B9BB2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584FA5-2298-427A-B734-35A2C4D9A056}"/>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6" name="Footer Placeholder 5">
            <a:extLst>
              <a:ext uri="{FF2B5EF4-FFF2-40B4-BE49-F238E27FC236}">
                <a16:creationId xmlns:a16="http://schemas.microsoft.com/office/drawing/2014/main" id="{EEC0DA3B-3106-4E4E-8272-51CE8D0598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0CD658-2E86-46F3-888A-299100E4D2B3}"/>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4095629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5172-0CAE-474A-9C6D-5C447A9E44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F3CB87D-DEC3-457E-B599-9EA8D5A343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0573A2-BFCD-4462-BFAF-8095C8E1C3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2692EF-2841-4551-A6C2-1174D4A464C1}"/>
              </a:ext>
            </a:extLst>
          </p:cNvPr>
          <p:cNvSpPr>
            <a:spLocks noGrp="1"/>
          </p:cNvSpPr>
          <p:nvPr>
            <p:ph type="dt" sz="half" idx="10"/>
          </p:nvPr>
        </p:nvSpPr>
        <p:spPr/>
        <p:txBody>
          <a:bodyPr/>
          <a:lstStyle/>
          <a:p>
            <a:fld id="{08F41BF7-B909-4956-AAFF-4F9334544C36}" type="datetimeFigureOut">
              <a:rPr lang="en-GB" smtClean="0"/>
              <a:t>27/02/2019</a:t>
            </a:fld>
            <a:endParaRPr lang="en-GB"/>
          </a:p>
        </p:txBody>
      </p:sp>
      <p:sp>
        <p:nvSpPr>
          <p:cNvPr id="6" name="Footer Placeholder 5">
            <a:extLst>
              <a:ext uri="{FF2B5EF4-FFF2-40B4-BE49-F238E27FC236}">
                <a16:creationId xmlns:a16="http://schemas.microsoft.com/office/drawing/2014/main" id="{F395A16C-A398-4695-AAA4-03D9B6D7B2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823E54-DCFD-4A0A-A82E-7AF66ED8FD61}"/>
              </a:ext>
            </a:extLst>
          </p:cNvPr>
          <p:cNvSpPr>
            <a:spLocks noGrp="1"/>
          </p:cNvSpPr>
          <p:nvPr>
            <p:ph type="sldNum" sz="quarter" idx="12"/>
          </p:nvPr>
        </p:nvSpPr>
        <p:spPr/>
        <p:txBody>
          <a:bodyPr/>
          <a:lstStyle/>
          <a:p>
            <a:fld id="{1F22F6CD-E834-4043-9693-78378B3AC473}" type="slidenum">
              <a:rPr lang="en-GB" smtClean="0"/>
              <a:t>‹#›</a:t>
            </a:fld>
            <a:endParaRPr lang="en-GB"/>
          </a:p>
        </p:txBody>
      </p:sp>
    </p:spTree>
    <p:extLst>
      <p:ext uri="{BB962C8B-B14F-4D97-AF65-F5344CB8AC3E}">
        <p14:creationId xmlns:p14="http://schemas.microsoft.com/office/powerpoint/2010/main" val="117662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EAB649-05E4-4E74-8D1E-F1A80AB54A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A8E1C1-245C-4C9E-93E0-B07D2117A3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6C7516-D2B9-4DAB-90A9-89CF791DEB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41BF7-B909-4956-AAFF-4F9334544C36}" type="datetimeFigureOut">
              <a:rPr lang="en-GB" smtClean="0"/>
              <a:t>27/02/2019</a:t>
            </a:fld>
            <a:endParaRPr lang="en-GB"/>
          </a:p>
        </p:txBody>
      </p:sp>
      <p:sp>
        <p:nvSpPr>
          <p:cNvPr id="5" name="Footer Placeholder 4">
            <a:extLst>
              <a:ext uri="{FF2B5EF4-FFF2-40B4-BE49-F238E27FC236}">
                <a16:creationId xmlns:a16="http://schemas.microsoft.com/office/drawing/2014/main" id="{DAEAE5E5-3722-4B9C-924A-1CBA360D40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D9EBAB-8E9A-4F57-98D3-EEA7A8F674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2F6CD-E834-4043-9693-78378B3AC473}" type="slidenum">
              <a:rPr lang="en-GB" smtClean="0"/>
              <a:t>‹#›</a:t>
            </a:fld>
            <a:endParaRPr lang="en-GB"/>
          </a:p>
        </p:txBody>
      </p:sp>
    </p:spTree>
    <p:extLst>
      <p:ext uri="{BB962C8B-B14F-4D97-AF65-F5344CB8AC3E}">
        <p14:creationId xmlns:p14="http://schemas.microsoft.com/office/powerpoint/2010/main" val="303961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720C3-D325-4A6F-A63E-5F8D059525E0}"/>
              </a:ext>
            </a:extLst>
          </p:cNvPr>
          <p:cNvSpPr>
            <a:spLocks noGrp="1"/>
          </p:cNvSpPr>
          <p:nvPr>
            <p:ph type="ctrTitle"/>
          </p:nvPr>
        </p:nvSpPr>
        <p:spPr/>
        <p:txBody>
          <a:bodyPr/>
          <a:lstStyle/>
          <a:p>
            <a:r>
              <a:rPr lang="en-GB" dirty="0"/>
              <a:t>The Principles of Children Law</a:t>
            </a:r>
          </a:p>
        </p:txBody>
      </p:sp>
      <p:sp>
        <p:nvSpPr>
          <p:cNvPr id="3" name="Subtitle 2">
            <a:extLst>
              <a:ext uri="{FF2B5EF4-FFF2-40B4-BE49-F238E27FC236}">
                <a16:creationId xmlns:a16="http://schemas.microsoft.com/office/drawing/2014/main" id="{0D78A5AF-172F-4E5F-B343-270D17BE967C}"/>
              </a:ext>
            </a:extLst>
          </p:cNvPr>
          <p:cNvSpPr>
            <a:spLocks noGrp="1"/>
          </p:cNvSpPr>
          <p:nvPr>
            <p:ph type="subTitle" idx="1"/>
          </p:nvPr>
        </p:nvSpPr>
        <p:spPr/>
        <p:txBody>
          <a:bodyPr/>
          <a:lstStyle/>
          <a:p>
            <a:r>
              <a:rPr lang="en-GB" dirty="0"/>
              <a:t>Chapter 5</a:t>
            </a:r>
          </a:p>
        </p:txBody>
      </p:sp>
    </p:spTree>
    <p:extLst>
      <p:ext uri="{BB962C8B-B14F-4D97-AF65-F5344CB8AC3E}">
        <p14:creationId xmlns:p14="http://schemas.microsoft.com/office/powerpoint/2010/main" val="345408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08D38-6397-4721-A188-14568D8B8CAB}"/>
              </a:ext>
            </a:extLst>
          </p:cNvPr>
          <p:cNvSpPr>
            <a:spLocks noGrp="1"/>
          </p:cNvSpPr>
          <p:nvPr>
            <p:ph type="title"/>
          </p:nvPr>
        </p:nvSpPr>
        <p:spPr/>
        <p:txBody>
          <a:bodyPr/>
          <a:lstStyle/>
          <a:p>
            <a:r>
              <a:rPr lang="en-GB" dirty="0"/>
              <a:t>Safeguarding arrangements</a:t>
            </a:r>
          </a:p>
        </p:txBody>
      </p:sp>
      <p:sp>
        <p:nvSpPr>
          <p:cNvPr id="3" name="Content Placeholder 2">
            <a:extLst>
              <a:ext uri="{FF2B5EF4-FFF2-40B4-BE49-F238E27FC236}">
                <a16:creationId xmlns:a16="http://schemas.microsoft.com/office/drawing/2014/main" id="{E3D70F5C-A9F5-43BB-8E0B-AEA20CFE233D}"/>
              </a:ext>
            </a:extLst>
          </p:cNvPr>
          <p:cNvSpPr>
            <a:spLocks noGrp="1"/>
          </p:cNvSpPr>
          <p:nvPr>
            <p:ph idx="1"/>
          </p:nvPr>
        </p:nvSpPr>
        <p:spPr/>
        <p:txBody>
          <a:bodyPr/>
          <a:lstStyle/>
          <a:p>
            <a:r>
              <a:rPr lang="en-GB" dirty="0"/>
              <a:t>The Children and Social Work Act 2017 abolishes LSCBs and requires local authorities, chief officers of police, and clinical commissioning groups (health services) instead to make arrangements for them and relevant partners to ‘work together in exercising their functions, so far as the functions are exercised for the purpose of safeguarding and promoting the welfare of children in the area’. </a:t>
            </a:r>
          </a:p>
          <a:p>
            <a:r>
              <a:rPr lang="en-GB" dirty="0"/>
              <a:t>Thus, the three major agencies should now take joint responsibility for safeguarding arrangements in each local area. </a:t>
            </a:r>
          </a:p>
        </p:txBody>
      </p:sp>
    </p:spTree>
    <p:extLst>
      <p:ext uri="{BB962C8B-B14F-4D97-AF65-F5344CB8AC3E}">
        <p14:creationId xmlns:p14="http://schemas.microsoft.com/office/powerpoint/2010/main" val="1827167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EDD41-6827-4455-B549-1148533090E9}"/>
              </a:ext>
            </a:extLst>
          </p:cNvPr>
          <p:cNvSpPr>
            <a:spLocks noGrp="1"/>
          </p:cNvSpPr>
          <p:nvPr>
            <p:ph type="title"/>
          </p:nvPr>
        </p:nvSpPr>
        <p:spPr/>
        <p:txBody>
          <a:bodyPr/>
          <a:lstStyle/>
          <a:p>
            <a:r>
              <a:rPr lang="en-GB" dirty="0"/>
              <a:t>WTSC – safeguarding responsibilities</a:t>
            </a:r>
          </a:p>
        </p:txBody>
      </p:sp>
      <p:sp>
        <p:nvSpPr>
          <p:cNvPr id="3" name="Content Placeholder 2">
            <a:extLst>
              <a:ext uri="{FF2B5EF4-FFF2-40B4-BE49-F238E27FC236}">
                <a16:creationId xmlns:a16="http://schemas.microsoft.com/office/drawing/2014/main" id="{0714B4F4-7937-411A-B0C3-6D9CBCCDD1BA}"/>
              </a:ext>
            </a:extLst>
          </p:cNvPr>
          <p:cNvSpPr>
            <a:spLocks noGrp="1"/>
          </p:cNvSpPr>
          <p:nvPr>
            <p:ph idx="1"/>
          </p:nvPr>
        </p:nvSpPr>
        <p:spPr/>
        <p:txBody>
          <a:bodyPr/>
          <a:lstStyle/>
          <a:p>
            <a:pPr lvl="0"/>
            <a:r>
              <a:rPr lang="en-GB" dirty="0"/>
              <a:t>a clear line of accountability for the commissioning and/or provision of services designed to safeguard and promote the welfare of children</a:t>
            </a:r>
          </a:p>
          <a:p>
            <a:pPr lvl="0"/>
            <a:r>
              <a:rPr lang="en-GB" dirty="0"/>
              <a:t>a senior board level lead with the required knowledge, skills and expertise or sufficiently qualified and experienced to take leadership responsibility for the organisation’s/agency’s safeguarding arrangements</a:t>
            </a:r>
          </a:p>
          <a:p>
            <a:pPr lvl="0"/>
            <a:r>
              <a:rPr lang="en-GB" dirty="0"/>
              <a:t>a culture of listening to children and taking account of their wishes and feelings, both in individual decisions and the development of services</a:t>
            </a:r>
          </a:p>
          <a:p>
            <a:endParaRPr lang="en-GB" dirty="0"/>
          </a:p>
        </p:txBody>
      </p:sp>
    </p:spTree>
    <p:extLst>
      <p:ext uri="{BB962C8B-B14F-4D97-AF65-F5344CB8AC3E}">
        <p14:creationId xmlns:p14="http://schemas.microsoft.com/office/powerpoint/2010/main" val="1691697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DCDD1-2B4A-476B-9E46-B597284805F6}"/>
              </a:ext>
            </a:extLst>
          </p:cNvPr>
          <p:cNvSpPr>
            <a:spLocks noGrp="1"/>
          </p:cNvSpPr>
          <p:nvPr>
            <p:ph type="title"/>
          </p:nvPr>
        </p:nvSpPr>
        <p:spPr/>
        <p:txBody>
          <a:bodyPr/>
          <a:lstStyle/>
          <a:p>
            <a:r>
              <a:rPr lang="en-GB" dirty="0"/>
              <a:t>WTSC – safeguarding responsibilities</a:t>
            </a:r>
          </a:p>
        </p:txBody>
      </p:sp>
      <p:sp>
        <p:nvSpPr>
          <p:cNvPr id="3" name="Content Placeholder 2">
            <a:extLst>
              <a:ext uri="{FF2B5EF4-FFF2-40B4-BE49-F238E27FC236}">
                <a16:creationId xmlns:a16="http://schemas.microsoft.com/office/drawing/2014/main" id="{A1F6F22B-04FE-4DDF-93EC-799241E28EA5}"/>
              </a:ext>
            </a:extLst>
          </p:cNvPr>
          <p:cNvSpPr>
            <a:spLocks noGrp="1"/>
          </p:cNvSpPr>
          <p:nvPr>
            <p:ph idx="1"/>
          </p:nvPr>
        </p:nvSpPr>
        <p:spPr/>
        <p:txBody>
          <a:bodyPr/>
          <a:lstStyle/>
          <a:p>
            <a:pPr lvl="0"/>
            <a:r>
              <a:rPr lang="en-GB" dirty="0"/>
              <a:t>clear whistleblowing procedures, which reflect the principles in Sir Robert Francis’ Freedom to Speak Up Review and are suitably referenced in staff training and codes of conduct, and a culture that enables issues about safeguarding and promoting the welfare of children to be addressed</a:t>
            </a:r>
          </a:p>
          <a:p>
            <a:pPr lvl="0"/>
            <a:r>
              <a:rPr lang="en-GB" dirty="0"/>
              <a:t>clear escalation policies for staff to follow when their child safeguarding concerns are not being addressed within their organisation or by other agencies</a:t>
            </a:r>
          </a:p>
          <a:p>
            <a:pPr lvl="0"/>
            <a:r>
              <a:rPr lang="en-GB" dirty="0"/>
              <a:t>arrangements which set out clearly the processes for sharing information, with other practitioners and with safeguarding partners</a:t>
            </a:r>
          </a:p>
          <a:p>
            <a:endParaRPr lang="en-GB" dirty="0"/>
          </a:p>
        </p:txBody>
      </p:sp>
    </p:spTree>
    <p:extLst>
      <p:ext uri="{BB962C8B-B14F-4D97-AF65-F5344CB8AC3E}">
        <p14:creationId xmlns:p14="http://schemas.microsoft.com/office/powerpoint/2010/main" val="4168742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FADC-6434-4571-B999-5DE12590C0CE}"/>
              </a:ext>
            </a:extLst>
          </p:cNvPr>
          <p:cNvSpPr>
            <a:spLocks noGrp="1"/>
          </p:cNvSpPr>
          <p:nvPr>
            <p:ph type="title"/>
          </p:nvPr>
        </p:nvSpPr>
        <p:spPr/>
        <p:txBody>
          <a:bodyPr/>
          <a:lstStyle/>
          <a:p>
            <a:r>
              <a:rPr lang="en-GB" dirty="0"/>
              <a:t>WTSC – safeguarding responsibilities</a:t>
            </a:r>
          </a:p>
        </p:txBody>
      </p:sp>
      <p:sp>
        <p:nvSpPr>
          <p:cNvPr id="3" name="Content Placeholder 2">
            <a:extLst>
              <a:ext uri="{FF2B5EF4-FFF2-40B4-BE49-F238E27FC236}">
                <a16:creationId xmlns:a16="http://schemas.microsoft.com/office/drawing/2014/main" id="{08D60BDD-3C20-47CD-AB05-EF8891DAB621}"/>
              </a:ext>
            </a:extLst>
          </p:cNvPr>
          <p:cNvSpPr>
            <a:spLocks noGrp="1"/>
          </p:cNvSpPr>
          <p:nvPr>
            <p:ph idx="1"/>
          </p:nvPr>
        </p:nvSpPr>
        <p:spPr/>
        <p:txBody>
          <a:bodyPr>
            <a:normAutofit fontScale="92500"/>
          </a:bodyPr>
          <a:lstStyle/>
          <a:p>
            <a:pPr lvl="0"/>
            <a:r>
              <a:rPr lang="en-GB" dirty="0"/>
              <a:t>a designated practitioner (or, for health commissioning and health provider organisations/agencies, designated and named practitioners) for child safeguarding. Their role is to support other practitioners in their organisations and agencies to recognise the needs of children, including protection from possible abuse or neglect. Designated practitioner roles should always be explicitly defined in job descriptions. Practitioners should be given sufficient time, funding, supervision and support to fulfil their child welfare and safeguarding responsibilities effectively</a:t>
            </a:r>
          </a:p>
          <a:p>
            <a:pPr lvl="0"/>
            <a:r>
              <a:rPr lang="en-GB" dirty="0"/>
              <a:t>safe recruitment practices and ongoing safe working practices for individuals whom the organisation or agency permit to work regularly with children, including policies on when to obtain a criminal record check</a:t>
            </a:r>
          </a:p>
          <a:p>
            <a:endParaRPr lang="en-GB" dirty="0"/>
          </a:p>
        </p:txBody>
      </p:sp>
    </p:spTree>
    <p:extLst>
      <p:ext uri="{BB962C8B-B14F-4D97-AF65-F5344CB8AC3E}">
        <p14:creationId xmlns:p14="http://schemas.microsoft.com/office/powerpoint/2010/main" val="358984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2BDA-EFAB-425C-9823-AA3A996E1A04}"/>
              </a:ext>
            </a:extLst>
          </p:cNvPr>
          <p:cNvSpPr>
            <a:spLocks noGrp="1"/>
          </p:cNvSpPr>
          <p:nvPr>
            <p:ph type="title"/>
          </p:nvPr>
        </p:nvSpPr>
        <p:spPr/>
        <p:txBody>
          <a:bodyPr/>
          <a:lstStyle/>
          <a:p>
            <a:r>
              <a:rPr lang="en-GB" dirty="0"/>
              <a:t>WTSC – safeguarding responsibilities</a:t>
            </a:r>
          </a:p>
        </p:txBody>
      </p:sp>
      <p:sp>
        <p:nvSpPr>
          <p:cNvPr id="3" name="Content Placeholder 2">
            <a:extLst>
              <a:ext uri="{FF2B5EF4-FFF2-40B4-BE49-F238E27FC236}">
                <a16:creationId xmlns:a16="http://schemas.microsoft.com/office/drawing/2014/main" id="{BCA277FD-1E0F-463A-B74C-4FCB1CA02923}"/>
              </a:ext>
            </a:extLst>
          </p:cNvPr>
          <p:cNvSpPr>
            <a:spLocks noGrp="1"/>
          </p:cNvSpPr>
          <p:nvPr>
            <p:ph idx="1"/>
          </p:nvPr>
        </p:nvSpPr>
        <p:spPr/>
        <p:txBody>
          <a:bodyPr>
            <a:normAutofit fontScale="85000" lnSpcReduction="20000"/>
          </a:bodyPr>
          <a:lstStyle/>
          <a:p>
            <a:pPr lvl="0"/>
            <a:r>
              <a:rPr lang="en-GB" dirty="0"/>
              <a:t>appropriate supervision and support for staff, including undertaking safeguarding training</a:t>
            </a:r>
          </a:p>
          <a:p>
            <a:pPr lvl="0"/>
            <a:r>
              <a:rPr lang="en-GB" dirty="0"/>
              <a:t>creating a culture of safety, equality and protection within the services they provide</a:t>
            </a:r>
          </a:p>
          <a:p>
            <a:pPr marL="0" indent="0">
              <a:buNone/>
            </a:pPr>
            <a:r>
              <a:rPr lang="en-US" dirty="0"/>
              <a:t>In addition:</a:t>
            </a:r>
            <a:endParaRPr lang="en-GB" dirty="0"/>
          </a:p>
          <a:p>
            <a:pPr lvl="0"/>
            <a:r>
              <a:rPr lang="en-GB" dirty="0"/>
              <a:t>employers are responsible for ensuring that their staff are competent to carry out their responsibilities for safeguarding and promoting the welfare of children and creating an environment where staff feel able to raise concerns and feel supported in their safeguarding role</a:t>
            </a:r>
          </a:p>
          <a:p>
            <a:pPr lvl="0"/>
            <a:r>
              <a:rPr lang="en-GB" dirty="0"/>
              <a:t>staff should be given a mandatory induction, which includes familiarisation with child protection responsibilities and the procedures to be followed if anyone has any concerns about a child’s safety or welfare</a:t>
            </a:r>
          </a:p>
          <a:p>
            <a:pPr lvl="0"/>
            <a:r>
              <a:rPr lang="en-GB" dirty="0"/>
              <a:t>all practitioners should have regular reviews of their own practice to ensure they have knowledge, skills and expertise that improve over time</a:t>
            </a:r>
          </a:p>
          <a:p>
            <a:endParaRPr lang="en-GB" dirty="0"/>
          </a:p>
        </p:txBody>
      </p:sp>
    </p:spTree>
    <p:extLst>
      <p:ext uri="{BB962C8B-B14F-4D97-AF65-F5344CB8AC3E}">
        <p14:creationId xmlns:p14="http://schemas.microsoft.com/office/powerpoint/2010/main" val="216178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C1D77-09D9-4B87-9EB2-57CA5A0A34D2}"/>
              </a:ext>
            </a:extLst>
          </p:cNvPr>
          <p:cNvSpPr>
            <a:spLocks noGrp="1"/>
          </p:cNvSpPr>
          <p:nvPr>
            <p:ph type="title"/>
          </p:nvPr>
        </p:nvSpPr>
        <p:spPr/>
        <p:txBody>
          <a:bodyPr/>
          <a:lstStyle/>
          <a:p>
            <a:r>
              <a:rPr lang="en-GB" dirty="0"/>
              <a:t>Parental responsibility</a:t>
            </a:r>
          </a:p>
        </p:txBody>
      </p:sp>
      <p:sp>
        <p:nvSpPr>
          <p:cNvPr id="3" name="Content Placeholder 2">
            <a:extLst>
              <a:ext uri="{FF2B5EF4-FFF2-40B4-BE49-F238E27FC236}">
                <a16:creationId xmlns:a16="http://schemas.microsoft.com/office/drawing/2014/main" id="{92DF3020-66E3-4D22-8C96-358AC6A29EF0}"/>
              </a:ext>
            </a:extLst>
          </p:cNvPr>
          <p:cNvSpPr>
            <a:spLocks noGrp="1"/>
          </p:cNvSpPr>
          <p:nvPr>
            <p:ph idx="1"/>
          </p:nvPr>
        </p:nvSpPr>
        <p:spPr/>
        <p:txBody>
          <a:bodyPr>
            <a:normAutofit/>
          </a:bodyPr>
          <a:lstStyle/>
          <a:p>
            <a:r>
              <a:rPr lang="en-GB" dirty="0"/>
              <a:t>In this Act ‘parental responsibility’ means all the rights, duties, powers, responsibilities and authority which by law a parent of a child has in relation to the child and his property.</a:t>
            </a:r>
          </a:p>
          <a:p>
            <a:r>
              <a:rPr lang="en-GB" dirty="0"/>
              <a:t>The concept of continuing parental responsibility is critical to the Act. Married parents, unmarried mothers, and, since 1 December 2003, unmarried fathers who are registered on the birth certificate gain parental responsibility automatically; unmarried fathers who are not registered on the birth certificate or whose child was born before December 2003 have to apply to court to acquire parental responsibility.</a:t>
            </a:r>
          </a:p>
        </p:txBody>
      </p:sp>
    </p:spTree>
    <p:extLst>
      <p:ext uri="{BB962C8B-B14F-4D97-AF65-F5344CB8AC3E}">
        <p14:creationId xmlns:p14="http://schemas.microsoft.com/office/powerpoint/2010/main" val="550865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6F38D-4502-47EB-AB17-4BE3377A8C5B}"/>
              </a:ext>
            </a:extLst>
          </p:cNvPr>
          <p:cNvSpPr>
            <a:spLocks noGrp="1"/>
          </p:cNvSpPr>
          <p:nvPr>
            <p:ph type="title"/>
          </p:nvPr>
        </p:nvSpPr>
        <p:spPr/>
        <p:txBody>
          <a:bodyPr/>
          <a:lstStyle/>
          <a:p>
            <a:r>
              <a:rPr lang="en-GB" dirty="0"/>
              <a:t>Principles in the Children Act 1989</a:t>
            </a:r>
          </a:p>
        </p:txBody>
      </p:sp>
      <p:sp>
        <p:nvSpPr>
          <p:cNvPr id="3" name="Content Placeholder 2">
            <a:extLst>
              <a:ext uri="{FF2B5EF4-FFF2-40B4-BE49-F238E27FC236}">
                <a16:creationId xmlns:a16="http://schemas.microsoft.com/office/drawing/2014/main" id="{29D85F1E-8CF3-4668-8CA8-EBFF52937722}"/>
              </a:ext>
            </a:extLst>
          </p:cNvPr>
          <p:cNvSpPr>
            <a:spLocks noGrp="1"/>
          </p:cNvSpPr>
          <p:nvPr>
            <p:ph idx="1"/>
          </p:nvPr>
        </p:nvSpPr>
        <p:spPr/>
        <p:txBody>
          <a:bodyPr/>
          <a:lstStyle/>
          <a:p>
            <a:r>
              <a:rPr lang="en-GB" dirty="0"/>
              <a:t>A key principle of the 1989 Act is that children are best looked after within their families, with their parents playing a full part in their lives, unless compulsory intervention in family life is necessary.</a:t>
            </a:r>
          </a:p>
          <a:p>
            <a:r>
              <a:rPr lang="en-GB" dirty="0"/>
              <a:t>The state, in the shape of the local authority, should not take control of a child’s life unless some strict statutory criteria are met. </a:t>
            </a:r>
          </a:p>
          <a:p>
            <a:r>
              <a:rPr lang="en-GB" dirty="0"/>
              <a:t>The courts and local authorities are required, throughout the Act, to take into account the wishes and feelings of the child. </a:t>
            </a:r>
          </a:p>
          <a:p>
            <a:r>
              <a:rPr lang="en-GB" dirty="0"/>
              <a:t>It is important to note that the concept of partnership with parents and families does not remove the overriding duty of the local authority to safeguard and promote the welfare of the child. </a:t>
            </a:r>
          </a:p>
        </p:txBody>
      </p:sp>
    </p:spTree>
    <p:extLst>
      <p:ext uri="{BB962C8B-B14F-4D97-AF65-F5344CB8AC3E}">
        <p14:creationId xmlns:p14="http://schemas.microsoft.com/office/powerpoint/2010/main" val="323456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65E83-6333-4491-AD33-660D1DFA51EF}"/>
              </a:ext>
            </a:extLst>
          </p:cNvPr>
          <p:cNvSpPr>
            <a:spLocks noGrp="1"/>
          </p:cNvSpPr>
          <p:nvPr>
            <p:ph type="title"/>
          </p:nvPr>
        </p:nvSpPr>
        <p:spPr/>
        <p:txBody>
          <a:bodyPr/>
          <a:lstStyle/>
          <a:p>
            <a:r>
              <a:rPr lang="en-GB" dirty="0"/>
              <a:t>Principles in the Children Act 1989</a:t>
            </a:r>
          </a:p>
        </p:txBody>
      </p:sp>
      <p:sp>
        <p:nvSpPr>
          <p:cNvPr id="3" name="Content Placeholder 2">
            <a:extLst>
              <a:ext uri="{FF2B5EF4-FFF2-40B4-BE49-F238E27FC236}">
                <a16:creationId xmlns:a16="http://schemas.microsoft.com/office/drawing/2014/main" id="{1612215F-B8ED-42C5-BF8D-B39DA6FE93A6}"/>
              </a:ext>
            </a:extLst>
          </p:cNvPr>
          <p:cNvSpPr>
            <a:spLocks noGrp="1"/>
          </p:cNvSpPr>
          <p:nvPr>
            <p:ph idx="1"/>
          </p:nvPr>
        </p:nvSpPr>
        <p:spPr/>
        <p:txBody>
          <a:bodyPr/>
          <a:lstStyle/>
          <a:p>
            <a:r>
              <a:rPr lang="en-US" dirty="0"/>
              <a:t>Every local authority shall take reasonable steps designed—</a:t>
            </a:r>
            <a:endParaRPr lang="en-GB" dirty="0"/>
          </a:p>
          <a:p>
            <a:r>
              <a:rPr lang="en-GB" dirty="0"/>
              <a:t>(a)	to reduce the need to bring—</a:t>
            </a:r>
          </a:p>
          <a:p>
            <a:pPr marL="457200" lvl="1" indent="0">
              <a:buNone/>
            </a:pPr>
            <a:r>
              <a:rPr lang="en-GB" dirty="0"/>
              <a:t>(</a:t>
            </a:r>
            <a:r>
              <a:rPr lang="en-GB" dirty="0" err="1"/>
              <a:t>i</a:t>
            </a:r>
            <a:r>
              <a:rPr lang="en-GB" dirty="0"/>
              <a:t>)	proceedings for care or supervision orders with respect to the 			children within their area;</a:t>
            </a:r>
          </a:p>
          <a:p>
            <a:pPr marL="457200" lvl="1" indent="0">
              <a:buNone/>
            </a:pPr>
            <a:r>
              <a:rPr lang="en-GB" dirty="0"/>
              <a:t>(ii)	criminal proceedings against such children;</a:t>
            </a:r>
          </a:p>
          <a:p>
            <a:pPr marL="971550" lvl="1" indent="-514350">
              <a:buAutoNum type="romanLcParenBoth" startAt="3"/>
            </a:pPr>
            <a:r>
              <a:rPr lang="en-GB" dirty="0"/>
              <a:t>any family or other proceedings with respect to such children which might lead to them being placed in the authority’s care; </a:t>
            </a:r>
          </a:p>
          <a:p>
            <a:r>
              <a:rPr lang="en-GB" dirty="0"/>
              <a:t>When a court (but only a court) considers any matter concerning the welfare of the child, the court shall treat the child’s welfare as its paramount consideration.  </a:t>
            </a:r>
          </a:p>
        </p:txBody>
      </p:sp>
    </p:spTree>
    <p:extLst>
      <p:ext uri="{BB962C8B-B14F-4D97-AF65-F5344CB8AC3E}">
        <p14:creationId xmlns:p14="http://schemas.microsoft.com/office/powerpoint/2010/main" val="172572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5B618-5BBF-4D5A-972E-21E729A63046}"/>
              </a:ext>
            </a:extLst>
          </p:cNvPr>
          <p:cNvSpPr>
            <a:spLocks noGrp="1"/>
          </p:cNvSpPr>
          <p:nvPr>
            <p:ph type="title"/>
          </p:nvPr>
        </p:nvSpPr>
        <p:spPr/>
        <p:txBody>
          <a:bodyPr/>
          <a:lstStyle/>
          <a:p>
            <a:r>
              <a:rPr lang="en-GB" dirty="0"/>
              <a:t>Principles in the Children Act 1989</a:t>
            </a:r>
          </a:p>
        </p:txBody>
      </p:sp>
      <p:sp>
        <p:nvSpPr>
          <p:cNvPr id="3" name="Content Placeholder 2">
            <a:extLst>
              <a:ext uri="{FF2B5EF4-FFF2-40B4-BE49-F238E27FC236}">
                <a16:creationId xmlns:a16="http://schemas.microsoft.com/office/drawing/2014/main" id="{B092F8D1-5D02-49A6-9509-333B014E968D}"/>
              </a:ext>
            </a:extLst>
          </p:cNvPr>
          <p:cNvSpPr>
            <a:spLocks noGrp="1"/>
          </p:cNvSpPr>
          <p:nvPr>
            <p:ph idx="1"/>
          </p:nvPr>
        </p:nvSpPr>
        <p:spPr/>
        <p:txBody>
          <a:bodyPr/>
          <a:lstStyle/>
          <a:p>
            <a:r>
              <a:rPr lang="en-GB" dirty="0"/>
              <a:t>The court ‘shall have regard to the general principle that any delay in determining the question is likely to prejudice the welfare of the child’.</a:t>
            </a:r>
          </a:p>
        </p:txBody>
      </p:sp>
    </p:spTree>
    <p:extLst>
      <p:ext uri="{BB962C8B-B14F-4D97-AF65-F5344CB8AC3E}">
        <p14:creationId xmlns:p14="http://schemas.microsoft.com/office/powerpoint/2010/main" val="1651244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9BD71-EBF4-435F-A2CD-2DE7348A3028}"/>
              </a:ext>
            </a:extLst>
          </p:cNvPr>
          <p:cNvSpPr>
            <a:spLocks noGrp="1"/>
          </p:cNvSpPr>
          <p:nvPr>
            <p:ph type="title"/>
          </p:nvPr>
        </p:nvSpPr>
        <p:spPr/>
        <p:txBody>
          <a:bodyPr/>
          <a:lstStyle/>
          <a:p>
            <a:r>
              <a:rPr lang="en-GB" dirty="0"/>
              <a:t>Welfare Checklist</a:t>
            </a:r>
          </a:p>
        </p:txBody>
      </p:sp>
      <p:sp>
        <p:nvSpPr>
          <p:cNvPr id="3" name="Content Placeholder 2">
            <a:extLst>
              <a:ext uri="{FF2B5EF4-FFF2-40B4-BE49-F238E27FC236}">
                <a16:creationId xmlns:a16="http://schemas.microsoft.com/office/drawing/2014/main" id="{A2BE3E39-6B29-4449-8748-402E0A83F276}"/>
              </a:ext>
            </a:extLst>
          </p:cNvPr>
          <p:cNvSpPr>
            <a:spLocks noGrp="1"/>
          </p:cNvSpPr>
          <p:nvPr>
            <p:ph idx="1"/>
          </p:nvPr>
        </p:nvSpPr>
        <p:spPr/>
        <p:txBody>
          <a:bodyPr>
            <a:normAutofit lnSpcReduction="10000"/>
          </a:bodyPr>
          <a:lstStyle/>
          <a:p>
            <a:r>
              <a:rPr lang="en-GB" dirty="0"/>
              <a:t>A court shall have regard in particular to—</a:t>
            </a:r>
          </a:p>
          <a:p>
            <a:pPr lvl="1"/>
            <a:r>
              <a:rPr lang="en-GB" dirty="0"/>
              <a:t>the ascertainable wishes and feelings of the child concerned (considered in the light of his age and understanding);</a:t>
            </a:r>
          </a:p>
          <a:p>
            <a:pPr lvl="1"/>
            <a:r>
              <a:rPr lang="en-GB" dirty="0"/>
              <a:t>his physical, emotional and educational needs;</a:t>
            </a:r>
          </a:p>
          <a:p>
            <a:pPr lvl="1"/>
            <a:r>
              <a:rPr lang="en-GB" dirty="0"/>
              <a:t>the likely effect on him of any change in his circumstances;</a:t>
            </a:r>
          </a:p>
          <a:p>
            <a:pPr lvl="1"/>
            <a:r>
              <a:rPr lang="en-GB" dirty="0"/>
              <a:t>his age, sex, background and any characteristics of his which the court considers relevant;</a:t>
            </a:r>
          </a:p>
          <a:p>
            <a:pPr lvl="1"/>
            <a:r>
              <a:rPr lang="en-GB" dirty="0"/>
              <a:t>any harm which he has suffered or is at risk of suffering;</a:t>
            </a:r>
          </a:p>
          <a:p>
            <a:pPr lvl="1"/>
            <a:r>
              <a:rPr lang="en-GB" dirty="0"/>
              <a:t>how capable each of his parents, and any other person in relation to whom the court considers the question to be relevant, is of meeting his needs;</a:t>
            </a:r>
          </a:p>
          <a:p>
            <a:pPr lvl="1"/>
            <a:r>
              <a:rPr lang="en-GB" dirty="0"/>
              <a:t>the range of powers available to the court under the Children Act in the proceedings in question.</a:t>
            </a:r>
          </a:p>
          <a:p>
            <a:pPr marL="0" indent="0">
              <a:buNone/>
            </a:pPr>
            <a:endParaRPr lang="en-GB" dirty="0"/>
          </a:p>
        </p:txBody>
      </p:sp>
    </p:spTree>
    <p:extLst>
      <p:ext uri="{BB962C8B-B14F-4D97-AF65-F5344CB8AC3E}">
        <p14:creationId xmlns:p14="http://schemas.microsoft.com/office/powerpoint/2010/main" val="406479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31E25-06EE-4882-A6C2-B76E81E602F9}"/>
              </a:ext>
            </a:extLst>
          </p:cNvPr>
          <p:cNvSpPr>
            <a:spLocks noGrp="1"/>
          </p:cNvSpPr>
          <p:nvPr>
            <p:ph type="title"/>
          </p:nvPr>
        </p:nvSpPr>
        <p:spPr/>
        <p:txBody>
          <a:bodyPr/>
          <a:lstStyle/>
          <a:p>
            <a:r>
              <a:rPr lang="en-GB" dirty="0"/>
              <a:t>Private law</a:t>
            </a:r>
          </a:p>
        </p:txBody>
      </p:sp>
      <p:sp>
        <p:nvSpPr>
          <p:cNvPr id="3" name="Content Placeholder 2">
            <a:extLst>
              <a:ext uri="{FF2B5EF4-FFF2-40B4-BE49-F238E27FC236}">
                <a16:creationId xmlns:a16="http://schemas.microsoft.com/office/drawing/2014/main" id="{95E34E08-38CC-4EB7-A6F7-F19EE28F7879}"/>
              </a:ext>
            </a:extLst>
          </p:cNvPr>
          <p:cNvSpPr>
            <a:spLocks noGrp="1"/>
          </p:cNvSpPr>
          <p:nvPr>
            <p:ph idx="1"/>
          </p:nvPr>
        </p:nvSpPr>
        <p:spPr/>
        <p:txBody>
          <a:bodyPr/>
          <a:lstStyle/>
          <a:p>
            <a:r>
              <a:rPr lang="en-GB" dirty="0"/>
              <a:t>We use the word ‘private’ to indicate that any recourse to law is initiated by individuals, not by the state. But family problems may well trigger an intervention by the state to provide services to children or to protect them. </a:t>
            </a:r>
          </a:p>
          <a:p>
            <a:r>
              <a:rPr lang="en-GB" dirty="0"/>
              <a:t>S8 orders:</a:t>
            </a:r>
          </a:p>
          <a:p>
            <a:pPr lvl="1"/>
            <a:r>
              <a:rPr lang="en-GB" dirty="0"/>
              <a:t>Child arrangements order</a:t>
            </a:r>
          </a:p>
          <a:p>
            <a:pPr lvl="1"/>
            <a:r>
              <a:rPr lang="en-GB" dirty="0"/>
              <a:t>Specific issues order</a:t>
            </a:r>
          </a:p>
          <a:p>
            <a:pPr lvl="1"/>
            <a:r>
              <a:rPr lang="en-GB" dirty="0"/>
              <a:t>Prohibitive steps order</a:t>
            </a:r>
          </a:p>
        </p:txBody>
      </p:sp>
    </p:spTree>
    <p:extLst>
      <p:ext uri="{BB962C8B-B14F-4D97-AF65-F5344CB8AC3E}">
        <p14:creationId xmlns:p14="http://schemas.microsoft.com/office/powerpoint/2010/main" val="3242069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5D76-EEB3-4669-A967-F15F21972540}"/>
              </a:ext>
            </a:extLst>
          </p:cNvPr>
          <p:cNvSpPr>
            <a:spLocks noGrp="1"/>
          </p:cNvSpPr>
          <p:nvPr>
            <p:ph type="title"/>
          </p:nvPr>
        </p:nvSpPr>
        <p:spPr/>
        <p:txBody>
          <a:bodyPr/>
          <a:lstStyle/>
          <a:p>
            <a:r>
              <a:rPr lang="en-GB" dirty="0"/>
              <a:t>Private law – who can apply for s8 orders?</a:t>
            </a:r>
          </a:p>
        </p:txBody>
      </p:sp>
      <p:sp>
        <p:nvSpPr>
          <p:cNvPr id="3" name="Content Placeholder 2">
            <a:extLst>
              <a:ext uri="{FF2B5EF4-FFF2-40B4-BE49-F238E27FC236}">
                <a16:creationId xmlns:a16="http://schemas.microsoft.com/office/drawing/2014/main" id="{EBF9CDB6-79E6-4739-AA86-51805C8F2667}"/>
              </a:ext>
            </a:extLst>
          </p:cNvPr>
          <p:cNvSpPr>
            <a:spLocks noGrp="1"/>
          </p:cNvSpPr>
          <p:nvPr>
            <p:ph idx="1"/>
          </p:nvPr>
        </p:nvSpPr>
        <p:spPr/>
        <p:txBody>
          <a:bodyPr/>
          <a:lstStyle/>
          <a:p>
            <a:pPr lvl="0"/>
            <a:r>
              <a:rPr lang="en-GB" dirty="0"/>
              <a:t>a parent;</a:t>
            </a:r>
          </a:p>
          <a:p>
            <a:pPr lvl="0"/>
            <a:r>
              <a:rPr lang="en-GB" dirty="0"/>
              <a:t>a guardian;</a:t>
            </a:r>
          </a:p>
          <a:p>
            <a:pPr lvl="0"/>
            <a:r>
              <a:rPr lang="en-GB" dirty="0"/>
              <a:t>a step-parent who has treated the child as a member of the family;</a:t>
            </a:r>
          </a:p>
          <a:p>
            <a:pPr lvl="0"/>
            <a:r>
              <a:rPr lang="en-GB" dirty="0"/>
              <a:t>a person who lived with the child for at least three years (if they apply within three months);</a:t>
            </a:r>
          </a:p>
          <a:p>
            <a:pPr lvl="0"/>
            <a:r>
              <a:rPr lang="en-GB" dirty="0"/>
              <a:t>the child, if he or she has sufficient understanding to do so;</a:t>
            </a:r>
          </a:p>
          <a:p>
            <a:pPr lvl="0"/>
            <a:r>
              <a:rPr lang="en-GB" dirty="0"/>
              <a:t>anyone else, with the court’s leave.</a:t>
            </a:r>
          </a:p>
          <a:p>
            <a:pPr marL="0" indent="0">
              <a:buNone/>
            </a:pPr>
            <a:endParaRPr lang="en-GB" dirty="0"/>
          </a:p>
        </p:txBody>
      </p:sp>
    </p:spTree>
    <p:extLst>
      <p:ext uri="{BB962C8B-B14F-4D97-AF65-F5344CB8AC3E}">
        <p14:creationId xmlns:p14="http://schemas.microsoft.com/office/powerpoint/2010/main" val="2724483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39B99-355D-4538-86F7-AD186CA62727}"/>
              </a:ext>
            </a:extLst>
          </p:cNvPr>
          <p:cNvSpPr>
            <a:spLocks noGrp="1"/>
          </p:cNvSpPr>
          <p:nvPr>
            <p:ph type="title"/>
          </p:nvPr>
        </p:nvSpPr>
        <p:spPr/>
        <p:txBody>
          <a:bodyPr/>
          <a:lstStyle/>
          <a:p>
            <a:r>
              <a:rPr lang="en-GB" dirty="0"/>
              <a:t>Children Act 2004 – Multi agency working </a:t>
            </a:r>
          </a:p>
        </p:txBody>
      </p:sp>
      <p:sp>
        <p:nvSpPr>
          <p:cNvPr id="3" name="Content Placeholder 2">
            <a:extLst>
              <a:ext uri="{FF2B5EF4-FFF2-40B4-BE49-F238E27FC236}">
                <a16:creationId xmlns:a16="http://schemas.microsoft.com/office/drawing/2014/main" id="{816C1F08-9487-4AD2-9D23-636F09689FFC}"/>
              </a:ext>
            </a:extLst>
          </p:cNvPr>
          <p:cNvSpPr>
            <a:spLocks noGrp="1"/>
          </p:cNvSpPr>
          <p:nvPr>
            <p:ph idx="1"/>
          </p:nvPr>
        </p:nvSpPr>
        <p:spPr/>
        <p:txBody>
          <a:bodyPr/>
          <a:lstStyle/>
          <a:p>
            <a:r>
              <a:rPr lang="en-GB" dirty="0"/>
              <a:t>Each local authority in England must make arrangements to promote co-operation between—</a:t>
            </a:r>
          </a:p>
          <a:p>
            <a:pPr marL="0" indent="0">
              <a:buNone/>
            </a:pPr>
            <a:r>
              <a:rPr lang="en-GB" dirty="0"/>
              <a:t>(a)	the authority;</a:t>
            </a:r>
          </a:p>
          <a:p>
            <a:pPr marL="0" indent="0">
              <a:buNone/>
            </a:pPr>
            <a:r>
              <a:rPr lang="en-GB" dirty="0"/>
              <a:t>(b)	each of the authority’s relevant partners; and</a:t>
            </a:r>
          </a:p>
          <a:p>
            <a:pPr marL="0" indent="0">
              <a:buNone/>
            </a:pPr>
            <a:r>
              <a:rPr lang="en-GB" dirty="0"/>
              <a:t>(c)	such other persons or bodies as the authority consider appropriate, being persons or bodies of any nature who exercise functions or are engaged in activities in relation to children in the authority’s area.</a:t>
            </a:r>
          </a:p>
          <a:p>
            <a:endParaRPr lang="en-GB" dirty="0"/>
          </a:p>
        </p:txBody>
      </p:sp>
    </p:spTree>
    <p:extLst>
      <p:ext uri="{BB962C8B-B14F-4D97-AF65-F5344CB8AC3E}">
        <p14:creationId xmlns:p14="http://schemas.microsoft.com/office/powerpoint/2010/main" val="4130652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1085</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The Principles of Children Law</vt:lpstr>
      <vt:lpstr>Parental responsibility</vt:lpstr>
      <vt:lpstr>Principles in the Children Act 1989</vt:lpstr>
      <vt:lpstr>Principles in the Children Act 1989</vt:lpstr>
      <vt:lpstr>Principles in the Children Act 1989</vt:lpstr>
      <vt:lpstr>Welfare Checklist</vt:lpstr>
      <vt:lpstr>Private law</vt:lpstr>
      <vt:lpstr>Private law – who can apply for s8 orders?</vt:lpstr>
      <vt:lpstr>Children Act 2004 – Multi agency working </vt:lpstr>
      <vt:lpstr>Safeguarding arrangements</vt:lpstr>
      <vt:lpstr>WTSC – safeguarding responsibilities</vt:lpstr>
      <vt:lpstr>WTSC – safeguarding responsibilities</vt:lpstr>
      <vt:lpstr>WTSC – safeguarding responsibilities</vt:lpstr>
      <vt:lpstr>WTSC – safeguarding responsibilities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Principles of Children Law</dc:title>
  <dc:creator>David Goosey</dc:creator>
  <cp:lastModifiedBy>David</cp:lastModifiedBy>
  <cp:revision>6</cp:revision>
  <dcterms:created xsi:type="dcterms:W3CDTF">2019-02-26T15:35:34Z</dcterms:created>
  <dcterms:modified xsi:type="dcterms:W3CDTF">2019-02-27T09:08:53Z</dcterms:modified>
</cp:coreProperties>
</file>