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701" r:id="rId2"/>
    <p:sldMasterId id="2147483776" r:id="rId3"/>
  </p:sldMasterIdLst>
  <p:notesMasterIdLst>
    <p:notesMasterId r:id="rId71"/>
  </p:notesMasterIdLst>
  <p:handoutMasterIdLst>
    <p:handoutMasterId r:id="rId72"/>
  </p:handoutMasterIdLst>
  <p:sldIdLst>
    <p:sldId id="261" r:id="rId4"/>
    <p:sldId id="265" r:id="rId5"/>
    <p:sldId id="257" r:id="rId6"/>
    <p:sldId id="370" r:id="rId7"/>
    <p:sldId id="268" r:id="rId8"/>
    <p:sldId id="259" r:id="rId9"/>
    <p:sldId id="270" r:id="rId10"/>
    <p:sldId id="260" r:id="rId11"/>
    <p:sldId id="271" r:id="rId12"/>
    <p:sldId id="455" r:id="rId13"/>
    <p:sldId id="275" r:id="rId14"/>
    <p:sldId id="262" r:id="rId15"/>
    <p:sldId id="279" r:id="rId16"/>
    <p:sldId id="266" r:id="rId17"/>
    <p:sldId id="267" r:id="rId18"/>
    <p:sldId id="281" r:id="rId19"/>
    <p:sldId id="456" r:id="rId20"/>
    <p:sldId id="457" r:id="rId21"/>
    <p:sldId id="280" r:id="rId22"/>
    <p:sldId id="284" r:id="rId23"/>
    <p:sldId id="371" r:id="rId24"/>
    <p:sldId id="288" r:id="rId25"/>
    <p:sldId id="458" r:id="rId26"/>
    <p:sldId id="290" r:id="rId27"/>
    <p:sldId id="373" r:id="rId28"/>
    <p:sldId id="422" r:id="rId29"/>
    <p:sldId id="424" r:id="rId30"/>
    <p:sldId id="291" r:id="rId31"/>
    <p:sldId id="369" r:id="rId32"/>
    <p:sldId id="293" r:id="rId33"/>
    <p:sldId id="282" r:id="rId34"/>
    <p:sldId id="283" r:id="rId35"/>
    <p:sldId id="459" r:id="rId36"/>
    <p:sldId id="297" r:id="rId37"/>
    <p:sldId id="426" r:id="rId38"/>
    <p:sldId id="427" r:id="rId39"/>
    <p:sldId id="375" r:id="rId40"/>
    <p:sldId id="303" r:id="rId41"/>
    <p:sldId id="295" r:id="rId42"/>
    <p:sldId id="428" r:id="rId43"/>
    <p:sldId id="429" r:id="rId44"/>
    <p:sldId id="308" r:id="rId45"/>
    <p:sldId id="460" r:id="rId46"/>
    <p:sldId id="313" r:id="rId47"/>
    <p:sldId id="310" r:id="rId48"/>
    <p:sldId id="430" r:id="rId49"/>
    <p:sldId id="431" r:id="rId50"/>
    <p:sldId id="314" r:id="rId51"/>
    <p:sldId id="376" r:id="rId52"/>
    <p:sldId id="309" r:id="rId53"/>
    <p:sldId id="312" r:id="rId54"/>
    <p:sldId id="461" r:id="rId55"/>
    <p:sldId id="462" r:id="rId56"/>
    <p:sldId id="318" r:id="rId57"/>
    <p:sldId id="377" r:id="rId58"/>
    <p:sldId id="380" r:id="rId59"/>
    <p:sldId id="320" r:id="rId60"/>
    <p:sldId id="322" r:id="rId61"/>
    <p:sldId id="433" r:id="rId62"/>
    <p:sldId id="432" r:id="rId63"/>
    <p:sldId id="324" r:id="rId64"/>
    <p:sldId id="378" r:id="rId65"/>
    <p:sldId id="325" r:id="rId66"/>
    <p:sldId id="326" r:id="rId67"/>
    <p:sldId id="331" r:id="rId68"/>
    <p:sldId id="379" r:id="rId69"/>
    <p:sldId id="434"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652E"/>
    <a:srgbClr val="A95A2F"/>
    <a:srgbClr val="3A6976"/>
    <a:srgbClr val="3651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225" autoAdjust="0"/>
    <p:restoredTop sz="65697" autoAdjust="0"/>
  </p:normalViewPr>
  <p:slideViewPr>
    <p:cSldViewPr>
      <p:cViewPr varScale="1">
        <p:scale>
          <a:sx n="67" d="100"/>
          <a:sy n="67" d="100"/>
        </p:scale>
        <p:origin x="138" y="510"/>
      </p:cViewPr>
      <p:guideLst>
        <p:guide orient="horz" pos="2160"/>
        <p:guide pos="3840"/>
      </p:guideLst>
    </p:cSldViewPr>
  </p:slideViewPr>
  <p:outlineViewPr>
    <p:cViewPr>
      <p:scale>
        <a:sx n="33" d="100"/>
        <a:sy n="33" d="100"/>
      </p:scale>
      <p:origin x="0" y="31554"/>
    </p:cViewPr>
  </p:outlineViewPr>
  <p:notesTextViewPr>
    <p:cViewPr>
      <p:scale>
        <a:sx n="1" d="1"/>
        <a:sy n="1" d="1"/>
      </p:scale>
      <p:origin x="0" y="0"/>
    </p:cViewPr>
  </p:notesTextViewPr>
  <p:sorterViewPr>
    <p:cViewPr>
      <p:scale>
        <a:sx n="100" d="100"/>
        <a:sy n="100" d="100"/>
      </p:scale>
      <p:origin x="0" y="5388"/>
    </p:cViewPr>
  </p:sorterViewPr>
  <p:notesViewPr>
    <p:cSldViewPr>
      <p:cViewPr varScale="1">
        <p:scale>
          <a:sx n="73" d="100"/>
          <a:sy n="73" d="100"/>
        </p:scale>
        <p:origin x="-175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A689006-A8DD-4980-8B60-103CC9B1202E}" type="datetimeFigureOut">
              <a:rPr lang="en-US" smtClean="0"/>
              <a:t>11/30/2020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BF34757-6720-483D-AACE-AB0A237B56B3}" type="slidenum">
              <a:rPr lang="en-US" smtClean="0"/>
              <a:t>‹#›</a:t>
            </a:fld>
            <a:endParaRPr lang="en-US"/>
          </a:p>
        </p:txBody>
      </p:sp>
    </p:spTree>
    <p:extLst>
      <p:ext uri="{BB962C8B-B14F-4D97-AF65-F5344CB8AC3E}">
        <p14:creationId xmlns:p14="http://schemas.microsoft.com/office/powerpoint/2010/main" val="39707825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7CC919-AF10-4C81-B88A-27039831A8FC}" type="datetimeFigureOut">
              <a:rPr lang="en-US" smtClean="0"/>
              <a:t>11/30/2020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955BF4-7F6E-4E2F-9D1E-50CDB08521F8}" type="slidenum">
              <a:rPr lang="en-US" smtClean="0"/>
              <a:t>‹#›</a:t>
            </a:fld>
            <a:endParaRPr lang="en-US"/>
          </a:p>
        </p:txBody>
      </p:sp>
    </p:spTree>
    <p:extLst>
      <p:ext uri="{BB962C8B-B14F-4D97-AF65-F5344CB8AC3E}">
        <p14:creationId xmlns:p14="http://schemas.microsoft.com/office/powerpoint/2010/main" val="380677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(Image </a:t>
            </a:r>
            <a:r>
              <a:rPr lang="en-US" sz="1200" b="0" i="0" kern="1200">
                <a:solidFill>
                  <a:schemeClr val="tx1"/>
                </a:solidFill>
                <a:effectLst/>
                <a:latin typeface="Times" charset="0"/>
                <a:ea typeface="+mn-ea"/>
                <a:cs typeface="+mn-cs"/>
              </a:rPr>
              <a:t>© Bruno Mallart)</a:t>
            </a:r>
            <a:endParaRPr lang="en-US"/>
          </a:p>
          <a:p>
            <a:br>
              <a:rPr lang="en-US" sz="1200" b="0" i="0" kern="1200" dirty="0">
                <a:solidFill>
                  <a:schemeClr val="tx1"/>
                </a:solidFill>
                <a:effectLst/>
                <a:latin typeface="Times" charset="0"/>
                <a:ea typeface="+mn-ea"/>
                <a:cs typeface="+mn-cs"/>
              </a:rPr>
            </a:br>
            <a:r>
              <a:rPr lang="en-US" sz="1200" b="0" i="0" kern="1200" dirty="0">
                <a:solidFill>
                  <a:schemeClr val="tx1"/>
                </a:solidFill>
                <a:effectLst/>
                <a:latin typeface="Times" charset="0"/>
                <a:ea typeface="+mn-ea"/>
                <a:cs typeface="+mn-cs"/>
              </a:rPr>
              <a:t>© 2021 Oxford University Press</a:t>
            </a:r>
            <a:endParaRPr lang="en-US" dirty="0"/>
          </a:p>
        </p:txBody>
      </p:sp>
      <p:sp>
        <p:nvSpPr>
          <p:cNvPr id="4" name="Slide Number Placeholder 3"/>
          <p:cNvSpPr>
            <a:spLocks noGrp="1"/>
          </p:cNvSpPr>
          <p:nvPr>
            <p:ph type="sldNum" sz="quarter" idx="10"/>
          </p:nvPr>
        </p:nvSpPr>
        <p:spPr/>
        <p:txBody>
          <a:bodyPr/>
          <a:lstStyle/>
          <a:p>
            <a:fld id="{C7955BF4-7F6E-4E2F-9D1E-50CDB08521F8}" type="slidenum">
              <a:rPr lang="en-US" smtClean="0"/>
              <a:t>1</a:t>
            </a:fld>
            <a:endParaRPr lang="en-US"/>
          </a:p>
        </p:txBody>
      </p:sp>
    </p:spTree>
    <p:extLst>
      <p:ext uri="{BB962C8B-B14F-4D97-AF65-F5344CB8AC3E}">
        <p14:creationId xmlns:p14="http://schemas.microsoft.com/office/powerpoint/2010/main" val="700510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6.5</a:t>
            </a:r>
            <a:r>
              <a:rPr lang="en-US" dirty="0"/>
              <a:t>  Auditory Pathways of the Human Brain</a:t>
            </a: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11FA646-5BA4-2540-B87F-8ED0E4574DDD}" type="slidenum">
              <a:rPr kumimoji="0" lang="en-US"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Times" charset="0"/>
              <a:ea typeface="+mn-ea"/>
              <a:cs typeface="+mn-cs"/>
            </a:endParaRPr>
          </a:p>
        </p:txBody>
      </p:sp>
    </p:spTree>
    <p:extLst>
      <p:ext uri="{BB962C8B-B14F-4D97-AF65-F5344CB8AC3E}">
        <p14:creationId xmlns:p14="http://schemas.microsoft.com/office/powerpoint/2010/main" val="4101099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6.7</a:t>
            </a:r>
            <a:r>
              <a:rPr lang="en-US" dirty="0"/>
              <a:t>  Cues for Binaural Hearing</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11FA646-5BA4-2540-B87F-8ED0E4574DDD}" type="slidenum">
              <a:rPr kumimoji="0" lang="en-US"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en-US" sz="1200" b="0" i="0" u="none" strike="noStrike" kern="1200" cap="none" spc="0" normalizeH="0" baseline="0" noProof="0">
              <a:ln>
                <a:noFill/>
              </a:ln>
              <a:solidFill>
                <a:srgbClr val="000000"/>
              </a:solidFill>
              <a:effectLst/>
              <a:uLnTx/>
              <a:uFillTx/>
              <a:latin typeface="Times" charset="0"/>
              <a:ea typeface="+mn-ea"/>
              <a:cs typeface="+mn-cs"/>
            </a:endParaRPr>
          </a:p>
        </p:txBody>
      </p:sp>
    </p:spTree>
    <p:extLst>
      <p:ext uri="{BB962C8B-B14F-4D97-AF65-F5344CB8AC3E}">
        <p14:creationId xmlns:p14="http://schemas.microsoft.com/office/powerpoint/2010/main" val="12165076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6.7</a:t>
            </a:r>
            <a:r>
              <a:rPr lang="en-US" dirty="0"/>
              <a:t>  Cues for Binaural Hearing</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11FA646-5BA4-2540-B87F-8ED0E4574DDD}" type="slidenum">
              <a:rPr kumimoji="0" lang="en-US"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32</a:t>
            </a:fld>
            <a:endParaRPr kumimoji="0" lang="en-US" sz="1200" b="0" i="0" u="none" strike="noStrike" kern="1200" cap="none" spc="0" normalizeH="0" baseline="0" noProof="0">
              <a:ln>
                <a:noFill/>
              </a:ln>
              <a:solidFill>
                <a:srgbClr val="000000"/>
              </a:solidFill>
              <a:effectLst/>
              <a:uLnTx/>
              <a:uFillTx/>
              <a:latin typeface="Times" charset="0"/>
              <a:ea typeface="+mn-ea"/>
              <a:cs typeface="+mn-cs"/>
            </a:endParaRPr>
          </a:p>
        </p:txBody>
      </p:sp>
    </p:spTree>
    <p:extLst>
      <p:ext uri="{BB962C8B-B14F-4D97-AF65-F5344CB8AC3E}">
        <p14:creationId xmlns:p14="http://schemas.microsoft.com/office/powerpoint/2010/main" val="2956061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6.7</a:t>
            </a:r>
            <a:r>
              <a:rPr lang="en-US" dirty="0"/>
              <a:t>  Cues for Binaural Hearing</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11FA646-5BA4-2540-B87F-8ED0E4574DDD}" type="slidenum">
              <a:rPr kumimoji="0" lang="en-US"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33</a:t>
            </a:fld>
            <a:endParaRPr kumimoji="0" lang="en-US" sz="1200" b="0" i="0" u="none" strike="noStrike" kern="1200" cap="none" spc="0" normalizeH="0" baseline="0" noProof="0">
              <a:ln>
                <a:noFill/>
              </a:ln>
              <a:solidFill>
                <a:srgbClr val="000000"/>
              </a:solidFill>
              <a:effectLst/>
              <a:uLnTx/>
              <a:uFillTx/>
              <a:latin typeface="Times" charset="0"/>
              <a:ea typeface="+mn-ea"/>
              <a:cs typeface="+mn-cs"/>
            </a:endParaRPr>
          </a:p>
        </p:txBody>
      </p:sp>
    </p:spTree>
    <p:extLst>
      <p:ext uri="{BB962C8B-B14F-4D97-AF65-F5344CB8AC3E}">
        <p14:creationId xmlns:p14="http://schemas.microsoft.com/office/powerpoint/2010/main" val="5777471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955BF4-7F6E-4E2F-9D1E-50CDB08521F8}" type="slidenum">
              <a:rPr lang="en-US" smtClean="0"/>
              <a:t>38</a:t>
            </a:fld>
            <a:endParaRPr lang="en-US"/>
          </a:p>
        </p:txBody>
      </p:sp>
    </p:spTree>
    <p:extLst>
      <p:ext uri="{BB962C8B-B14F-4D97-AF65-F5344CB8AC3E}">
        <p14:creationId xmlns:p14="http://schemas.microsoft.com/office/powerpoint/2010/main" val="34668603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6.11 </a:t>
            </a:r>
            <a:r>
              <a:rPr lang="en-US" dirty="0"/>
              <a:t> The Destructive Effects of Loud Noise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11FA646-5BA4-2540-B87F-8ED0E4574DDD}" type="slidenum">
              <a:rPr kumimoji="0" lang="en-US"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39</a:t>
            </a:fld>
            <a:endParaRPr kumimoji="0" lang="en-US" sz="1200" b="0" i="0" u="none" strike="noStrike" kern="1200" cap="none" spc="0" normalizeH="0" baseline="0" noProof="0">
              <a:ln>
                <a:noFill/>
              </a:ln>
              <a:solidFill>
                <a:srgbClr val="000000"/>
              </a:solidFill>
              <a:effectLst/>
              <a:uLnTx/>
              <a:uFillTx/>
              <a:latin typeface="Times" charset="0"/>
              <a:ea typeface="+mn-ea"/>
              <a:cs typeface="+mn-cs"/>
            </a:endParaRPr>
          </a:p>
        </p:txBody>
      </p:sp>
    </p:spTree>
    <p:extLst>
      <p:ext uri="{BB962C8B-B14F-4D97-AF65-F5344CB8AC3E}">
        <p14:creationId xmlns:p14="http://schemas.microsoft.com/office/powerpoint/2010/main" val="4633452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6.14</a:t>
            </a:r>
            <a:r>
              <a:rPr lang="en-US" dirty="0"/>
              <a:t>  Structures of the Vestibular System</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11FA646-5BA4-2540-B87F-8ED0E4574DDD}" type="slidenum">
              <a:rPr kumimoji="0" lang="en-US"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43</a:t>
            </a:fld>
            <a:endParaRPr kumimoji="0" lang="en-US" sz="1200" b="0" i="0" u="none" strike="noStrike" kern="1200" cap="none" spc="0" normalizeH="0" baseline="0" noProof="0">
              <a:ln>
                <a:noFill/>
              </a:ln>
              <a:solidFill>
                <a:srgbClr val="000000"/>
              </a:solidFill>
              <a:effectLst/>
              <a:uLnTx/>
              <a:uFillTx/>
              <a:latin typeface="Times" charset="0"/>
              <a:ea typeface="+mn-ea"/>
              <a:cs typeface="+mn-cs"/>
            </a:endParaRPr>
          </a:p>
        </p:txBody>
      </p:sp>
    </p:spTree>
    <p:extLst>
      <p:ext uri="{BB962C8B-B14F-4D97-AF65-F5344CB8AC3E}">
        <p14:creationId xmlns:p14="http://schemas.microsoft.com/office/powerpoint/2010/main" val="1261050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6.15</a:t>
            </a:r>
            <a:r>
              <a:rPr lang="en-US" dirty="0"/>
              <a:t>  A Cross Section of the Tongue</a:t>
            </a: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11FA646-5BA4-2540-B87F-8ED0E4574DDD}" type="slidenum">
              <a:rPr kumimoji="0" lang="en-US"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50</a:t>
            </a:fld>
            <a:endParaRPr kumimoji="0" lang="en-US" sz="1200" b="0" i="0" u="none" strike="noStrike" kern="1200" cap="none" spc="0" normalizeH="0" baseline="0" noProof="0">
              <a:ln>
                <a:noFill/>
              </a:ln>
              <a:solidFill>
                <a:srgbClr val="000000"/>
              </a:solidFill>
              <a:effectLst/>
              <a:uLnTx/>
              <a:uFillTx/>
              <a:latin typeface="Times" charset="0"/>
              <a:ea typeface="+mn-ea"/>
              <a:cs typeface="+mn-cs"/>
            </a:endParaRPr>
          </a:p>
        </p:txBody>
      </p:sp>
    </p:spTree>
    <p:extLst>
      <p:ext uri="{BB962C8B-B14F-4D97-AF65-F5344CB8AC3E}">
        <p14:creationId xmlns:p14="http://schemas.microsoft.com/office/powerpoint/2010/main" val="23831223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6.16</a:t>
            </a:r>
            <a:r>
              <a:rPr lang="en-US" dirty="0"/>
              <a:t> Taste Buds and Taste Receptor Cells (Part A after S. K. McLaughlin et al., 1994. </a:t>
            </a:r>
            <a:r>
              <a:rPr lang="en-US" i="1" dirty="0"/>
              <a:t>Physiol. </a:t>
            </a:r>
            <a:r>
              <a:rPr lang="en-US" i="1" dirty="0" err="1"/>
              <a:t>Behav</a:t>
            </a:r>
            <a:r>
              <a:rPr lang="en-US" i="1" dirty="0"/>
              <a:t>. </a:t>
            </a:r>
            <a:r>
              <a:rPr lang="en-US" dirty="0"/>
              <a:t>56: 1157; C after L. M. </a:t>
            </a:r>
            <a:r>
              <a:rPr lang="en-US" dirty="0" err="1"/>
              <a:t>Bartoshuk</a:t>
            </a:r>
            <a:r>
              <a:rPr lang="en-US" dirty="0"/>
              <a:t> in D. Chadwick et al., 1993. </a:t>
            </a:r>
            <a:r>
              <a:rPr lang="en-US" i="1" dirty="0"/>
              <a:t>The Molecular Basis of Smell and Taste Transduction</a:t>
            </a:r>
            <a:r>
              <a:rPr lang="en-US" dirty="0"/>
              <a:t>. Wiley. New York and J. Chandrashekar et al., 2006. Nature 444: 288.)</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11FA646-5BA4-2540-B87F-8ED0E4574DDD}" type="slidenum">
              <a:rPr kumimoji="0" lang="en-US"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51</a:t>
            </a:fld>
            <a:endParaRPr kumimoji="0" lang="en-US" sz="1200" b="0" i="0" u="none" strike="noStrike" kern="1200" cap="none" spc="0" normalizeH="0" baseline="0" noProof="0">
              <a:ln>
                <a:noFill/>
              </a:ln>
              <a:solidFill>
                <a:srgbClr val="000000"/>
              </a:solidFill>
              <a:effectLst/>
              <a:uLnTx/>
              <a:uFillTx/>
              <a:latin typeface="Times" charset="0"/>
              <a:ea typeface="+mn-ea"/>
              <a:cs typeface="+mn-cs"/>
            </a:endParaRPr>
          </a:p>
        </p:txBody>
      </p:sp>
    </p:spTree>
    <p:extLst>
      <p:ext uri="{BB962C8B-B14F-4D97-AF65-F5344CB8AC3E}">
        <p14:creationId xmlns:p14="http://schemas.microsoft.com/office/powerpoint/2010/main" val="8642364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6.16</a:t>
            </a:r>
            <a:r>
              <a:rPr lang="en-US" dirty="0"/>
              <a:t> Taste Buds and Taste Receptor Cells (Part A after S. K. McLaughlin et al., 1994. </a:t>
            </a:r>
            <a:r>
              <a:rPr lang="en-US" i="1" dirty="0"/>
              <a:t>Physiol. </a:t>
            </a:r>
            <a:r>
              <a:rPr lang="en-US" i="1" dirty="0" err="1"/>
              <a:t>Behav</a:t>
            </a:r>
            <a:r>
              <a:rPr lang="en-US" i="1" dirty="0"/>
              <a:t>. </a:t>
            </a:r>
            <a:r>
              <a:rPr lang="en-US" dirty="0"/>
              <a:t>56: 1157; C after L. M. </a:t>
            </a:r>
            <a:r>
              <a:rPr lang="en-US" dirty="0" err="1"/>
              <a:t>Bartoshuk</a:t>
            </a:r>
            <a:r>
              <a:rPr lang="en-US" dirty="0"/>
              <a:t> in D. Chadwick et al., 1993. </a:t>
            </a:r>
            <a:r>
              <a:rPr lang="en-US" i="1" dirty="0"/>
              <a:t>The Molecular Basis of Smell and Taste Transduction</a:t>
            </a:r>
            <a:r>
              <a:rPr lang="en-US" dirty="0"/>
              <a:t>. Wiley. New York and J. Chandrashekar et al., 2006. Nature 444: 288.)</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11FA646-5BA4-2540-B87F-8ED0E4574DDD}" type="slidenum">
              <a:rPr kumimoji="0" lang="en-US"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52</a:t>
            </a:fld>
            <a:endParaRPr kumimoji="0" lang="en-US" sz="1200" b="0" i="0" u="none" strike="noStrike" kern="1200" cap="none" spc="0" normalizeH="0" baseline="0" noProof="0">
              <a:ln>
                <a:noFill/>
              </a:ln>
              <a:solidFill>
                <a:srgbClr val="000000"/>
              </a:solidFill>
              <a:effectLst/>
              <a:uLnTx/>
              <a:uFillTx/>
              <a:latin typeface="Times" charset="0"/>
              <a:ea typeface="+mn-ea"/>
              <a:cs typeface="+mn-cs"/>
            </a:endParaRPr>
          </a:p>
        </p:txBody>
      </p:sp>
    </p:spTree>
    <p:extLst>
      <p:ext uri="{BB962C8B-B14F-4D97-AF65-F5344CB8AC3E}">
        <p14:creationId xmlns:p14="http://schemas.microsoft.com/office/powerpoint/2010/main" val="2624554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6.1</a:t>
            </a:r>
            <a:r>
              <a:rPr lang="en-US" dirty="0"/>
              <a:t>  External and Internal Structures of the Human Ear</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11FA646-5BA4-2540-B87F-8ED0E4574DDD}" type="slidenum">
              <a:rPr kumimoji="0" lang="en-US"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Times" charset="0"/>
              <a:ea typeface="+mn-ea"/>
              <a:cs typeface="+mn-cs"/>
            </a:endParaRPr>
          </a:p>
        </p:txBody>
      </p:sp>
    </p:spTree>
    <p:extLst>
      <p:ext uri="{BB962C8B-B14F-4D97-AF65-F5344CB8AC3E}">
        <p14:creationId xmlns:p14="http://schemas.microsoft.com/office/powerpoint/2010/main" val="26435959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6.16</a:t>
            </a:r>
            <a:r>
              <a:rPr lang="en-US" dirty="0"/>
              <a:t> Taste Buds and Taste Receptor Cells (Part A after S. K. McLaughlin et al., 1994. </a:t>
            </a:r>
            <a:r>
              <a:rPr lang="en-US" i="1" dirty="0"/>
              <a:t>Physiol. </a:t>
            </a:r>
            <a:r>
              <a:rPr lang="en-US" i="1" dirty="0" err="1"/>
              <a:t>Behav</a:t>
            </a:r>
            <a:r>
              <a:rPr lang="en-US" i="1" dirty="0"/>
              <a:t>. </a:t>
            </a:r>
            <a:r>
              <a:rPr lang="en-US" dirty="0"/>
              <a:t>56: 1157; C after L. M. </a:t>
            </a:r>
            <a:r>
              <a:rPr lang="en-US" dirty="0" err="1"/>
              <a:t>Bartoshuk</a:t>
            </a:r>
            <a:r>
              <a:rPr lang="en-US" dirty="0"/>
              <a:t> in D. Chadwick et al., 1993. </a:t>
            </a:r>
            <a:r>
              <a:rPr lang="en-US" i="1" dirty="0"/>
              <a:t>The Molecular Basis of Smell and Taste Transduction</a:t>
            </a:r>
            <a:r>
              <a:rPr lang="en-US" dirty="0"/>
              <a:t>. Wiley. New York and J. Chandrashekar et al., 2006. Nature 444: 288.)</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11FA646-5BA4-2540-B87F-8ED0E4574DDD}" type="slidenum">
              <a:rPr kumimoji="0" lang="en-US"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53</a:t>
            </a:fld>
            <a:endParaRPr kumimoji="0" lang="en-US" sz="1200" b="0" i="0" u="none" strike="noStrike" kern="1200" cap="none" spc="0" normalizeH="0" baseline="0" noProof="0">
              <a:ln>
                <a:noFill/>
              </a:ln>
              <a:solidFill>
                <a:srgbClr val="000000"/>
              </a:solidFill>
              <a:effectLst/>
              <a:uLnTx/>
              <a:uFillTx/>
              <a:latin typeface="Times" charset="0"/>
              <a:ea typeface="+mn-ea"/>
              <a:cs typeface="+mn-cs"/>
            </a:endParaRPr>
          </a:p>
        </p:txBody>
      </p:sp>
    </p:spTree>
    <p:extLst>
      <p:ext uri="{BB962C8B-B14F-4D97-AF65-F5344CB8AC3E}">
        <p14:creationId xmlns:p14="http://schemas.microsoft.com/office/powerpoint/2010/main" val="16021776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955BF4-7F6E-4E2F-9D1E-50CDB08521F8}" type="slidenum">
              <a:rPr lang="en-US" smtClean="0"/>
              <a:t>56</a:t>
            </a:fld>
            <a:endParaRPr lang="en-US"/>
          </a:p>
        </p:txBody>
      </p:sp>
    </p:spTree>
    <p:extLst>
      <p:ext uri="{BB962C8B-B14F-4D97-AF65-F5344CB8AC3E}">
        <p14:creationId xmlns:p14="http://schemas.microsoft.com/office/powerpoint/2010/main" val="18215310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6.20</a:t>
            </a:r>
            <a:r>
              <a:rPr lang="en-US" dirty="0"/>
              <a:t>  The Human Olfactory System</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11FA646-5BA4-2540-B87F-8ED0E4574DDD}" type="slidenum">
              <a:rPr kumimoji="0" lang="en-US"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63</a:t>
            </a:fld>
            <a:endParaRPr kumimoji="0" lang="en-US" sz="1200" b="0" i="0" u="none" strike="noStrike" kern="1200" cap="none" spc="0" normalizeH="0" baseline="0" noProof="0">
              <a:ln>
                <a:noFill/>
              </a:ln>
              <a:solidFill>
                <a:srgbClr val="000000"/>
              </a:solidFill>
              <a:effectLst/>
              <a:uLnTx/>
              <a:uFillTx/>
              <a:latin typeface="Times" charset="0"/>
              <a:ea typeface="+mn-ea"/>
              <a:cs typeface="+mn-cs"/>
            </a:endParaRPr>
          </a:p>
        </p:txBody>
      </p:sp>
    </p:spTree>
    <p:extLst>
      <p:ext uri="{BB962C8B-B14F-4D97-AF65-F5344CB8AC3E}">
        <p14:creationId xmlns:p14="http://schemas.microsoft.com/office/powerpoint/2010/main" val="29531161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6.20</a:t>
            </a:r>
            <a:r>
              <a:rPr lang="en-US" dirty="0"/>
              <a:t>  The Human Olfactory System</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11FA646-5BA4-2540-B87F-8ED0E4574DDD}" type="slidenum">
              <a:rPr kumimoji="0" lang="en-US"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64</a:t>
            </a:fld>
            <a:endParaRPr kumimoji="0" lang="en-US" sz="1200" b="0" i="0" u="none" strike="noStrike" kern="1200" cap="none" spc="0" normalizeH="0" baseline="0" noProof="0">
              <a:ln>
                <a:noFill/>
              </a:ln>
              <a:solidFill>
                <a:srgbClr val="000000"/>
              </a:solidFill>
              <a:effectLst/>
              <a:uLnTx/>
              <a:uFillTx/>
              <a:latin typeface="Times" charset="0"/>
              <a:ea typeface="+mn-ea"/>
              <a:cs typeface="+mn-cs"/>
            </a:endParaRPr>
          </a:p>
        </p:txBody>
      </p:sp>
    </p:spTree>
    <p:extLst>
      <p:ext uri="{BB962C8B-B14F-4D97-AF65-F5344CB8AC3E}">
        <p14:creationId xmlns:p14="http://schemas.microsoft.com/office/powerpoint/2010/main" val="1358922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6.1</a:t>
            </a:r>
            <a:r>
              <a:rPr lang="en-US" dirty="0"/>
              <a:t>  External and Internal Structures of the Human Ear</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11FA646-5BA4-2540-B87F-8ED0E4574DDD}" type="slidenum">
              <a:rPr kumimoji="0" lang="en-US"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Times" charset="0"/>
              <a:ea typeface="+mn-ea"/>
              <a:cs typeface="+mn-cs"/>
            </a:endParaRPr>
          </a:p>
        </p:txBody>
      </p:sp>
    </p:spTree>
    <p:extLst>
      <p:ext uri="{BB962C8B-B14F-4D97-AF65-F5344CB8AC3E}">
        <p14:creationId xmlns:p14="http://schemas.microsoft.com/office/powerpoint/2010/main" val="3319659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6.1</a:t>
            </a:r>
            <a:r>
              <a:rPr lang="en-US" dirty="0"/>
              <a:t>  External and Internal Structures of the Human Ear</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11FA646-5BA4-2540-B87F-8ED0E4574DDD}" type="slidenum">
              <a:rPr kumimoji="0" lang="en-US"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srgbClr val="000000"/>
              </a:solidFill>
              <a:effectLst/>
              <a:uLnTx/>
              <a:uFillTx/>
              <a:latin typeface="Times" charset="0"/>
              <a:ea typeface="+mn-ea"/>
              <a:cs typeface="+mn-cs"/>
            </a:endParaRPr>
          </a:p>
        </p:txBody>
      </p:sp>
    </p:spTree>
    <p:extLst>
      <p:ext uri="{BB962C8B-B14F-4D97-AF65-F5344CB8AC3E}">
        <p14:creationId xmlns:p14="http://schemas.microsoft.com/office/powerpoint/2010/main" val="2727579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6.1</a:t>
            </a:r>
            <a:r>
              <a:rPr lang="en-US" dirty="0"/>
              <a:t>  External and Internal Structures of the Human Ear</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11FA646-5BA4-2540-B87F-8ED0E4574DDD}" type="slidenum">
              <a:rPr kumimoji="0" lang="en-US"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Times" charset="0"/>
              <a:ea typeface="+mn-ea"/>
              <a:cs typeface="+mn-cs"/>
            </a:endParaRPr>
          </a:p>
        </p:txBody>
      </p:sp>
    </p:spTree>
    <p:extLst>
      <p:ext uri="{BB962C8B-B14F-4D97-AF65-F5344CB8AC3E}">
        <p14:creationId xmlns:p14="http://schemas.microsoft.com/office/powerpoint/2010/main" val="3087411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6.2</a:t>
            </a:r>
            <a:r>
              <a:rPr lang="en-US" dirty="0"/>
              <a:t>  Deformation of the Basilar Membrane Encodes Sound Frequencies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11FA646-5BA4-2540-B87F-8ED0E4574DDD}" type="slidenum">
              <a:rPr kumimoji="0" lang="en-US"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srgbClr val="000000"/>
              </a:solidFill>
              <a:effectLst/>
              <a:uLnTx/>
              <a:uFillTx/>
              <a:latin typeface="Times" charset="0"/>
              <a:ea typeface="+mn-ea"/>
              <a:cs typeface="+mn-cs"/>
            </a:endParaRPr>
          </a:p>
        </p:txBody>
      </p:sp>
    </p:spTree>
    <p:extLst>
      <p:ext uri="{BB962C8B-B14F-4D97-AF65-F5344CB8AC3E}">
        <p14:creationId xmlns:p14="http://schemas.microsoft.com/office/powerpoint/2010/main" val="2131468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6.2</a:t>
            </a:r>
            <a:r>
              <a:rPr lang="en-US" dirty="0"/>
              <a:t>  Deformation of the Basilar Membrane Encodes Sound Frequencies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11FA646-5BA4-2540-B87F-8ED0E4574DDD}" type="slidenum">
              <a:rPr kumimoji="0" lang="en-US"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srgbClr val="000000"/>
              </a:solidFill>
              <a:effectLst/>
              <a:uLnTx/>
              <a:uFillTx/>
              <a:latin typeface="Times" charset="0"/>
              <a:ea typeface="+mn-ea"/>
              <a:cs typeface="+mn-cs"/>
            </a:endParaRPr>
          </a:p>
        </p:txBody>
      </p:sp>
    </p:spTree>
    <p:extLst>
      <p:ext uri="{BB962C8B-B14F-4D97-AF65-F5344CB8AC3E}">
        <p14:creationId xmlns:p14="http://schemas.microsoft.com/office/powerpoint/2010/main" val="442921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6.3</a:t>
            </a:r>
            <a:r>
              <a:rPr lang="en-US" dirty="0"/>
              <a:t>  Auditory Nerve Fibers and Synapses in the Organ of Corti</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11FA646-5BA4-2540-B87F-8ED0E4574DDD}" type="slidenum">
              <a:rPr kumimoji="0" lang="en-US"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srgbClr val="000000"/>
              </a:solidFill>
              <a:effectLst/>
              <a:uLnTx/>
              <a:uFillTx/>
              <a:latin typeface="Times" charset="0"/>
              <a:ea typeface="+mn-ea"/>
              <a:cs typeface="+mn-cs"/>
            </a:endParaRPr>
          </a:p>
        </p:txBody>
      </p:sp>
    </p:spTree>
    <p:extLst>
      <p:ext uri="{BB962C8B-B14F-4D97-AF65-F5344CB8AC3E}">
        <p14:creationId xmlns:p14="http://schemas.microsoft.com/office/powerpoint/2010/main" val="3959356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6.3</a:t>
            </a:r>
            <a:r>
              <a:rPr lang="en-US" dirty="0"/>
              <a:t>  Auditory Nerve Fibers and Synapses in the Organ of Corti</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11FA646-5BA4-2540-B87F-8ED0E4574DDD}" type="slidenum">
              <a:rPr kumimoji="0" lang="en-US"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srgbClr val="000000"/>
              </a:solidFill>
              <a:effectLst/>
              <a:uLnTx/>
              <a:uFillTx/>
              <a:latin typeface="Times" charset="0"/>
              <a:ea typeface="+mn-ea"/>
              <a:cs typeface="+mn-cs"/>
            </a:endParaRPr>
          </a:p>
        </p:txBody>
      </p:sp>
    </p:spTree>
    <p:extLst>
      <p:ext uri="{BB962C8B-B14F-4D97-AF65-F5344CB8AC3E}">
        <p14:creationId xmlns:p14="http://schemas.microsoft.com/office/powerpoint/2010/main" val="2656780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bg>
      <p:bgPr>
        <a:solidFill>
          <a:srgbClr val="4C652E"/>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058547"/>
            <a:ext cx="10363200" cy="923330"/>
          </a:xfrm>
          <a:solidFill>
            <a:srgbClr val="4C652E"/>
          </a:solidFill>
        </p:spPr>
        <p:txBody>
          <a:bodyPr anchor="ctr" anchorCtr="0"/>
          <a:lstStyle>
            <a:lvl1pPr algn="ctr">
              <a:defRPr sz="5400" i="1">
                <a:latin typeface="Times New Roman" pitchFamily="18" charset="0"/>
                <a:cs typeface="Times New Roman" pitchFamily="18" charset="0"/>
              </a:defRPr>
            </a:lvl1pPr>
          </a:lstStyle>
          <a:p>
            <a:r>
              <a:rPr lang="en-US" dirty="0"/>
              <a:t>Click to edit Master title style</a:t>
            </a:r>
          </a:p>
        </p:txBody>
      </p:sp>
      <p:sp>
        <p:nvSpPr>
          <p:cNvPr id="7" name="Text Box 39"/>
          <p:cNvSpPr txBox="1">
            <a:spLocks noChangeArrowheads="1"/>
          </p:cNvSpPr>
          <p:nvPr userDrawn="1"/>
        </p:nvSpPr>
        <p:spPr bwMode="auto">
          <a:xfrm>
            <a:off x="203200" y="-549275"/>
            <a:ext cx="38608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0000" spc="-500" baseline="0" dirty="0">
                <a:solidFill>
                  <a:schemeClr val="bg1"/>
                </a:solidFill>
              </a:rPr>
              <a:t>6</a:t>
            </a:r>
          </a:p>
        </p:txBody>
      </p:sp>
    </p:spTree>
    <p:extLst>
      <p:ext uri="{BB962C8B-B14F-4D97-AF65-F5344CB8AC3E}">
        <p14:creationId xmlns:p14="http://schemas.microsoft.com/office/powerpoint/2010/main" val="2424674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768096"/>
          </a:xfrm>
          <a:solidFill>
            <a:srgbClr val="4C652E"/>
          </a:solidFill>
        </p:spPr>
        <p:txBody>
          <a:bodyPr anchor="b" anchorCtr="0">
            <a:noAutofit/>
          </a:bodyPr>
          <a:lstStyle>
            <a:lvl1pPr>
              <a:defRPr sz="2400"/>
            </a:lvl1pPr>
          </a:lstStyle>
          <a:p>
            <a:r>
              <a:rPr lang="en-US" dirty="0"/>
              <a:t>Click to edit Master title style</a:t>
            </a:r>
          </a:p>
        </p:txBody>
      </p:sp>
      <p:sp>
        <p:nvSpPr>
          <p:cNvPr id="3" name="Content Placeholder 2"/>
          <p:cNvSpPr>
            <a:spLocks noGrp="1"/>
          </p:cNvSpPr>
          <p:nvPr>
            <p:ph idx="1"/>
          </p:nvPr>
        </p:nvSpPr>
        <p:spPr>
          <a:xfrm>
            <a:off x="609600" y="1143000"/>
            <a:ext cx="10972800" cy="5486400"/>
          </a:xfrm>
          <a:prstGeom prst="rect">
            <a:avLst/>
          </a:prstGeom>
        </p:spPr>
        <p:txBody>
          <a:bodyPr>
            <a:normAutofit/>
          </a:bodyPr>
          <a:lstStyle>
            <a:lvl1pPr marL="234950" indent="-234950">
              <a:spcBef>
                <a:spcPts val="600"/>
              </a:spcBef>
              <a:spcAft>
                <a:spcPts val="600"/>
              </a:spcAft>
              <a:defRPr sz="3200"/>
            </a:lvl1pPr>
            <a:lvl2pPr marL="574675" indent="-230188">
              <a:spcBef>
                <a:spcPts val="600"/>
              </a:spcBef>
              <a:spcAft>
                <a:spcPts val="600"/>
              </a:spcAft>
              <a:buFont typeface="Arial" pitchFamily="34" charset="0"/>
              <a:buChar char="•"/>
              <a:defRPr sz="3200"/>
            </a:lvl2pPr>
            <a:lvl3pPr marL="914400" indent="-225425">
              <a:spcBef>
                <a:spcPts val="600"/>
              </a:spcBef>
              <a:spcAft>
                <a:spcPts val="600"/>
              </a:spcAft>
              <a:buSzPct val="60000"/>
              <a:buFont typeface="Courier New" pitchFamily="49" charset="0"/>
              <a:buChar char="o"/>
              <a:defRPr sz="3200"/>
            </a:lvl3pPr>
            <a:lvl4pPr marL="1263650" indent="-238125">
              <a:spcBef>
                <a:spcPts val="600"/>
              </a:spcBef>
              <a:spcAft>
                <a:spcPts val="600"/>
              </a:spcAft>
              <a:buSzPct val="80000"/>
              <a:buFont typeface="Wingdings" pitchFamily="2" charset="2"/>
              <a:buChar char="§"/>
              <a:tabLst>
                <a:tab pos="1377950" algn="l"/>
              </a:tabLst>
              <a:defRPr sz="3200"/>
            </a:lvl4pPr>
            <a:lvl5pPr marL="1600200" indent="-233363">
              <a:spcBef>
                <a:spcPts val="600"/>
              </a:spcBef>
              <a:spcAft>
                <a:spcPts val="600"/>
              </a:spcAft>
              <a:buSzPct val="40000"/>
              <a:buFont typeface="Wingdings" panose="05000000000000000000" pitchFamily="2" charset="2"/>
              <a:buChar char="q"/>
              <a:defRPr sz="3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55694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768096"/>
          </a:xfrm>
        </p:spPr>
        <p:txBody>
          <a:bodyPr anchor="b" anchorCtr="0">
            <a:noAutofit/>
          </a:bodyPr>
          <a:lstStyle>
            <a:lvl1pPr>
              <a:defRPr sz="2400"/>
            </a:lvl1pPr>
          </a:lstStyle>
          <a:p>
            <a:r>
              <a:rPr lang="en-US" dirty="0"/>
              <a:t>Click to edit Master title style</a:t>
            </a:r>
          </a:p>
        </p:txBody>
      </p:sp>
      <p:sp>
        <p:nvSpPr>
          <p:cNvPr id="3" name="Content Placeholder 2"/>
          <p:cNvSpPr>
            <a:spLocks noGrp="1"/>
          </p:cNvSpPr>
          <p:nvPr>
            <p:ph idx="1"/>
          </p:nvPr>
        </p:nvSpPr>
        <p:spPr>
          <a:xfrm>
            <a:off x="609600" y="1143000"/>
            <a:ext cx="10972800" cy="5486400"/>
          </a:xfrm>
          <a:prstGeom prst="rect">
            <a:avLst/>
          </a:prstGeom>
        </p:spPr>
        <p:txBody>
          <a:bodyPr>
            <a:normAutofit/>
          </a:bodyPr>
          <a:lstStyle>
            <a:lvl1pPr marL="234950" indent="-234950">
              <a:spcBef>
                <a:spcPts val="600"/>
              </a:spcBef>
              <a:spcAft>
                <a:spcPts val="600"/>
              </a:spcAft>
              <a:defRPr sz="3200"/>
            </a:lvl1pPr>
            <a:lvl2pPr marL="574675" indent="-230188">
              <a:spcBef>
                <a:spcPts val="600"/>
              </a:spcBef>
              <a:spcAft>
                <a:spcPts val="600"/>
              </a:spcAft>
              <a:buFont typeface="Arial" pitchFamily="34" charset="0"/>
              <a:buChar char="•"/>
              <a:defRPr sz="3200"/>
            </a:lvl2pPr>
            <a:lvl3pPr marL="914400" indent="-225425">
              <a:spcBef>
                <a:spcPts val="600"/>
              </a:spcBef>
              <a:spcAft>
                <a:spcPts val="600"/>
              </a:spcAft>
              <a:buSzPct val="60000"/>
              <a:buFont typeface="Courier New" pitchFamily="49" charset="0"/>
              <a:buChar char="o"/>
              <a:defRPr sz="3200"/>
            </a:lvl3pPr>
            <a:lvl4pPr marL="1263650" indent="-238125">
              <a:spcBef>
                <a:spcPts val="600"/>
              </a:spcBef>
              <a:spcAft>
                <a:spcPts val="600"/>
              </a:spcAft>
              <a:buSzPct val="80000"/>
              <a:buFont typeface="Wingdings" pitchFamily="2" charset="2"/>
              <a:buChar char="§"/>
              <a:tabLst>
                <a:tab pos="1377950" algn="l"/>
              </a:tabLst>
              <a:defRPr sz="3200"/>
            </a:lvl4pPr>
            <a:lvl5pPr marL="1600200" indent="-233363">
              <a:spcBef>
                <a:spcPts val="600"/>
              </a:spcBef>
              <a:spcAft>
                <a:spcPts val="600"/>
              </a:spcAft>
              <a:buSzPct val="40000"/>
              <a:buFont typeface="Wingdings" panose="05000000000000000000" pitchFamily="2" charset="2"/>
              <a:buChar char="q"/>
              <a:defRPr sz="3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70727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384048"/>
          </a:xfrm>
        </p:spPr>
        <p:txBody>
          <a:bodyPr/>
          <a:lstStyle>
            <a:lvl1pPr>
              <a:defRPr sz="1600"/>
            </a:lvl1pPr>
          </a:lstStyle>
          <a:p>
            <a:r>
              <a:rPr lang="en-US" dirty="0"/>
              <a:t>Click to edit Master title style</a:t>
            </a:r>
          </a:p>
        </p:txBody>
      </p:sp>
      <p:sp>
        <p:nvSpPr>
          <p:cNvPr id="5" name="Content Placeholder 4">
            <a:extLst>
              <a:ext uri="{FF2B5EF4-FFF2-40B4-BE49-F238E27FC236}">
                <a16:creationId xmlns:a16="http://schemas.microsoft.com/office/drawing/2014/main" id="{C12606DF-F2AC-0D4C-A2DC-B85399E449B6}"/>
              </a:ext>
            </a:extLst>
          </p:cNvPr>
          <p:cNvSpPr>
            <a:spLocks noGrp="1"/>
          </p:cNvSpPr>
          <p:nvPr>
            <p:ph sz="quarter" idx="10"/>
          </p:nvPr>
        </p:nvSpPr>
        <p:spPr>
          <a:xfrm>
            <a:off x="408432" y="479776"/>
            <a:ext cx="11375136" cy="6300216"/>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357422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12192000" cy="338138"/>
          </a:xfrm>
          <a:prstGeom prst="rect">
            <a:avLst/>
          </a:prstGeom>
          <a:solidFill>
            <a:srgbClr val="4C652E"/>
          </a:solidFill>
          <a:ln>
            <a:noFill/>
          </a:ln>
          <a:extLst/>
        </p:spPr>
        <p:txBody>
          <a:bodyPr vert="horz" wrap="square" lIns="91440" tIns="45720" rIns="91440" bIns="45720" numCol="1" anchor="ctr" anchorCtr="0" compatLnSpc="1">
            <a:prstTxWarp prst="textNoShape">
              <a:avLst/>
            </a:prstTxWarp>
            <a:spAutoFit/>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rtl="0" eaLnBrk="0" fontAlgn="base" hangingPunct="0">
        <a:spcBef>
          <a:spcPct val="0"/>
        </a:spcBef>
        <a:spcAft>
          <a:spcPct val="0"/>
        </a:spcAft>
        <a:defRPr sz="1600">
          <a:solidFill>
            <a:srgbClr val="FFFFFF"/>
          </a:solidFill>
          <a:latin typeface="+mj-lt"/>
          <a:ea typeface="+mj-ea"/>
          <a:cs typeface="+mj-cs"/>
        </a:defRPr>
      </a:lvl1pPr>
      <a:lvl2pPr algn="l" rtl="0" eaLnBrk="0" fontAlgn="base" hangingPunct="0">
        <a:spcBef>
          <a:spcPct val="0"/>
        </a:spcBef>
        <a:spcAft>
          <a:spcPct val="0"/>
        </a:spcAft>
        <a:defRPr sz="1600">
          <a:solidFill>
            <a:srgbClr val="FFFFFF"/>
          </a:solidFill>
          <a:latin typeface="Arial" charset="0"/>
        </a:defRPr>
      </a:lvl2pPr>
      <a:lvl3pPr algn="l" rtl="0" eaLnBrk="0" fontAlgn="base" hangingPunct="0">
        <a:spcBef>
          <a:spcPct val="0"/>
        </a:spcBef>
        <a:spcAft>
          <a:spcPct val="0"/>
        </a:spcAft>
        <a:defRPr sz="1600">
          <a:solidFill>
            <a:srgbClr val="FFFFFF"/>
          </a:solidFill>
          <a:latin typeface="Arial" charset="0"/>
        </a:defRPr>
      </a:lvl3pPr>
      <a:lvl4pPr algn="l" rtl="0" eaLnBrk="0" fontAlgn="base" hangingPunct="0">
        <a:spcBef>
          <a:spcPct val="0"/>
        </a:spcBef>
        <a:spcAft>
          <a:spcPct val="0"/>
        </a:spcAft>
        <a:defRPr sz="1600">
          <a:solidFill>
            <a:srgbClr val="FFFFFF"/>
          </a:solidFill>
          <a:latin typeface="Arial" charset="0"/>
        </a:defRPr>
      </a:lvl4pPr>
      <a:lvl5pPr algn="l" rtl="0" eaLnBrk="0" fontAlgn="base" hangingPunct="0">
        <a:spcBef>
          <a:spcPct val="0"/>
        </a:spcBef>
        <a:spcAft>
          <a:spcPct val="0"/>
        </a:spcAft>
        <a:defRPr sz="1600">
          <a:solidFill>
            <a:srgbClr val="FFFFFF"/>
          </a:solidFill>
          <a:latin typeface="Arial" charset="0"/>
        </a:defRPr>
      </a:lvl5pPr>
      <a:lvl6pPr marL="457200" algn="l" rtl="0" fontAlgn="base">
        <a:spcBef>
          <a:spcPct val="0"/>
        </a:spcBef>
        <a:spcAft>
          <a:spcPct val="0"/>
        </a:spcAft>
        <a:defRPr sz="1600">
          <a:solidFill>
            <a:srgbClr val="FFFFFF"/>
          </a:solidFill>
          <a:latin typeface="Arial" charset="0"/>
        </a:defRPr>
      </a:lvl6pPr>
      <a:lvl7pPr marL="914400" algn="l" rtl="0" fontAlgn="base">
        <a:spcBef>
          <a:spcPct val="0"/>
        </a:spcBef>
        <a:spcAft>
          <a:spcPct val="0"/>
        </a:spcAft>
        <a:defRPr sz="1600">
          <a:solidFill>
            <a:srgbClr val="FFFFFF"/>
          </a:solidFill>
          <a:latin typeface="Arial" charset="0"/>
        </a:defRPr>
      </a:lvl7pPr>
      <a:lvl8pPr marL="1371600" algn="l" rtl="0" fontAlgn="base">
        <a:spcBef>
          <a:spcPct val="0"/>
        </a:spcBef>
        <a:spcAft>
          <a:spcPct val="0"/>
        </a:spcAft>
        <a:defRPr sz="1600">
          <a:solidFill>
            <a:srgbClr val="FFFFFF"/>
          </a:solidFill>
          <a:latin typeface="Arial" charset="0"/>
        </a:defRPr>
      </a:lvl8pPr>
      <a:lvl9pPr marL="1828800" algn="l" rtl="0" fontAlgn="base">
        <a:spcBef>
          <a:spcPct val="0"/>
        </a:spcBef>
        <a:spcAft>
          <a:spcPct val="0"/>
        </a:spcAft>
        <a:defRPr sz="1600">
          <a:solidFill>
            <a:srgbClr val="FFFFFF"/>
          </a:solidFill>
          <a:latin typeface="Arial" charset="0"/>
        </a:defRPr>
      </a:lvl9pPr>
    </p:titleStyle>
    <p:bodyStyle>
      <a:lvl1pPr marL="342900" indent="-342900" algn="l" rtl="0" eaLnBrk="0" fontAlgn="base" hangingPunct="0">
        <a:spcBef>
          <a:spcPct val="20000"/>
        </a:spcBef>
        <a:spcAft>
          <a:spcPct val="0"/>
        </a:spcAft>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charset="0"/>
              </a:defRPr>
            </a:lvl1pPr>
          </a:lstStyle>
          <a:p>
            <a:pPr eaLnBrk="0" fontAlgn="base" hangingPunct="0">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charset="0"/>
              </a:defRPr>
            </a:lvl1pPr>
          </a:lstStyle>
          <a:p>
            <a:pPr eaLnBrk="0" fontAlgn="base" hangingPunct="0">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charset="0"/>
              </a:defRPr>
            </a:lvl1pPr>
          </a:lstStyle>
          <a:p>
            <a:pPr eaLnBrk="0" fontAlgn="base" hangingPunct="0">
              <a:spcBef>
                <a:spcPct val="0"/>
              </a:spcBef>
              <a:spcAft>
                <a:spcPct val="0"/>
              </a:spcAft>
            </a:pPr>
            <a:fld id="{A230EC4D-EC5E-8B4B-909F-DC5E8E857BDC}" type="slidenum">
              <a:rPr lang="en-US">
                <a:solidFill>
                  <a:srgbClr val="000000"/>
                </a:solidFill>
              </a:rPr>
              <a:pPr eaLnBrk="0" fontAlgn="base" hangingPunct="0">
                <a:spcBef>
                  <a:spcPct val="0"/>
                </a:spcBef>
                <a:spcAft>
                  <a:spcPct val="0"/>
                </a:spcAft>
              </a:pPr>
              <a:t>‹#›</a:t>
            </a:fld>
            <a:endParaRPr lang="en-US">
              <a:solidFill>
                <a:srgbClr val="000000"/>
              </a:solidFill>
            </a:endParaRPr>
          </a:p>
        </p:txBody>
      </p:sp>
      <p:sp>
        <p:nvSpPr>
          <p:cNvPr id="1026" name="Rectangle 2"/>
          <p:cNvSpPr>
            <a:spLocks noGrp="1" noChangeArrowheads="1"/>
          </p:cNvSpPr>
          <p:nvPr>
            <p:ph type="title"/>
          </p:nvPr>
        </p:nvSpPr>
        <p:spPr bwMode="auto">
          <a:xfrm>
            <a:off x="0" y="0"/>
            <a:ext cx="12192000" cy="381000"/>
          </a:xfrm>
          <a:prstGeom prst="rect">
            <a:avLst/>
          </a:prstGeom>
          <a:solidFill>
            <a:srgbClr val="4C652E"/>
          </a:solid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cSld>
  <p:clrMap bg1="lt1" tx1="dk1" bg2="lt2" tx2="dk2" accent1="accent1" accent2="accent2" accent3="accent3" accent4="accent4" accent5="accent5" accent6="accent6" hlink="hlink" folHlink="folHlink"/>
  <p:sldLayoutIdLst>
    <p:sldLayoutId id="2147483735" r:id="rId1"/>
  </p:sldLayoutIdLst>
  <p:txStyles>
    <p:titleStyle>
      <a:lvl1pPr algn="l" rtl="0" fontAlgn="base">
        <a:spcBef>
          <a:spcPct val="0"/>
        </a:spcBef>
        <a:spcAft>
          <a:spcPct val="0"/>
        </a:spcAft>
        <a:defRPr sz="1600">
          <a:solidFill>
            <a:schemeClr val="bg1"/>
          </a:solidFill>
          <a:latin typeface="+mj-lt"/>
          <a:ea typeface="+mj-ea"/>
          <a:cs typeface="+mj-cs"/>
        </a:defRPr>
      </a:lvl1pPr>
      <a:lvl2pPr algn="l" rtl="0" fontAlgn="base">
        <a:spcBef>
          <a:spcPct val="0"/>
        </a:spcBef>
        <a:spcAft>
          <a:spcPct val="0"/>
        </a:spcAft>
        <a:defRPr sz="1600">
          <a:solidFill>
            <a:srgbClr val="FFFFFF"/>
          </a:solidFill>
          <a:latin typeface="Arial" charset="0"/>
        </a:defRPr>
      </a:lvl2pPr>
      <a:lvl3pPr algn="l" rtl="0" fontAlgn="base">
        <a:spcBef>
          <a:spcPct val="0"/>
        </a:spcBef>
        <a:spcAft>
          <a:spcPct val="0"/>
        </a:spcAft>
        <a:defRPr sz="1600">
          <a:solidFill>
            <a:srgbClr val="FFFFFF"/>
          </a:solidFill>
          <a:latin typeface="Arial" charset="0"/>
        </a:defRPr>
      </a:lvl3pPr>
      <a:lvl4pPr algn="l" rtl="0" fontAlgn="base">
        <a:spcBef>
          <a:spcPct val="0"/>
        </a:spcBef>
        <a:spcAft>
          <a:spcPct val="0"/>
        </a:spcAft>
        <a:defRPr sz="1600">
          <a:solidFill>
            <a:srgbClr val="FFFFFF"/>
          </a:solidFill>
          <a:latin typeface="Arial" charset="0"/>
        </a:defRPr>
      </a:lvl4pPr>
      <a:lvl5pPr algn="l" rtl="0" fontAlgn="base">
        <a:spcBef>
          <a:spcPct val="0"/>
        </a:spcBef>
        <a:spcAft>
          <a:spcPct val="0"/>
        </a:spcAft>
        <a:defRPr sz="1600">
          <a:solidFill>
            <a:srgbClr val="FFFFFF"/>
          </a:solidFill>
          <a:latin typeface="Arial" charset="0"/>
        </a:defRPr>
      </a:lvl5pPr>
      <a:lvl6pPr marL="457200" algn="l" rtl="0" fontAlgn="base">
        <a:spcBef>
          <a:spcPct val="0"/>
        </a:spcBef>
        <a:spcAft>
          <a:spcPct val="0"/>
        </a:spcAft>
        <a:defRPr sz="1600">
          <a:solidFill>
            <a:srgbClr val="FFFFFF"/>
          </a:solidFill>
          <a:latin typeface="Arial" charset="0"/>
        </a:defRPr>
      </a:lvl6pPr>
      <a:lvl7pPr marL="914400" algn="l" rtl="0" fontAlgn="base">
        <a:spcBef>
          <a:spcPct val="0"/>
        </a:spcBef>
        <a:spcAft>
          <a:spcPct val="0"/>
        </a:spcAft>
        <a:defRPr sz="1600">
          <a:solidFill>
            <a:srgbClr val="FFFFFF"/>
          </a:solidFill>
          <a:latin typeface="Arial" charset="0"/>
        </a:defRPr>
      </a:lvl7pPr>
      <a:lvl8pPr marL="1371600" algn="l" rtl="0" fontAlgn="base">
        <a:spcBef>
          <a:spcPct val="0"/>
        </a:spcBef>
        <a:spcAft>
          <a:spcPct val="0"/>
        </a:spcAft>
        <a:defRPr sz="1600">
          <a:solidFill>
            <a:srgbClr val="FFFFFF"/>
          </a:solidFill>
          <a:latin typeface="Arial" charset="0"/>
        </a:defRPr>
      </a:lvl8pPr>
      <a:lvl9pPr marL="1828800" algn="l" rtl="0" fontAlgn="base">
        <a:spcBef>
          <a:spcPct val="0"/>
        </a:spcBef>
        <a:spcAft>
          <a:spcPct val="0"/>
        </a:spcAft>
        <a:defRPr sz="1600">
          <a:solidFill>
            <a:srgbClr val="FFFFFF"/>
          </a:solidFill>
          <a:latin typeface="Arial" charset="0"/>
        </a:defRPr>
      </a:lvl9pPr>
    </p:titleStyle>
    <p:bodyStyle>
      <a:lvl1pPr marL="342900" indent="-342900" algn="l" rtl="0" fontAlgn="base">
        <a:spcBef>
          <a:spcPct val="20000"/>
        </a:spcBef>
        <a:spcAft>
          <a:spcPct val="0"/>
        </a:spcAft>
        <a:defRPr sz="24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ＭＳ Ｐゴシック" charset="-128"/>
        </a:defRPr>
      </a:lvl2pPr>
      <a:lvl3pPr marL="1143000" indent="-228600" algn="l" rtl="0" fontAlgn="base">
        <a:spcBef>
          <a:spcPct val="20000"/>
        </a:spcBef>
        <a:spcAft>
          <a:spcPct val="0"/>
        </a:spcAft>
        <a:buChar char="•"/>
        <a:defRPr sz="2400">
          <a:solidFill>
            <a:schemeClr val="tx1"/>
          </a:solidFill>
          <a:latin typeface="+mn-lt"/>
          <a:ea typeface="ＭＳ Ｐゴシック" charset="-128"/>
        </a:defRPr>
      </a:lvl3pPr>
      <a:lvl4pPr marL="1600200" indent="-228600" algn="l" rtl="0" fontAlgn="base">
        <a:spcBef>
          <a:spcPct val="20000"/>
        </a:spcBef>
        <a:spcAft>
          <a:spcPct val="0"/>
        </a:spcAft>
        <a:buChar char="–"/>
        <a:defRPr sz="2000">
          <a:solidFill>
            <a:schemeClr val="tx1"/>
          </a:solidFill>
          <a:latin typeface="+mn-lt"/>
          <a:ea typeface="ＭＳ Ｐゴシック" charset="-128"/>
        </a:defRPr>
      </a:lvl4pPr>
      <a:lvl5pPr marL="2057400" indent="-228600" algn="l" rtl="0" fontAlgn="base">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9" name="Rectangle 5"/>
          <p:cNvSpPr>
            <a:spLocks noGrp="1" noChangeArrowheads="1"/>
          </p:cNvSpPr>
          <p:nvPr>
            <p:ph type="ftr" sz="quarter" idx="3"/>
          </p:nvPr>
        </p:nvSpPr>
        <p:spPr bwMode="auto">
          <a:xfrm>
            <a:off x="2743200" y="6400800"/>
            <a:ext cx="670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867">
                <a:latin typeface="Times" charset="0"/>
              </a:defRPr>
            </a:lvl1pPr>
          </a:lstStyle>
          <a:p>
            <a:endParaRPr lang="en-US" dirty="0"/>
          </a:p>
        </p:txBody>
      </p:sp>
      <p:sp>
        <p:nvSpPr>
          <p:cNvPr id="1026" name="Rectangle 2"/>
          <p:cNvSpPr>
            <a:spLocks noGrp="1" noChangeArrowheads="1"/>
          </p:cNvSpPr>
          <p:nvPr>
            <p:ph type="title"/>
          </p:nvPr>
        </p:nvSpPr>
        <p:spPr bwMode="auto">
          <a:xfrm>
            <a:off x="0" y="0"/>
            <a:ext cx="12192000" cy="381000"/>
          </a:xfrm>
          <a:prstGeom prst="rect">
            <a:avLst/>
          </a:prstGeom>
          <a:solidFill>
            <a:srgbClr val="4C652E"/>
          </a:solid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2051765508"/>
      </p:ext>
    </p:extLst>
  </p:cSld>
  <p:clrMap bg1="lt1" tx1="dk1" bg2="lt2" tx2="dk2" accent1="accent1" accent2="accent2" accent3="accent3" accent4="accent4" accent5="accent5" accent6="accent6" hlink="hlink" folHlink="folHlink"/>
  <p:sldLayoutIdLst>
    <p:sldLayoutId id="2147483777" r:id="rId1"/>
  </p:sldLayoutIdLst>
  <p:txStyles>
    <p:titleStyle>
      <a:lvl1pPr algn="l" rtl="0" fontAlgn="base">
        <a:spcBef>
          <a:spcPct val="0"/>
        </a:spcBef>
        <a:spcAft>
          <a:spcPct val="0"/>
        </a:spcAft>
        <a:defRPr sz="1600">
          <a:solidFill>
            <a:schemeClr val="bg1"/>
          </a:solidFill>
          <a:latin typeface="+mj-lt"/>
          <a:ea typeface="+mj-ea"/>
          <a:cs typeface="+mj-cs"/>
        </a:defRPr>
      </a:lvl1pPr>
      <a:lvl2pPr algn="l" rtl="0" fontAlgn="base">
        <a:spcBef>
          <a:spcPct val="0"/>
        </a:spcBef>
        <a:spcAft>
          <a:spcPct val="0"/>
        </a:spcAft>
        <a:defRPr sz="2133">
          <a:solidFill>
            <a:srgbClr val="FFFFFF"/>
          </a:solidFill>
          <a:latin typeface="Arial" charset="0"/>
        </a:defRPr>
      </a:lvl2pPr>
      <a:lvl3pPr algn="l" rtl="0" fontAlgn="base">
        <a:spcBef>
          <a:spcPct val="0"/>
        </a:spcBef>
        <a:spcAft>
          <a:spcPct val="0"/>
        </a:spcAft>
        <a:defRPr sz="2133">
          <a:solidFill>
            <a:srgbClr val="FFFFFF"/>
          </a:solidFill>
          <a:latin typeface="Arial" charset="0"/>
        </a:defRPr>
      </a:lvl3pPr>
      <a:lvl4pPr algn="l" rtl="0" fontAlgn="base">
        <a:spcBef>
          <a:spcPct val="0"/>
        </a:spcBef>
        <a:spcAft>
          <a:spcPct val="0"/>
        </a:spcAft>
        <a:defRPr sz="2133">
          <a:solidFill>
            <a:srgbClr val="FFFFFF"/>
          </a:solidFill>
          <a:latin typeface="Arial" charset="0"/>
        </a:defRPr>
      </a:lvl4pPr>
      <a:lvl5pPr algn="l" rtl="0" fontAlgn="base">
        <a:spcBef>
          <a:spcPct val="0"/>
        </a:spcBef>
        <a:spcAft>
          <a:spcPct val="0"/>
        </a:spcAft>
        <a:defRPr sz="2133">
          <a:solidFill>
            <a:srgbClr val="FFFFFF"/>
          </a:solidFill>
          <a:latin typeface="Arial" charset="0"/>
        </a:defRPr>
      </a:lvl5pPr>
      <a:lvl6pPr marL="609570" algn="l" rtl="0" fontAlgn="base">
        <a:spcBef>
          <a:spcPct val="0"/>
        </a:spcBef>
        <a:spcAft>
          <a:spcPct val="0"/>
        </a:spcAft>
        <a:defRPr sz="2133">
          <a:solidFill>
            <a:srgbClr val="FFFFFF"/>
          </a:solidFill>
          <a:latin typeface="Arial" charset="0"/>
        </a:defRPr>
      </a:lvl6pPr>
      <a:lvl7pPr marL="1219139" algn="l" rtl="0" fontAlgn="base">
        <a:spcBef>
          <a:spcPct val="0"/>
        </a:spcBef>
        <a:spcAft>
          <a:spcPct val="0"/>
        </a:spcAft>
        <a:defRPr sz="2133">
          <a:solidFill>
            <a:srgbClr val="FFFFFF"/>
          </a:solidFill>
          <a:latin typeface="Arial" charset="0"/>
        </a:defRPr>
      </a:lvl7pPr>
      <a:lvl8pPr marL="1828709" algn="l" rtl="0" fontAlgn="base">
        <a:spcBef>
          <a:spcPct val="0"/>
        </a:spcBef>
        <a:spcAft>
          <a:spcPct val="0"/>
        </a:spcAft>
        <a:defRPr sz="2133">
          <a:solidFill>
            <a:srgbClr val="FFFFFF"/>
          </a:solidFill>
          <a:latin typeface="Arial" charset="0"/>
        </a:defRPr>
      </a:lvl8pPr>
      <a:lvl9pPr marL="2438278" algn="l" rtl="0" fontAlgn="base">
        <a:spcBef>
          <a:spcPct val="0"/>
        </a:spcBef>
        <a:spcAft>
          <a:spcPct val="0"/>
        </a:spcAft>
        <a:defRPr sz="2133">
          <a:solidFill>
            <a:srgbClr val="FFFFFF"/>
          </a:solidFill>
          <a:latin typeface="Arial" charset="0"/>
        </a:defRPr>
      </a:lvl9pPr>
    </p:titleStyle>
    <p:bodyStyle>
      <a:lvl1pPr marL="457177" indent="-457177" algn="l" rtl="0" fontAlgn="base">
        <a:spcBef>
          <a:spcPct val="20000"/>
        </a:spcBef>
        <a:spcAft>
          <a:spcPct val="0"/>
        </a:spcAft>
        <a:defRPr sz="3200">
          <a:solidFill>
            <a:schemeClr val="tx1"/>
          </a:solidFill>
          <a:latin typeface="+mn-lt"/>
          <a:ea typeface="+mn-ea"/>
          <a:cs typeface="+mn-cs"/>
        </a:defRPr>
      </a:lvl1pPr>
      <a:lvl2pPr marL="990551" indent="-380982" algn="l" rtl="0" fontAlgn="base">
        <a:spcBef>
          <a:spcPct val="20000"/>
        </a:spcBef>
        <a:spcAft>
          <a:spcPct val="0"/>
        </a:spcAft>
        <a:buChar char="–"/>
        <a:defRPr sz="3733">
          <a:solidFill>
            <a:schemeClr val="tx1"/>
          </a:solidFill>
          <a:latin typeface="+mn-lt"/>
          <a:ea typeface="ＭＳ Ｐゴシック" charset="-128"/>
        </a:defRPr>
      </a:lvl2pPr>
      <a:lvl3pPr marL="1523923" indent="-304784" algn="l" rtl="0" fontAlgn="base">
        <a:spcBef>
          <a:spcPct val="20000"/>
        </a:spcBef>
        <a:spcAft>
          <a:spcPct val="0"/>
        </a:spcAft>
        <a:buChar char="•"/>
        <a:defRPr sz="3200">
          <a:solidFill>
            <a:schemeClr val="tx1"/>
          </a:solidFill>
          <a:latin typeface="+mn-lt"/>
          <a:ea typeface="ＭＳ Ｐゴシック" charset="-128"/>
        </a:defRPr>
      </a:lvl3pPr>
      <a:lvl4pPr marL="2133493" indent="-304784" algn="l" rtl="0" fontAlgn="base">
        <a:spcBef>
          <a:spcPct val="20000"/>
        </a:spcBef>
        <a:spcAft>
          <a:spcPct val="0"/>
        </a:spcAft>
        <a:buChar char="–"/>
        <a:defRPr sz="2667">
          <a:solidFill>
            <a:schemeClr val="tx1"/>
          </a:solidFill>
          <a:latin typeface="+mn-lt"/>
          <a:ea typeface="ＭＳ Ｐゴシック" charset="-128"/>
        </a:defRPr>
      </a:lvl4pPr>
      <a:lvl5pPr marL="2743063" indent="-304784" algn="l" rtl="0" fontAlgn="base">
        <a:spcBef>
          <a:spcPct val="20000"/>
        </a:spcBef>
        <a:spcAft>
          <a:spcPct val="0"/>
        </a:spcAft>
        <a:buChar char="»"/>
        <a:defRPr sz="2667">
          <a:solidFill>
            <a:schemeClr val="tx1"/>
          </a:solidFill>
          <a:latin typeface="+mn-lt"/>
          <a:ea typeface="ＭＳ Ｐゴシック" charset="-128"/>
        </a:defRPr>
      </a:lvl5pPr>
      <a:lvl6pPr marL="3352632" indent="-304784" algn="l" rtl="0" fontAlgn="base">
        <a:spcBef>
          <a:spcPct val="20000"/>
        </a:spcBef>
        <a:spcAft>
          <a:spcPct val="0"/>
        </a:spcAft>
        <a:buChar char="»"/>
        <a:defRPr sz="2667">
          <a:solidFill>
            <a:schemeClr val="tx1"/>
          </a:solidFill>
          <a:latin typeface="+mn-lt"/>
          <a:ea typeface="ＭＳ Ｐゴシック" charset="-128"/>
        </a:defRPr>
      </a:lvl6pPr>
      <a:lvl7pPr marL="3962202" indent="-304784" algn="l" rtl="0" fontAlgn="base">
        <a:spcBef>
          <a:spcPct val="20000"/>
        </a:spcBef>
        <a:spcAft>
          <a:spcPct val="0"/>
        </a:spcAft>
        <a:buChar char="»"/>
        <a:defRPr sz="2667">
          <a:solidFill>
            <a:schemeClr val="tx1"/>
          </a:solidFill>
          <a:latin typeface="+mn-lt"/>
          <a:ea typeface="ＭＳ Ｐゴシック" charset="-128"/>
        </a:defRPr>
      </a:lvl7pPr>
      <a:lvl8pPr marL="4571771" indent="-304784" algn="l" rtl="0" fontAlgn="base">
        <a:spcBef>
          <a:spcPct val="20000"/>
        </a:spcBef>
        <a:spcAft>
          <a:spcPct val="0"/>
        </a:spcAft>
        <a:buChar char="»"/>
        <a:defRPr sz="2667">
          <a:solidFill>
            <a:schemeClr val="tx1"/>
          </a:solidFill>
          <a:latin typeface="+mn-lt"/>
          <a:ea typeface="ＭＳ Ｐゴシック" charset="-128"/>
        </a:defRPr>
      </a:lvl8pPr>
      <a:lvl9pPr marL="5181341" indent="-304784" algn="l" rtl="0" fontAlgn="base">
        <a:spcBef>
          <a:spcPct val="20000"/>
        </a:spcBef>
        <a:spcAft>
          <a:spcPct val="0"/>
        </a:spcAft>
        <a:buChar char="»"/>
        <a:defRPr sz="2667">
          <a:solidFill>
            <a:schemeClr val="tx1"/>
          </a:solidFill>
          <a:latin typeface="+mn-lt"/>
          <a:ea typeface="ＭＳ Ｐゴシック" charset="-128"/>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39"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7"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C652E"/>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2209800" y="2438400"/>
            <a:ext cx="7772400" cy="1754326"/>
          </a:xfrm>
          <a:solidFill>
            <a:srgbClr val="4C652E"/>
          </a:solidFill>
        </p:spPr>
        <p:txBody>
          <a:bodyPr/>
          <a:lstStyle/>
          <a:p>
            <a:r>
              <a:rPr lang="en-US" dirty="0"/>
              <a:t>Hearing, Balance, Taste, and Smell</a:t>
            </a:r>
          </a:p>
        </p:txBody>
      </p:sp>
      <p:pic>
        <p:nvPicPr>
          <p:cNvPr id="5" name="Content Placeholder 5" descr="A loudspeaker vibrates. There are three rectangular outputs next to each other with space in between them and these are the pressure waves. This is the compression and expansion of air molecules produced by the loudspeaker’s vibration. There is a sine wave with three cycles. The peak of one cycle corresponds to one rectangle. One cycle is the wavelength. Amplitude, which is the height of the wave is the representation of the pressure waves above. Now there is a greater amplitude of vibration of the loudspeaker. The height of the sine waves increases. Stronger vibration produces larger changes in pressure, but no change in frequency. Now the frequency of vibration of the loudspeaker is greater. Now, the height of the sine wave decreases, and the frequency increases. Now the amplitude is the same as the original wave, but the frequency is doubled. ">
            <a:extLst>
              <a:ext uri="{FF2B5EF4-FFF2-40B4-BE49-F238E27FC236}">
                <a16:creationId xmlns:a16="http://schemas.microsoft.com/office/drawing/2014/main" id="{829026EF-010F-40BA-9739-65D1A5B3D3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67800" y="3581400"/>
            <a:ext cx="2110359" cy="3081992"/>
          </a:xfrm>
          <a:prstGeom prst="rect">
            <a:avLst/>
          </a:prstGeom>
        </p:spPr>
      </p:pic>
    </p:spTree>
    <p:extLst>
      <p:ext uri="{BB962C8B-B14F-4D97-AF65-F5344CB8AC3E}">
        <p14:creationId xmlns:p14="http://schemas.microsoft.com/office/powerpoint/2010/main" val="2297378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FA9B9-BFB0-7A4B-A8E6-32BEF9F5A23A}"/>
              </a:ext>
            </a:extLst>
          </p:cNvPr>
          <p:cNvSpPr>
            <a:spLocks noGrp="1"/>
          </p:cNvSpPr>
          <p:nvPr>
            <p:ph type="title"/>
          </p:nvPr>
        </p:nvSpPr>
        <p:spPr/>
        <p:txBody>
          <a:bodyPr/>
          <a:lstStyle/>
          <a:p>
            <a:r>
              <a:rPr lang="en-US" dirty="0"/>
              <a:t>FIGURE 6.1  External and Internal Structures of the Human Ear (Part 3)</a:t>
            </a:r>
          </a:p>
        </p:txBody>
      </p:sp>
      <p:pic>
        <p:nvPicPr>
          <p:cNvPr id="6" name="Content Placeholder 5" descr="Image consists of visual representations of the ear organ. (C) Cochlea. Oval window, round window, vestibulocochlear nerve (VIII), scala tymani, scala media or middle canal, and scala vestibule or vestibular canal."/>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965062" y="479425"/>
            <a:ext cx="8261876" cy="6300788"/>
          </a:xfrm>
        </p:spPr>
      </p:pic>
    </p:spTree>
    <p:extLst>
      <p:ext uri="{BB962C8B-B14F-4D97-AF65-F5344CB8AC3E}">
        <p14:creationId xmlns:p14="http://schemas.microsoft.com/office/powerpoint/2010/main" val="2546858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6.1 The cochlea converts vibrational energy into neural activity	</a:t>
            </a:r>
            <a:r>
              <a:rPr lang="en-US" sz="1000" dirty="0">
                <a:solidFill>
                  <a:schemeClr val="bg1"/>
                </a:solidFill>
              </a:rPr>
              <a:t>2</a:t>
            </a:r>
          </a:p>
        </p:txBody>
      </p:sp>
      <p:sp>
        <p:nvSpPr>
          <p:cNvPr id="3" name="Content Placeholder 2"/>
          <p:cNvSpPr>
            <a:spLocks noGrp="1"/>
          </p:cNvSpPr>
          <p:nvPr>
            <p:ph idx="1"/>
          </p:nvPr>
        </p:nvSpPr>
        <p:spPr/>
        <p:txBody>
          <a:bodyPr/>
          <a:lstStyle/>
          <a:p>
            <a:pPr marL="225425" indent="-225425"/>
            <a:r>
              <a:rPr lang="en-US" dirty="0"/>
              <a:t>The </a:t>
            </a:r>
            <a:r>
              <a:rPr lang="en-US" b="1" dirty="0"/>
              <a:t>organ of </a:t>
            </a:r>
            <a:r>
              <a:rPr lang="en-US" b="1" dirty="0" err="1"/>
              <a:t>Corti</a:t>
            </a:r>
            <a:r>
              <a:rPr lang="en-US" dirty="0"/>
              <a:t> is the part of the cochlea that converts sound into neural activity.</a:t>
            </a:r>
          </a:p>
          <a:p>
            <a:r>
              <a:rPr lang="en-US" dirty="0"/>
              <a:t>It has three main structures:</a:t>
            </a:r>
          </a:p>
          <a:p>
            <a:pPr lvl="1"/>
            <a:r>
              <a:rPr lang="en-US" dirty="0"/>
              <a:t>Sensory cells, or </a:t>
            </a:r>
            <a:r>
              <a:rPr lang="en-US" b="1" dirty="0"/>
              <a:t>hair cells</a:t>
            </a:r>
          </a:p>
          <a:p>
            <a:pPr lvl="1"/>
            <a:r>
              <a:rPr lang="en-US" dirty="0"/>
              <a:t>Framework of supporting cells</a:t>
            </a:r>
          </a:p>
          <a:p>
            <a:pPr lvl="1"/>
            <a:r>
              <a:rPr lang="en-US" dirty="0"/>
              <a:t>Terminations of the auditory nerve fibers</a:t>
            </a:r>
          </a:p>
          <a:p>
            <a:r>
              <a:rPr lang="en-US" dirty="0"/>
              <a:t>The</a:t>
            </a:r>
            <a:r>
              <a:rPr lang="en-US" b="1" dirty="0"/>
              <a:t> basilar membrane</a:t>
            </a:r>
            <a:r>
              <a:rPr lang="en-US" dirty="0"/>
              <a:t> is the base of the organ of </a:t>
            </a:r>
            <a:r>
              <a:rPr lang="en-US" dirty="0" err="1"/>
              <a:t>Corti</a:t>
            </a:r>
            <a:r>
              <a:rPr lang="en-US" dirty="0"/>
              <a:t>.</a:t>
            </a:r>
          </a:p>
        </p:txBody>
      </p:sp>
    </p:spTree>
    <p:extLst>
      <p:ext uri="{BB962C8B-B14F-4D97-AF65-F5344CB8AC3E}">
        <p14:creationId xmlns:p14="http://schemas.microsoft.com/office/powerpoint/2010/main" val="3344546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1211C-62CA-4548-AB44-E36B2CC3C6FD}"/>
              </a:ext>
            </a:extLst>
          </p:cNvPr>
          <p:cNvSpPr>
            <a:spLocks noGrp="1"/>
          </p:cNvSpPr>
          <p:nvPr>
            <p:ph type="title"/>
          </p:nvPr>
        </p:nvSpPr>
        <p:spPr/>
        <p:txBody>
          <a:bodyPr/>
          <a:lstStyle/>
          <a:p>
            <a:r>
              <a:rPr lang="en-US" dirty="0"/>
              <a:t>FIGURE 6.1  External and Internal Structures of the Human Ear (Part 4)</a:t>
            </a:r>
          </a:p>
        </p:txBody>
      </p:sp>
      <p:pic>
        <p:nvPicPr>
          <p:cNvPr id="6" name="Content Placeholder 5" descr="Image consists of visual representations of the ear organ. (D) Organ of corti. Tectoral membrane, outer hair cells, inner hair cells, nerve fibers, and basilar membrane."/>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749975" y="479425"/>
            <a:ext cx="8692050" cy="6300788"/>
          </a:xfrm>
        </p:spPr>
      </p:pic>
    </p:spTree>
    <p:extLst>
      <p:ext uri="{BB962C8B-B14F-4D97-AF65-F5344CB8AC3E}">
        <p14:creationId xmlns:p14="http://schemas.microsoft.com/office/powerpoint/2010/main" val="2504054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6.1 The cochlea converts vibrational energy into neural activity	</a:t>
            </a:r>
            <a:r>
              <a:rPr lang="en-US" sz="1000" dirty="0">
                <a:solidFill>
                  <a:schemeClr val="bg1"/>
                </a:solidFill>
              </a:rPr>
              <a:t>3</a:t>
            </a:r>
          </a:p>
        </p:txBody>
      </p:sp>
      <p:sp>
        <p:nvSpPr>
          <p:cNvPr id="3" name="Content Placeholder 2"/>
          <p:cNvSpPr>
            <a:spLocks noGrp="1"/>
          </p:cNvSpPr>
          <p:nvPr>
            <p:ph idx="1"/>
          </p:nvPr>
        </p:nvSpPr>
        <p:spPr/>
        <p:txBody>
          <a:bodyPr/>
          <a:lstStyle/>
          <a:p>
            <a:r>
              <a:rPr lang="en-US" dirty="0"/>
              <a:t>Sound vibrations cause the basilar membrane to ripple, like shaking out a rug.</a:t>
            </a:r>
          </a:p>
          <a:p>
            <a:r>
              <a:rPr lang="en-US" dirty="0"/>
              <a:t>Different parts of the basilar membrane respond to different frequencies: </a:t>
            </a:r>
          </a:p>
          <a:p>
            <a:pPr lvl="1"/>
            <a:r>
              <a:rPr lang="en-US" dirty="0"/>
              <a:t>High frequency—have greatest effect at the base, where it is narrow and relatively stiff</a:t>
            </a:r>
          </a:p>
          <a:p>
            <a:pPr lvl="1"/>
            <a:r>
              <a:rPr lang="en-US" dirty="0"/>
              <a:t>Low frequency—produce larger response near the apex, where it is wider and more flexible</a:t>
            </a:r>
          </a:p>
        </p:txBody>
      </p:sp>
    </p:spTree>
    <p:extLst>
      <p:ext uri="{BB962C8B-B14F-4D97-AF65-F5344CB8AC3E}">
        <p14:creationId xmlns:p14="http://schemas.microsoft.com/office/powerpoint/2010/main" val="3344546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1097B-05DB-9D41-A0E0-F7261C6CC92C}"/>
              </a:ext>
            </a:extLst>
          </p:cNvPr>
          <p:cNvSpPr>
            <a:spLocks noGrp="1"/>
          </p:cNvSpPr>
          <p:nvPr>
            <p:ph type="title"/>
          </p:nvPr>
        </p:nvSpPr>
        <p:spPr/>
        <p:txBody>
          <a:bodyPr/>
          <a:lstStyle/>
          <a:p>
            <a:r>
              <a:rPr lang="en-US" dirty="0"/>
              <a:t>FIGURE 6.2  Deformation of the Basilar Membrane Encodes Sound Frequencies (Part 1)</a:t>
            </a:r>
          </a:p>
        </p:txBody>
      </p:sp>
      <p:pic>
        <p:nvPicPr>
          <p:cNvPr id="6" name="Content Placeholder 5" descr="This alt text was created for the whole figure and some of it may not apply to this partial figure.&#10;Box 1, High frequencies displace basilar membrane in base of cochlea. Box 2, Low frequencies displace basilar membrane in apex of cochlea. Box 3, a flash of intense light is bounced off the basilar membrane. Box 4. and recorded by a camera to measure membrane displacement at different frequencies. Three graphs show relative amplitude of movement in micrometers versus distance from stapes in millimeters for three areas of the cochlea where curves become longer as they move farther into the cochlea."/>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2635628" y="479425"/>
            <a:ext cx="6920745" cy="6300788"/>
          </a:xfrm>
        </p:spPr>
      </p:pic>
    </p:spTree>
    <p:extLst>
      <p:ext uri="{BB962C8B-B14F-4D97-AF65-F5344CB8AC3E}">
        <p14:creationId xmlns:p14="http://schemas.microsoft.com/office/powerpoint/2010/main" val="1455774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633CD-9FF7-ED4C-81C2-5D20B6D6BAA9}"/>
              </a:ext>
            </a:extLst>
          </p:cNvPr>
          <p:cNvSpPr>
            <a:spLocks noGrp="1"/>
          </p:cNvSpPr>
          <p:nvPr>
            <p:ph type="title"/>
          </p:nvPr>
        </p:nvSpPr>
        <p:spPr/>
        <p:txBody>
          <a:bodyPr/>
          <a:lstStyle/>
          <a:p>
            <a:r>
              <a:rPr lang="en-US" dirty="0"/>
              <a:t>FIGURE 6.2  Deformation of the Basilar Membrane Encodes Sound Frequencies (Part 2)</a:t>
            </a:r>
          </a:p>
        </p:txBody>
      </p:sp>
      <p:pic>
        <p:nvPicPr>
          <p:cNvPr id="6" name="Content Placeholder 5" descr="This alt text was created for the whole figure and some of it may not apply to this partial figure.&#10;Box 1, High frequencies displace basilar membrane in base of cochlea. Box 2, Low frequencies displace basilar membrane in apex of cochlea. Box 3, a flash of intense light is bounced off the basilar membrane. Box 4. and recorded by a camera to measure membrane displacement at different frequencies. Three graphs show relative amplitude of movement in micrometers versus distance from stapes in millimeters for three areas of the cochlea where curves become longer as they move farther into the cochlea."/>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496931" y="479425"/>
            <a:ext cx="9198138" cy="6300788"/>
          </a:xfrm>
        </p:spPr>
      </p:pic>
    </p:spTree>
    <p:extLst>
      <p:ext uri="{BB962C8B-B14F-4D97-AF65-F5344CB8AC3E}">
        <p14:creationId xmlns:p14="http://schemas.microsoft.com/office/powerpoint/2010/main" val="3881946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6.1 Hair cells transduce movements of the basilar membrane into electrical signals</a:t>
            </a:r>
          </a:p>
        </p:txBody>
      </p:sp>
      <p:sp>
        <p:nvSpPr>
          <p:cNvPr id="3" name="Content Placeholder 2"/>
          <p:cNvSpPr>
            <a:spLocks noGrp="1"/>
          </p:cNvSpPr>
          <p:nvPr>
            <p:ph idx="1"/>
          </p:nvPr>
        </p:nvSpPr>
        <p:spPr/>
        <p:txBody>
          <a:bodyPr/>
          <a:lstStyle/>
          <a:p>
            <a:r>
              <a:rPr lang="en-US" dirty="0"/>
              <a:t>A sloping brush of </a:t>
            </a:r>
            <a:r>
              <a:rPr lang="en-US" b="1" dirty="0"/>
              <a:t>stereocilia</a:t>
            </a:r>
            <a:r>
              <a:rPr lang="en-US" dirty="0"/>
              <a:t>, tiny hairs, protrude from each hair cell.</a:t>
            </a:r>
          </a:p>
          <a:p>
            <a:pPr marL="566738" lvl="1" indent="-227013"/>
            <a:r>
              <a:rPr lang="en-US" dirty="0"/>
              <a:t>Stereocilia are connected to each other by tip links—tiny fibers that open ion channels when the stereocilia bend.</a:t>
            </a:r>
          </a:p>
          <a:p>
            <a:pPr marL="566738" lvl="1" indent="-227013"/>
            <a:r>
              <a:rPr lang="en-US" dirty="0"/>
              <a:t>A depolarization of the hair cell occurs and neurotransmitter is released.</a:t>
            </a:r>
          </a:p>
        </p:txBody>
      </p:sp>
    </p:spTree>
    <p:extLst>
      <p:ext uri="{BB962C8B-B14F-4D97-AF65-F5344CB8AC3E}">
        <p14:creationId xmlns:p14="http://schemas.microsoft.com/office/powerpoint/2010/main" val="33445465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6F0E2-4B6F-D44E-B271-C4A230D9A482}"/>
              </a:ext>
            </a:extLst>
          </p:cNvPr>
          <p:cNvSpPr>
            <a:spLocks noGrp="1"/>
          </p:cNvSpPr>
          <p:nvPr>
            <p:ph type="title"/>
          </p:nvPr>
        </p:nvSpPr>
        <p:spPr/>
        <p:txBody>
          <a:bodyPr/>
          <a:lstStyle/>
          <a:p>
            <a:r>
              <a:rPr lang="en-US" dirty="0"/>
              <a:t>FIGURE 6.3  Auditory Nerve Fibers and Synapses in the Organ of Corti (Part 1)</a:t>
            </a:r>
          </a:p>
        </p:txBody>
      </p:sp>
      <p:pic>
        <p:nvPicPr>
          <p:cNvPr id="6" name="Content Placeholder 5" descr="This alt text was created for the whole figure and some of it may not apply to this partial figure.&#10;Image consists of a visual representation of auditory nerve fibers and synapses in the organ of Corti. From left to right and top to bottom it reads: Outer hair cells, tectorial membrane, inner hair cell, Nerve fibers: 1, I H C afferent to brain. 2, I H C afferent from brain. 3, O H C afferent from brain. 4, O H C efferent from brain. (B) Inner hair cell, A C h, GABA. Inner hair cell, glutamate, A C h. Text box reads different synaptic transmitters are hypothesized to be active at the synapses of inner and outer hair cells in the organ of Corti."/>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219200" y="1045369"/>
            <a:ext cx="9753600" cy="5168900"/>
          </a:xfrm>
        </p:spPr>
      </p:pic>
    </p:spTree>
    <p:extLst>
      <p:ext uri="{BB962C8B-B14F-4D97-AF65-F5344CB8AC3E}">
        <p14:creationId xmlns:p14="http://schemas.microsoft.com/office/powerpoint/2010/main" val="26239127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C9A1D-3481-5A49-B1A0-52F67291EDF0}"/>
              </a:ext>
            </a:extLst>
          </p:cNvPr>
          <p:cNvSpPr>
            <a:spLocks noGrp="1"/>
          </p:cNvSpPr>
          <p:nvPr>
            <p:ph type="title"/>
          </p:nvPr>
        </p:nvSpPr>
        <p:spPr/>
        <p:txBody>
          <a:bodyPr/>
          <a:lstStyle/>
          <a:p>
            <a:r>
              <a:rPr lang="en-US" dirty="0"/>
              <a:t>FIGURE 6.3  Auditory Nerve Fibers and Synapses in the Organ of Corti (Part 2)</a:t>
            </a:r>
          </a:p>
        </p:txBody>
      </p:sp>
      <p:pic>
        <p:nvPicPr>
          <p:cNvPr id="6" name="Content Placeholder 5" descr="This alt text was created for the whole figure and some of it may not apply to this partial figure.&#10;Image consists of a visual representation of auditory nerve fibers and synapses in the organ of Corti. From left to right and top to bottom it reads: Outer hair cells, tectorial membrane, inner hair cell, Nerve fibers: 1, I H C afferent to brain. 2, I H C afferent from brain. 3, O H C afferent from brain. 4, O H C efferent from brain. (B) Inner hair cell, A C h, GABA. Inner hair cell, glutamate, A C h. Text box reads different synaptic transmitters are hypothesized to be active at the synapses of inner and outer hair cells in the organ of Corti."/>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281844" y="479425"/>
            <a:ext cx="9628312" cy="6300788"/>
          </a:xfrm>
        </p:spPr>
      </p:pic>
    </p:spTree>
    <p:extLst>
      <p:ext uri="{BB962C8B-B14F-4D97-AF65-F5344CB8AC3E}">
        <p14:creationId xmlns:p14="http://schemas.microsoft.com/office/powerpoint/2010/main" val="21579025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6.1 Hair cells transduce movements of the basilar membrane into electrical signals     </a:t>
            </a:r>
            <a:r>
              <a:rPr lang="en-US" dirty="0">
                <a:solidFill>
                  <a:schemeClr val="bg1"/>
                </a:solidFill>
              </a:rPr>
              <a:t> </a:t>
            </a:r>
            <a:r>
              <a:rPr lang="en-US" sz="1000" dirty="0">
                <a:solidFill>
                  <a:schemeClr val="bg1"/>
                </a:solidFill>
              </a:rPr>
              <a:t>2</a:t>
            </a:r>
          </a:p>
        </p:txBody>
      </p:sp>
      <p:sp>
        <p:nvSpPr>
          <p:cNvPr id="3" name="Content Placeholder 2"/>
          <p:cNvSpPr>
            <a:spLocks noGrp="1"/>
          </p:cNvSpPr>
          <p:nvPr>
            <p:ph idx="1"/>
          </p:nvPr>
        </p:nvSpPr>
        <p:spPr/>
        <p:txBody>
          <a:bodyPr/>
          <a:lstStyle/>
          <a:p>
            <a:r>
              <a:rPr lang="en-US" dirty="0"/>
              <a:t>Hair cells in the cochlea are organized into two groups:</a:t>
            </a:r>
          </a:p>
          <a:p>
            <a:pPr marL="571500" lvl="1" indent="-231775"/>
            <a:r>
              <a:rPr lang="en-US" b="1" dirty="0"/>
              <a:t>Inner hair cells</a:t>
            </a:r>
            <a:r>
              <a:rPr lang="en-US" dirty="0"/>
              <a:t> (</a:t>
            </a:r>
            <a:r>
              <a:rPr lang="en-US" b="1" dirty="0"/>
              <a:t>IHCs</a:t>
            </a:r>
            <a:r>
              <a:rPr lang="en-US" dirty="0"/>
              <a:t>)—a single row near the central axis</a:t>
            </a:r>
          </a:p>
          <a:p>
            <a:pPr marL="571500" lvl="1" indent="-231775"/>
            <a:r>
              <a:rPr lang="en-US" b="1" dirty="0"/>
              <a:t>Outer hair cells</a:t>
            </a:r>
            <a:r>
              <a:rPr lang="en-US" dirty="0"/>
              <a:t> (</a:t>
            </a:r>
            <a:r>
              <a:rPr lang="en-US" b="1" dirty="0"/>
              <a:t>OHCs</a:t>
            </a:r>
            <a:r>
              <a:rPr lang="en-US" dirty="0"/>
              <a:t>)—three rows</a:t>
            </a:r>
          </a:p>
          <a:p>
            <a:pPr marL="225425" indent="-225425"/>
            <a:r>
              <a:rPr lang="en-US" dirty="0"/>
              <a:t>The </a:t>
            </a:r>
            <a:r>
              <a:rPr lang="en-US" b="1" dirty="0"/>
              <a:t>vestibulocochlear nerve</a:t>
            </a:r>
            <a:r>
              <a:rPr lang="en-US" dirty="0"/>
              <a:t>, cranial nerve VIII, contacts the bases of the hair cells.</a:t>
            </a:r>
          </a:p>
        </p:txBody>
      </p:sp>
    </p:spTree>
    <p:extLst>
      <p:ext uri="{BB962C8B-B14F-4D97-AF65-F5344CB8AC3E}">
        <p14:creationId xmlns:p14="http://schemas.microsoft.com/office/powerpoint/2010/main" val="3344546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6.1 Hearing: Pressure Waves in the Air Are Perceived as Sound</a:t>
            </a:r>
          </a:p>
        </p:txBody>
      </p:sp>
      <p:sp>
        <p:nvSpPr>
          <p:cNvPr id="3" name="Content Placeholder 2"/>
          <p:cNvSpPr>
            <a:spLocks noGrp="1"/>
          </p:cNvSpPr>
          <p:nvPr>
            <p:ph idx="1"/>
          </p:nvPr>
        </p:nvSpPr>
        <p:spPr>
          <a:xfrm>
            <a:off x="274320" y="1143000"/>
            <a:ext cx="11536680" cy="5646420"/>
          </a:xfrm>
        </p:spPr>
        <p:txBody>
          <a:bodyPr>
            <a:normAutofit fontScale="77500" lnSpcReduction="20000"/>
          </a:bodyPr>
          <a:lstStyle/>
          <a:p>
            <a:r>
              <a:rPr lang="en-US" dirty="0"/>
              <a:t>The Road Ahead: </a:t>
            </a:r>
          </a:p>
          <a:p>
            <a:r>
              <a:rPr lang="en-US" b="1" dirty="0"/>
              <a:t>6.1.1 </a:t>
            </a:r>
            <a:r>
              <a:rPr lang="en-US" dirty="0"/>
              <a:t>Explain how the external ear and middle ear capture and concentrate sound energy and convey it to the inner ear.</a:t>
            </a:r>
          </a:p>
          <a:p>
            <a:r>
              <a:rPr lang="en-US" b="1" dirty="0"/>
              <a:t>6.1.2 </a:t>
            </a:r>
            <a:r>
              <a:rPr lang="en-US" dirty="0"/>
              <a:t>Sketch the anatomy of the middle and inner ears, highlighting the location of sensorineural components.</a:t>
            </a:r>
          </a:p>
          <a:p>
            <a:r>
              <a:rPr lang="en-US" b="1" dirty="0"/>
              <a:t>6.1.3 </a:t>
            </a:r>
            <a:r>
              <a:rPr lang="en-US" dirty="0"/>
              <a:t>Explain how vibrations travel through the cochlea and how they are converted into neural activity.</a:t>
            </a:r>
          </a:p>
          <a:p>
            <a:r>
              <a:rPr lang="en-US" b="1" dirty="0"/>
              <a:t>6.1.4 </a:t>
            </a:r>
            <a:r>
              <a:rPr lang="en-US" dirty="0"/>
              <a:t>Describe the process by which the organ of </a:t>
            </a:r>
            <a:r>
              <a:rPr lang="en-US" dirty="0" err="1"/>
              <a:t>Corti</a:t>
            </a:r>
            <a:r>
              <a:rPr lang="en-US" dirty="0"/>
              <a:t> encodes the frequencies of sounds.</a:t>
            </a:r>
          </a:p>
          <a:p>
            <a:r>
              <a:rPr lang="en-US" b="1" dirty="0"/>
              <a:t>6.1.5 </a:t>
            </a:r>
            <a:r>
              <a:rPr lang="en-US" dirty="0"/>
              <a:t>Summarize the neural projections between the cochlea and brain.</a:t>
            </a:r>
          </a:p>
          <a:p>
            <a:r>
              <a:rPr lang="en-US" b="1" dirty="0"/>
              <a:t>6.1.6 </a:t>
            </a:r>
            <a:r>
              <a:rPr lang="en-US" dirty="0"/>
              <a:t>Identify the principal auditory pathways and structures of the brain, and describe the integration of signals from the left and right ears.</a:t>
            </a:r>
          </a:p>
          <a:p>
            <a:r>
              <a:rPr lang="en-US" b="1" dirty="0"/>
              <a:t>6.1.7 </a:t>
            </a:r>
            <a:r>
              <a:rPr lang="en-US" dirty="0"/>
              <a:t>Describe the orderly map of frequencies found at each level of the auditory system.</a:t>
            </a:r>
          </a:p>
        </p:txBody>
      </p:sp>
    </p:spTree>
    <p:extLst>
      <p:ext uri="{BB962C8B-B14F-4D97-AF65-F5344CB8AC3E}">
        <p14:creationId xmlns:p14="http://schemas.microsoft.com/office/powerpoint/2010/main" val="15590000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6.1 Hair cells transduce movements of the basilar membrane into electrical signals      </a:t>
            </a:r>
            <a:r>
              <a:rPr lang="en-US" sz="1000" dirty="0">
                <a:solidFill>
                  <a:schemeClr val="bg1"/>
                </a:solidFill>
              </a:rPr>
              <a:t>3</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en-US" dirty="0"/>
              <a:t>There are four kinds of neural connections with hair cells, each using a different neurotransmitter:</a:t>
            </a:r>
          </a:p>
          <a:p>
            <a:pPr lvl="1"/>
            <a:r>
              <a:rPr lang="en-US" dirty="0"/>
              <a:t>IHC afferents convey action potentials that provide sound perception to the brain.</a:t>
            </a:r>
          </a:p>
          <a:p>
            <a:pPr lvl="1"/>
            <a:r>
              <a:rPr lang="en-US" dirty="0"/>
              <a:t>IHC </a:t>
            </a:r>
            <a:r>
              <a:rPr lang="en-US" dirty="0" err="1"/>
              <a:t>efferents</a:t>
            </a:r>
            <a:r>
              <a:rPr lang="en-US" dirty="0"/>
              <a:t> lead from the brain to the </a:t>
            </a:r>
            <a:r>
              <a:rPr lang="en-US" dirty="0" err="1"/>
              <a:t>IHCs</a:t>
            </a:r>
            <a:r>
              <a:rPr lang="en-US" dirty="0"/>
              <a:t>, allowing the brain to control responsiveness of </a:t>
            </a:r>
            <a:r>
              <a:rPr lang="en-US" dirty="0" err="1"/>
              <a:t>IHCs</a:t>
            </a:r>
            <a:r>
              <a:rPr lang="en-US" dirty="0"/>
              <a:t>.</a:t>
            </a:r>
          </a:p>
        </p:txBody>
      </p:sp>
    </p:spTree>
    <p:extLst>
      <p:ext uri="{BB962C8B-B14F-4D97-AF65-F5344CB8AC3E}">
        <p14:creationId xmlns:p14="http://schemas.microsoft.com/office/powerpoint/2010/main" val="3344546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6.1 Hair cells transduce movements of the basilar membrane into electrical signals     </a:t>
            </a:r>
            <a:r>
              <a:rPr lang="en-US" dirty="0">
                <a:solidFill>
                  <a:schemeClr val="bg1"/>
                </a:solidFill>
              </a:rPr>
              <a:t> </a:t>
            </a:r>
            <a:r>
              <a:rPr lang="en-US" sz="1000" dirty="0">
                <a:solidFill>
                  <a:schemeClr val="bg1"/>
                </a:solidFill>
              </a:rPr>
              <a:t>4</a:t>
            </a:r>
            <a:endParaRPr lang="en-US" dirty="0">
              <a:solidFill>
                <a:schemeClr val="bg1"/>
              </a:solidFill>
            </a:endParaRPr>
          </a:p>
        </p:txBody>
      </p:sp>
      <p:sp>
        <p:nvSpPr>
          <p:cNvPr id="3" name="Content Placeholder 2"/>
          <p:cNvSpPr>
            <a:spLocks noGrp="1"/>
          </p:cNvSpPr>
          <p:nvPr>
            <p:ph idx="1"/>
          </p:nvPr>
        </p:nvSpPr>
        <p:spPr/>
        <p:txBody>
          <a:bodyPr>
            <a:noAutofit/>
          </a:bodyPr>
          <a:lstStyle/>
          <a:p>
            <a:pPr lvl="1">
              <a:spcBef>
                <a:spcPts val="500"/>
              </a:spcBef>
              <a:spcAft>
                <a:spcPts val="500"/>
              </a:spcAft>
            </a:pPr>
            <a:r>
              <a:rPr lang="en-US" sz="3150" dirty="0" err="1"/>
              <a:t>OHC</a:t>
            </a:r>
            <a:r>
              <a:rPr lang="en-US" sz="3150" dirty="0"/>
              <a:t> afferents convey information to the brain about the mechanical state of the basilar membrane, not sounds themselves.</a:t>
            </a:r>
          </a:p>
          <a:p>
            <a:pPr lvl="1">
              <a:spcBef>
                <a:spcPts val="500"/>
              </a:spcBef>
              <a:spcAft>
                <a:spcPts val="500"/>
              </a:spcAft>
            </a:pPr>
            <a:r>
              <a:rPr lang="en-US" sz="3150" dirty="0"/>
              <a:t>OHC </a:t>
            </a:r>
            <a:r>
              <a:rPr lang="en-US" sz="3150" dirty="0" err="1"/>
              <a:t>efferents</a:t>
            </a:r>
            <a:r>
              <a:rPr lang="en-US" sz="3150" dirty="0"/>
              <a:t> lead from the brain to </a:t>
            </a:r>
            <a:r>
              <a:rPr lang="en-US" sz="3150" dirty="0" err="1"/>
              <a:t>OHCs</a:t>
            </a:r>
            <a:r>
              <a:rPr lang="en-US" sz="3150" dirty="0"/>
              <a:t>, allowing the brain to modify the stiffness of the basilar membrane, thus sharpening and amplifying sounds.</a:t>
            </a:r>
          </a:p>
          <a:p>
            <a:pPr>
              <a:spcBef>
                <a:spcPts val="500"/>
              </a:spcBef>
              <a:spcAft>
                <a:spcPts val="500"/>
              </a:spcAft>
            </a:pPr>
            <a:r>
              <a:rPr lang="en-US" sz="3150" dirty="0"/>
              <a:t>Each </a:t>
            </a:r>
            <a:r>
              <a:rPr lang="en-US" sz="3150" dirty="0" err="1"/>
              <a:t>IHC</a:t>
            </a:r>
            <a:r>
              <a:rPr lang="en-US" sz="3150" dirty="0"/>
              <a:t> has a maximum sensitivity to a particular frequency, but will respond to others if they are loud enough.</a:t>
            </a:r>
          </a:p>
        </p:txBody>
      </p:sp>
    </p:spTree>
    <p:extLst>
      <p:ext uri="{BB962C8B-B14F-4D97-AF65-F5344CB8AC3E}">
        <p14:creationId xmlns:p14="http://schemas.microsoft.com/office/powerpoint/2010/main" val="24058981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6.1 Auditory signals run from cochlea to cortex</a:t>
            </a:r>
          </a:p>
        </p:txBody>
      </p:sp>
      <p:sp>
        <p:nvSpPr>
          <p:cNvPr id="3" name="Content Placeholder 2"/>
          <p:cNvSpPr>
            <a:spLocks noGrp="1"/>
          </p:cNvSpPr>
          <p:nvPr>
            <p:ph idx="1"/>
          </p:nvPr>
        </p:nvSpPr>
        <p:spPr/>
        <p:txBody>
          <a:bodyPr>
            <a:noAutofit/>
          </a:bodyPr>
          <a:lstStyle/>
          <a:p>
            <a:pPr marL="225425" indent="-225425">
              <a:spcBef>
                <a:spcPts val="500"/>
              </a:spcBef>
              <a:spcAft>
                <a:spcPts val="500"/>
              </a:spcAft>
            </a:pPr>
            <a:r>
              <a:rPr lang="en-US" sz="2950" dirty="0"/>
              <a:t>Auditory nerve fibers from IHCs terminate in the </a:t>
            </a:r>
            <a:r>
              <a:rPr lang="en-US" sz="2950" b="1" dirty="0"/>
              <a:t>cochlear nuclei</a:t>
            </a:r>
            <a:r>
              <a:rPr lang="en-US" sz="2950" dirty="0"/>
              <a:t>.</a:t>
            </a:r>
          </a:p>
          <a:p>
            <a:pPr>
              <a:spcBef>
                <a:spcPts val="500"/>
              </a:spcBef>
              <a:spcAft>
                <a:spcPts val="500"/>
              </a:spcAft>
            </a:pPr>
            <a:r>
              <a:rPr lang="en-US" sz="2950" dirty="0"/>
              <a:t>The cochlear nuclei then send information to the </a:t>
            </a:r>
            <a:r>
              <a:rPr lang="en-US" sz="2950" b="1" dirty="0"/>
              <a:t>superior olivary nuclei</a:t>
            </a:r>
            <a:r>
              <a:rPr lang="en-US" sz="2950" dirty="0"/>
              <a:t>.</a:t>
            </a:r>
          </a:p>
          <a:p>
            <a:pPr>
              <a:spcBef>
                <a:spcPts val="500"/>
              </a:spcBef>
              <a:spcAft>
                <a:spcPts val="500"/>
              </a:spcAft>
            </a:pPr>
            <a:r>
              <a:rPr lang="en-US" sz="2950" dirty="0"/>
              <a:t>Superior olivary nuclei pass this information, from both ears, to the </a:t>
            </a:r>
            <a:r>
              <a:rPr lang="en-US" sz="2950" b="1" dirty="0"/>
              <a:t>inferior colliculi</a:t>
            </a:r>
            <a:r>
              <a:rPr lang="en-US" sz="2950" dirty="0"/>
              <a:t>—the primary auditory centers of the midbrain.</a:t>
            </a:r>
          </a:p>
          <a:p>
            <a:pPr>
              <a:spcBef>
                <a:spcPts val="500"/>
              </a:spcBef>
              <a:spcAft>
                <a:spcPts val="500"/>
              </a:spcAft>
            </a:pPr>
            <a:r>
              <a:rPr lang="en-US" sz="2950" dirty="0"/>
              <a:t>Outputs of the inferior colliculi go to the </a:t>
            </a:r>
            <a:r>
              <a:rPr lang="en-US" sz="2950" b="1" dirty="0"/>
              <a:t>medial geniculate nuclei</a:t>
            </a:r>
            <a:r>
              <a:rPr lang="en-US" sz="2950" dirty="0"/>
              <a:t> of the thalamus.</a:t>
            </a:r>
          </a:p>
          <a:p>
            <a:pPr lvl="1" indent="-237744">
              <a:spcBef>
                <a:spcPts val="500"/>
              </a:spcBef>
              <a:spcAft>
                <a:spcPts val="500"/>
              </a:spcAft>
            </a:pPr>
            <a:r>
              <a:rPr lang="en-US" sz="2950" dirty="0"/>
              <a:t>Pathways from here extend to auditory cortex.</a:t>
            </a:r>
          </a:p>
        </p:txBody>
      </p:sp>
    </p:spTree>
    <p:extLst>
      <p:ext uri="{BB962C8B-B14F-4D97-AF65-F5344CB8AC3E}">
        <p14:creationId xmlns:p14="http://schemas.microsoft.com/office/powerpoint/2010/main" val="33445465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D67A4-96AE-8248-8DFF-969FDBA92E24}"/>
              </a:ext>
            </a:extLst>
          </p:cNvPr>
          <p:cNvSpPr>
            <a:spLocks noGrp="1"/>
          </p:cNvSpPr>
          <p:nvPr>
            <p:ph type="title"/>
          </p:nvPr>
        </p:nvSpPr>
        <p:spPr/>
        <p:txBody>
          <a:bodyPr/>
          <a:lstStyle/>
          <a:p>
            <a:r>
              <a:rPr lang="en-US" dirty="0"/>
              <a:t>FIGURE 6.5  Auditory Pathways of the Human Brain </a:t>
            </a:r>
            <a:endParaRPr lang="en-US" sz="1000" dirty="0"/>
          </a:p>
        </p:txBody>
      </p:sp>
      <p:pic>
        <p:nvPicPr>
          <p:cNvPr id="6" name="Content Placeholder 5" descr="Visual representation shows auditory pathways of the human brain. From top to bottom it reads: auditory cortex, medial geniculate nucleus, inferior colliculus, superior olivary nucleus, cochlear nucleus, and cochlea. Box reads Binaural or two-ear interactions commence in the brainstem superior olivary nucleus. Most but not all of the information from each ear projects to the cortex on the opposite side of the brain, depicted by the blended colors in this schematic. "/>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219200" y="867569"/>
            <a:ext cx="9753600" cy="5524500"/>
          </a:xfrm>
        </p:spPr>
      </p:pic>
    </p:spTree>
    <p:extLst>
      <p:ext uri="{BB962C8B-B14F-4D97-AF65-F5344CB8AC3E}">
        <p14:creationId xmlns:p14="http://schemas.microsoft.com/office/powerpoint/2010/main" val="27593707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6.1 Auditory signals run from cochlea to cortex		</a:t>
            </a:r>
            <a:r>
              <a:rPr lang="en-US" sz="1000" dirty="0">
                <a:solidFill>
                  <a:schemeClr val="bg1"/>
                </a:solidFill>
              </a:rPr>
              <a:t>2</a:t>
            </a:r>
          </a:p>
        </p:txBody>
      </p:sp>
      <p:sp>
        <p:nvSpPr>
          <p:cNvPr id="3" name="Content Placeholder 2"/>
          <p:cNvSpPr>
            <a:spLocks noGrp="1"/>
          </p:cNvSpPr>
          <p:nvPr>
            <p:ph idx="1"/>
          </p:nvPr>
        </p:nvSpPr>
        <p:spPr/>
        <p:txBody>
          <a:bodyPr>
            <a:normAutofit/>
          </a:bodyPr>
          <a:lstStyle/>
          <a:p>
            <a:r>
              <a:rPr lang="en-US" dirty="0"/>
              <a:t>At every level, auditory pathways have </a:t>
            </a:r>
            <a:r>
              <a:rPr lang="en-US" b="1" dirty="0" err="1"/>
              <a:t>tonotopic</a:t>
            </a:r>
            <a:r>
              <a:rPr lang="en-US" b="1" dirty="0"/>
              <a:t> organization</a:t>
            </a:r>
            <a:r>
              <a:rPr lang="en-US" dirty="0"/>
              <a:t>.</a:t>
            </a:r>
            <a:endParaRPr lang="en-US" b="1" dirty="0"/>
          </a:p>
          <a:p>
            <a:r>
              <a:rPr lang="en-US" dirty="0"/>
              <a:t>They are</a:t>
            </a:r>
            <a:r>
              <a:rPr lang="en-US" b="1" dirty="0"/>
              <a:t> </a:t>
            </a:r>
            <a:r>
              <a:rPr lang="en-US" dirty="0"/>
              <a:t>arranged in a map of low to high frequency.</a:t>
            </a:r>
          </a:p>
          <a:p>
            <a:pPr marL="225425" indent="-225425"/>
            <a:r>
              <a:rPr lang="en-US" dirty="0"/>
              <a:t>At higher levels, auditory neurons are excited by certain frequencies and inhibited by neighboring ones, resulting in the ability to discriminate tiny differences.</a:t>
            </a:r>
          </a:p>
        </p:txBody>
      </p:sp>
    </p:spTree>
    <p:extLst>
      <p:ext uri="{BB962C8B-B14F-4D97-AF65-F5344CB8AC3E}">
        <p14:creationId xmlns:p14="http://schemas.microsoft.com/office/powerpoint/2010/main" val="33445465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6.1 Auditory signals run from cochlea to cortex		</a:t>
            </a:r>
            <a:r>
              <a:rPr lang="en-US" sz="1000" dirty="0">
                <a:solidFill>
                  <a:schemeClr val="bg1"/>
                </a:solidFill>
              </a:rPr>
              <a:t>3</a:t>
            </a:r>
            <a:endParaRPr lang="en-US" dirty="0">
              <a:solidFill>
                <a:schemeClr val="bg1"/>
              </a:solidFill>
            </a:endParaRPr>
          </a:p>
        </p:txBody>
      </p:sp>
      <p:sp>
        <p:nvSpPr>
          <p:cNvPr id="3" name="Content Placeholder 2"/>
          <p:cNvSpPr>
            <a:spLocks noGrp="1"/>
          </p:cNvSpPr>
          <p:nvPr>
            <p:ph idx="1"/>
          </p:nvPr>
        </p:nvSpPr>
        <p:spPr/>
        <p:txBody>
          <a:bodyPr>
            <a:normAutofit/>
          </a:bodyPr>
          <a:lstStyle/>
          <a:p>
            <a:pPr marL="225425" indent="-225425"/>
            <a:r>
              <a:rPr lang="en-US" dirty="0"/>
              <a:t>Brain-imaging shows sound mainly activates the </a:t>
            </a:r>
            <a:r>
              <a:rPr lang="en-US" b="1" dirty="0"/>
              <a:t>primary auditory cortex</a:t>
            </a:r>
            <a:r>
              <a:rPr lang="en-US" dirty="0"/>
              <a:t> (</a:t>
            </a:r>
            <a:r>
              <a:rPr lang="en-US" b="1" dirty="0"/>
              <a:t>A1</a:t>
            </a:r>
            <a:r>
              <a:rPr lang="en-US" dirty="0"/>
              <a:t>).</a:t>
            </a:r>
          </a:p>
          <a:p>
            <a:pPr marL="225425" indent="-225425"/>
            <a:r>
              <a:rPr lang="en-US" dirty="0"/>
              <a:t>Speech sounds also activate other, more specialized auditory areas.</a:t>
            </a:r>
          </a:p>
        </p:txBody>
      </p:sp>
    </p:spTree>
    <p:extLst>
      <p:ext uri="{BB962C8B-B14F-4D97-AF65-F5344CB8AC3E}">
        <p14:creationId xmlns:p14="http://schemas.microsoft.com/office/powerpoint/2010/main" val="19914704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6.1  The Road Ahead—Review</a:t>
            </a:r>
          </a:p>
        </p:txBody>
      </p:sp>
      <p:sp>
        <p:nvSpPr>
          <p:cNvPr id="3" name="Content Placeholder 2"/>
          <p:cNvSpPr>
            <a:spLocks noGrp="1"/>
          </p:cNvSpPr>
          <p:nvPr>
            <p:ph idx="1"/>
          </p:nvPr>
        </p:nvSpPr>
        <p:spPr>
          <a:xfrm>
            <a:off x="274320" y="1143000"/>
            <a:ext cx="11536680" cy="5646420"/>
          </a:xfrm>
        </p:spPr>
        <p:txBody>
          <a:bodyPr>
            <a:normAutofit fontScale="85000" lnSpcReduction="20000"/>
          </a:bodyPr>
          <a:lstStyle/>
          <a:p>
            <a:r>
              <a:rPr lang="en-US" b="1" dirty="0"/>
              <a:t>6.1.1 </a:t>
            </a:r>
            <a:r>
              <a:rPr lang="en-US" dirty="0"/>
              <a:t>Explain how the external ear and middle ear capture and concentrate sound energy and convey it to the inner ear.</a:t>
            </a:r>
          </a:p>
          <a:p>
            <a:r>
              <a:rPr lang="en-US" b="1" dirty="0"/>
              <a:t>6.1.2 </a:t>
            </a:r>
            <a:r>
              <a:rPr lang="en-US" dirty="0"/>
              <a:t>Sketch the anatomy of the middle and inner ears, highlighting the location of sensorineural components.</a:t>
            </a:r>
          </a:p>
          <a:p>
            <a:r>
              <a:rPr lang="en-US" b="1" dirty="0"/>
              <a:t>6.1.3 </a:t>
            </a:r>
            <a:r>
              <a:rPr lang="en-US" dirty="0"/>
              <a:t>Explain how vibrations travel through the cochlea and how they are converted into neural activity.</a:t>
            </a:r>
          </a:p>
          <a:p>
            <a:r>
              <a:rPr lang="en-US" b="1" dirty="0"/>
              <a:t>6.1.4 </a:t>
            </a:r>
            <a:r>
              <a:rPr lang="en-US" dirty="0"/>
              <a:t>Describe the process by which the organ of </a:t>
            </a:r>
            <a:r>
              <a:rPr lang="en-US" dirty="0" err="1"/>
              <a:t>Corti</a:t>
            </a:r>
            <a:r>
              <a:rPr lang="en-US" dirty="0"/>
              <a:t> encodes the frequencies of sounds.</a:t>
            </a:r>
          </a:p>
          <a:p>
            <a:r>
              <a:rPr lang="en-US" b="1" dirty="0"/>
              <a:t>6.1.5 </a:t>
            </a:r>
            <a:r>
              <a:rPr lang="en-US" dirty="0"/>
              <a:t>Summarize the neural projections between the cochlea and brain.</a:t>
            </a:r>
          </a:p>
          <a:p>
            <a:r>
              <a:rPr lang="en-US" b="1" dirty="0"/>
              <a:t>6.1.6 </a:t>
            </a:r>
            <a:r>
              <a:rPr lang="en-US" dirty="0"/>
              <a:t>Identify the principal auditory pathways and structures of the brain, and describe the integration of signals from the left and right ears.</a:t>
            </a:r>
          </a:p>
          <a:p>
            <a:r>
              <a:rPr lang="en-US" b="1" dirty="0"/>
              <a:t>6.1.7 </a:t>
            </a:r>
            <a:r>
              <a:rPr lang="en-US" dirty="0"/>
              <a:t>Describe the orderly map of frequencies found at each level of the auditory system.</a:t>
            </a:r>
          </a:p>
        </p:txBody>
      </p:sp>
    </p:spTree>
    <p:extLst>
      <p:ext uri="{BB962C8B-B14F-4D97-AF65-F5344CB8AC3E}">
        <p14:creationId xmlns:p14="http://schemas.microsoft.com/office/powerpoint/2010/main" val="40287483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6.2 Specialized Neural Systems Extract Information from Auditory Signals</a:t>
            </a:r>
          </a:p>
        </p:txBody>
      </p:sp>
      <p:sp>
        <p:nvSpPr>
          <p:cNvPr id="3" name="Content Placeholder 2"/>
          <p:cNvSpPr>
            <a:spLocks noGrp="1"/>
          </p:cNvSpPr>
          <p:nvPr>
            <p:ph idx="1"/>
          </p:nvPr>
        </p:nvSpPr>
        <p:spPr>
          <a:xfrm>
            <a:off x="274320" y="1143000"/>
            <a:ext cx="11536680" cy="5646420"/>
          </a:xfrm>
        </p:spPr>
        <p:txBody>
          <a:bodyPr>
            <a:normAutofit fontScale="85000" lnSpcReduction="20000"/>
          </a:bodyPr>
          <a:lstStyle/>
          <a:p>
            <a:pPr fontAlgn="auto" hangingPunct="1"/>
            <a:r>
              <a:rPr lang="en-US" dirty="0"/>
              <a:t>The Road Ahead:</a:t>
            </a:r>
          </a:p>
          <a:p>
            <a:pPr fontAlgn="auto" hangingPunct="1"/>
            <a:r>
              <a:rPr lang="en-US" b="1" dirty="0"/>
              <a:t>6.2.1 	</a:t>
            </a:r>
            <a:r>
              <a:rPr lang="en-US" dirty="0"/>
              <a:t>Explain the relationship between frequency and pitch, and discuss the ranges of frequencies perceived by humans and other species.</a:t>
            </a:r>
          </a:p>
          <a:p>
            <a:pPr fontAlgn="auto" hangingPunct="1"/>
            <a:r>
              <a:rPr lang="en-US" b="1" dirty="0"/>
              <a:t>6.2.2 	</a:t>
            </a:r>
            <a:r>
              <a:rPr lang="en-US" dirty="0"/>
              <a:t>Describe the two major ways in which frequency information is encoded.</a:t>
            </a:r>
          </a:p>
          <a:p>
            <a:pPr fontAlgn="auto" hangingPunct="1"/>
            <a:r>
              <a:rPr lang="en-US" b="1" dirty="0"/>
              <a:t>6.2.3 	</a:t>
            </a:r>
            <a:r>
              <a:rPr lang="en-US" dirty="0"/>
              <a:t>Explain the principal features of sound that the nervous system uses for sound localization.</a:t>
            </a:r>
          </a:p>
          <a:p>
            <a:pPr fontAlgn="auto" hangingPunct="1"/>
            <a:r>
              <a:rPr lang="en-US" b="1" dirty="0"/>
              <a:t>6.2.4 	</a:t>
            </a:r>
            <a:r>
              <a:rPr lang="en-US" dirty="0"/>
              <a:t>Discuss the functions of auditory cortex, from an ecological perspective.</a:t>
            </a:r>
          </a:p>
          <a:p>
            <a:pPr fontAlgn="auto" hangingPunct="1"/>
            <a:r>
              <a:rPr lang="en-US" b="1" dirty="0"/>
              <a:t>6.2.5 	</a:t>
            </a:r>
            <a:r>
              <a:rPr lang="en-US" dirty="0"/>
              <a:t>Evaluate the importance of experience in the development and tuning of the auditory system, throughout the life span.</a:t>
            </a:r>
          </a:p>
          <a:p>
            <a:pPr fontAlgn="auto" hangingPunct="1"/>
            <a:r>
              <a:rPr lang="en-US" b="1" dirty="0"/>
              <a:t>6.2.6 	</a:t>
            </a:r>
            <a:r>
              <a:rPr lang="en-US" dirty="0"/>
              <a:t>Describe the relationship between musical experience and the development of auditory competencies in music and other domains.</a:t>
            </a:r>
          </a:p>
        </p:txBody>
      </p:sp>
    </p:spTree>
    <p:extLst>
      <p:ext uri="{BB962C8B-B14F-4D97-AF65-F5344CB8AC3E}">
        <p14:creationId xmlns:p14="http://schemas.microsoft.com/office/powerpoint/2010/main" val="8418972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6.2 The pitch of sounds is encoded in two complementary ways</a:t>
            </a:r>
          </a:p>
        </p:txBody>
      </p:sp>
      <p:sp>
        <p:nvSpPr>
          <p:cNvPr id="3" name="Content Placeholder 2"/>
          <p:cNvSpPr>
            <a:spLocks noGrp="1"/>
          </p:cNvSpPr>
          <p:nvPr>
            <p:ph idx="1"/>
          </p:nvPr>
        </p:nvSpPr>
        <p:spPr/>
        <p:txBody>
          <a:bodyPr>
            <a:normAutofit/>
          </a:bodyPr>
          <a:lstStyle/>
          <a:p>
            <a:pPr marL="225425" indent="-225425"/>
            <a:r>
              <a:rPr lang="en-US" dirty="0"/>
              <a:t>Differences in frequency are important for our sense of pitch.</a:t>
            </a:r>
          </a:p>
          <a:p>
            <a:pPr marL="682625" lvl="1" indent="-219075"/>
            <a:r>
              <a:rPr lang="en-US" i="1" dirty="0"/>
              <a:t>Frequency</a:t>
            </a:r>
            <a:r>
              <a:rPr lang="en-US" dirty="0"/>
              <a:t>—a physical property of a sound</a:t>
            </a:r>
          </a:p>
          <a:p>
            <a:pPr marL="682625" lvl="1" indent="-219075"/>
            <a:r>
              <a:rPr lang="en-US" i="1" dirty="0"/>
              <a:t>Pitch</a:t>
            </a:r>
            <a:r>
              <a:rPr lang="en-US" dirty="0"/>
              <a:t>—our subjective perception of sound</a:t>
            </a:r>
          </a:p>
        </p:txBody>
      </p:sp>
    </p:spTree>
    <p:extLst>
      <p:ext uri="{BB962C8B-B14F-4D97-AF65-F5344CB8AC3E}">
        <p14:creationId xmlns:p14="http://schemas.microsoft.com/office/powerpoint/2010/main" val="33445465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6.2 The pitch of sounds is encoded in two complementary ways	</a:t>
            </a:r>
            <a:r>
              <a:rPr lang="en-US" sz="1000" dirty="0">
                <a:solidFill>
                  <a:schemeClr val="bg1"/>
                </a:solidFill>
              </a:rPr>
              <a:t>2</a:t>
            </a:r>
          </a:p>
        </p:txBody>
      </p:sp>
      <p:sp>
        <p:nvSpPr>
          <p:cNvPr id="3" name="Content Placeholder 2"/>
          <p:cNvSpPr>
            <a:spLocks noGrp="1"/>
          </p:cNvSpPr>
          <p:nvPr>
            <p:ph idx="1"/>
          </p:nvPr>
        </p:nvSpPr>
        <p:spPr/>
        <p:txBody>
          <a:bodyPr>
            <a:normAutofit/>
          </a:bodyPr>
          <a:lstStyle/>
          <a:p>
            <a:r>
              <a:rPr lang="en-US" dirty="0"/>
              <a:t>Two signals from the cochlea inform the brain about pitch: </a:t>
            </a:r>
          </a:p>
          <a:p>
            <a:pPr marL="571500" lvl="1" indent="-231775">
              <a:tabLst>
                <a:tab pos="344488" algn="l"/>
              </a:tabLst>
            </a:pPr>
            <a:r>
              <a:rPr lang="en-US" b="1" dirty="0"/>
              <a:t>Place coding</a:t>
            </a:r>
            <a:r>
              <a:rPr lang="en-US" dirty="0"/>
              <a:t>—pitch is determined by the location of the activated hair cells</a:t>
            </a:r>
          </a:p>
          <a:p>
            <a:pPr marL="571500" lvl="1" indent="-231775">
              <a:tabLst>
                <a:tab pos="344488" algn="l"/>
              </a:tabLst>
            </a:pPr>
            <a:r>
              <a:rPr lang="en-US" b="1" dirty="0"/>
              <a:t>Temporal coding</a:t>
            </a:r>
            <a:r>
              <a:rPr lang="en-US" dirty="0"/>
              <a:t>—encodes the frequency of auditory stimuli in the firing rate of auditory neurons </a:t>
            </a:r>
          </a:p>
          <a:p>
            <a:pPr marL="225425" indent="-225425"/>
            <a:r>
              <a:rPr lang="en-US" dirty="0"/>
              <a:t>Some species are sensitive to very high (</a:t>
            </a:r>
            <a:r>
              <a:rPr lang="en-US" i="1" dirty="0"/>
              <a:t>ultrasound</a:t>
            </a:r>
            <a:r>
              <a:rPr lang="en-US" dirty="0"/>
              <a:t>) or very low (</a:t>
            </a:r>
            <a:r>
              <a:rPr lang="en-US" i="1" dirty="0"/>
              <a:t>infrasound</a:t>
            </a:r>
            <a:r>
              <a:rPr lang="en-US" dirty="0"/>
              <a:t>) frequencies.</a:t>
            </a:r>
          </a:p>
        </p:txBody>
      </p:sp>
    </p:spTree>
    <p:extLst>
      <p:ext uri="{BB962C8B-B14F-4D97-AF65-F5344CB8AC3E}">
        <p14:creationId xmlns:p14="http://schemas.microsoft.com/office/powerpoint/2010/main" val="4137507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6.1 Hearing: Pressure Waves in the Air Are Perceived as Sound      </a:t>
            </a:r>
            <a:r>
              <a:rPr lang="en-US" sz="1000" dirty="0">
                <a:solidFill>
                  <a:schemeClr val="bg1"/>
                </a:solidFill>
              </a:rPr>
              <a:t>2</a:t>
            </a:r>
          </a:p>
        </p:txBody>
      </p:sp>
      <p:sp>
        <p:nvSpPr>
          <p:cNvPr id="3" name="Content Placeholder 2"/>
          <p:cNvSpPr>
            <a:spLocks noGrp="1"/>
          </p:cNvSpPr>
          <p:nvPr>
            <p:ph idx="1"/>
          </p:nvPr>
        </p:nvSpPr>
        <p:spPr/>
        <p:txBody>
          <a:bodyPr>
            <a:normAutofit/>
          </a:bodyPr>
          <a:lstStyle/>
          <a:p>
            <a:r>
              <a:rPr lang="en-US" dirty="0"/>
              <a:t>The human auditory system detects sounds by two measures:</a:t>
            </a:r>
          </a:p>
          <a:p>
            <a:pPr lvl="1"/>
            <a:r>
              <a:rPr lang="en-US" b="1" dirty="0"/>
              <a:t>Amplitude</a:t>
            </a:r>
            <a:r>
              <a:rPr lang="en-US" dirty="0"/>
              <a:t>, or intensity, measured in </a:t>
            </a:r>
            <a:r>
              <a:rPr lang="en-US" b="1" dirty="0"/>
              <a:t>decibels</a:t>
            </a:r>
            <a:r>
              <a:rPr lang="en-US" dirty="0"/>
              <a:t> (</a:t>
            </a:r>
            <a:r>
              <a:rPr lang="en-US" b="1" dirty="0"/>
              <a:t>dB</a:t>
            </a:r>
            <a:r>
              <a:rPr lang="en-US" dirty="0"/>
              <a:t>) and perceived as loudness</a:t>
            </a:r>
          </a:p>
          <a:p>
            <a:pPr lvl="1"/>
            <a:r>
              <a:rPr lang="en-US" b="1" dirty="0"/>
              <a:t>Frequency</a:t>
            </a:r>
            <a:r>
              <a:rPr lang="en-US" dirty="0"/>
              <a:t>, measured in number of cycles per second, or </a:t>
            </a:r>
            <a:r>
              <a:rPr lang="en-US" b="1" dirty="0"/>
              <a:t>hertz</a:t>
            </a:r>
            <a:r>
              <a:rPr lang="en-US" dirty="0"/>
              <a:t> (</a:t>
            </a:r>
            <a:r>
              <a:rPr lang="en-US" b="1" dirty="0"/>
              <a:t>Hz</a:t>
            </a:r>
            <a:r>
              <a:rPr lang="en-US" dirty="0"/>
              <a:t>), and perceived as pitch</a:t>
            </a:r>
          </a:p>
        </p:txBody>
      </p:sp>
    </p:spTree>
    <p:extLst>
      <p:ext uri="{BB962C8B-B14F-4D97-AF65-F5344CB8AC3E}">
        <p14:creationId xmlns:p14="http://schemas.microsoft.com/office/powerpoint/2010/main" val="15590000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6.2 Brainstem systems compare the ears to localize sounds</a:t>
            </a:r>
          </a:p>
        </p:txBody>
      </p:sp>
      <p:sp>
        <p:nvSpPr>
          <p:cNvPr id="3" name="Content Placeholder 2"/>
          <p:cNvSpPr>
            <a:spLocks noGrp="1"/>
          </p:cNvSpPr>
          <p:nvPr>
            <p:ph idx="1"/>
          </p:nvPr>
        </p:nvSpPr>
        <p:spPr/>
        <p:txBody>
          <a:bodyPr>
            <a:normAutofit/>
          </a:bodyPr>
          <a:lstStyle/>
          <a:p>
            <a:r>
              <a:rPr lang="en-US" sz="2900" dirty="0"/>
              <a:t>Binaural cues locate a sound source:</a:t>
            </a:r>
          </a:p>
          <a:p>
            <a:pPr lvl="1"/>
            <a:r>
              <a:rPr lang="en-US" sz="2900" b="1" dirty="0"/>
              <a:t>Intensity differences</a:t>
            </a:r>
            <a:r>
              <a:rPr lang="en-US" sz="2900" dirty="0"/>
              <a:t>—volume</a:t>
            </a:r>
          </a:p>
          <a:p>
            <a:pPr lvl="2"/>
            <a:r>
              <a:rPr lang="en-US" sz="2900" dirty="0"/>
              <a:t>If the ears are pointed in different directions or if the head casts a sound shadow</a:t>
            </a:r>
          </a:p>
          <a:p>
            <a:pPr lvl="1"/>
            <a:r>
              <a:rPr lang="en-US" sz="2900" b="1" dirty="0"/>
              <a:t>Latency differences</a:t>
            </a:r>
            <a:r>
              <a:rPr lang="en-US" sz="2900" dirty="0"/>
              <a:t>—arrival</a:t>
            </a:r>
          </a:p>
          <a:p>
            <a:pPr lvl="2"/>
            <a:r>
              <a:rPr lang="en-US" sz="2900" dirty="0"/>
              <a:t>Onset disparity</a:t>
            </a:r>
          </a:p>
          <a:p>
            <a:pPr lvl="2"/>
            <a:r>
              <a:rPr lang="en-US" sz="2900" dirty="0"/>
              <a:t>Ongoing phase disparity</a:t>
            </a:r>
          </a:p>
          <a:p>
            <a:r>
              <a:rPr lang="en-US" sz="2900" dirty="0"/>
              <a:t>The structure of the external ear can reinforce some frequencies, and diminish others—in </a:t>
            </a:r>
            <a:r>
              <a:rPr lang="en-US" sz="2900" b="1" dirty="0"/>
              <a:t>spectral filtering</a:t>
            </a:r>
            <a:r>
              <a:rPr lang="en-US" sz="2900" dirty="0"/>
              <a:t>.</a:t>
            </a:r>
          </a:p>
        </p:txBody>
      </p:sp>
    </p:spTree>
    <p:extLst>
      <p:ext uri="{BB962C8B-B14F-4D97-AF65-F5344CB8AC3E}">
        <p14:creationId xmlns:p14="http://schemas.microsoft.com/office/powerpoint/2010/main" val="33445465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F8E9E-35FD-0E48-891D-5F5A78F09B94}"/>
              </a:ext>
            </a:extLst>
          </p:cNvPr>
          <p:cNvSpPr>
            <a:spLocks noGrp="1"/>
          </p:cNvSpPr>
          <p:nvPr>
            <p:ph type="title"/>
          </p:nvPr>
        </p:nvSpPr>
        <p:spPr/>
        <p:txBody>
          <a:bodyPr/>
          <a:lstStyle/>
          <a:p>
            <a:r>
              <a:rPr lang="en-US" dirty="0"/>
              <a:t>FIGURE 6.7  Cues for Binaural Hearing (Part 1)</a:t>
            </a:r>
          </a:p>
        </p:txBody>
      </p:sp>
      <p:pic>
        <p:nvPicPr>
          <p:cNvPr id="6" name="Content Placeholder 5" descr="The two ears receive different information from each side of the observer’s midline, accentuated by the head’s sound shadow."/>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2705215" y="479425"/>
            <a:ext cx="6781571" cy="6300788"/>
          </a:xfrm>
        </p:spPr>
      </p:pic>
    </p:spTree>
    <p:extLst>
      <p:ext uri="{BB962C8B-B14F-4D97-AF65-F5344CB8AC3E}">
        <p14:creationId xmlns:p14="http://schemas.microsoft.com/office/powerpoint/2010/main" val="21117395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D773E-2626-1241-976C-92D5834336ED}"/>
              </a:ext>
            </a:extLst>
          </p:cNvPr>
          <p:cNvSpPr>
            <a:spLocks noGrp="1"/>
          </p:cNvSpPr>
          <p:nvPr>
            <p:ph type="title"/>
          </p:nvPr>
        </p:nvSpPr>
        <p:spPr/>
        <p:txBody>
          <a:bodyPr/>
          <a:lstStyle/>
          <a:p>
            <a:r>
              <a:rPr lang="en-US" dirty="0"/>
              <a:t>FIGURE 6.7  Cues for Binaural Hearing (Part 2)</a:t>
            </a:r>
          </a:p>
        </p:txBody>
      </p:sp>
      <p:pic>
        <p:nvPicPr>
          <p:cNvPr id="6" name="Content Placeholder 5" descr="Differences in perceived intensity are greater at high frequencies. Graph that shows perceived loudness versus frequency consists of two lines, one is horizontal and high and the other decreases from high to low."/>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219200" y="1870869"/>
            <a:ext cx="9753600" cy="3517900"/>
          </a:xfrm>
        </p:spPr>
      </p:pic>
    </p:spTree>
    <p:extLst>
      <p:ext uri="{BB962C8B-B14F-4D97-AF65-F5344CB8AC3E}">
        <p14:creationId xmlns:p14="http://schemas.microsoft.com/office/powerpoint/2010/main" val="8179199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2183C-D8D3-DB47-90CB-BBD24E859D8C}"/>
              </a:ext>
            </a:extLst>
          </p:cNvPr>
          <p:cNvSpPr>
            <a:spLocks noGrp="1"/>
          </p:cNvSpPr>
          <p:nvPr>
            <p:ph type="title"/>
          </p:nvPr>
        </p:nvSpPr>
        <p:spPr/>
        <p:txBody>
          <a:bodyPr/>
          <a:lstStyle/>
          <a:p>
            <a:r>
              <a:rPr lang="en-US" dirty="0"/>
              <a:t>FIGURE 6.7  Cues for Binaural Hearing (Part 3)</a:t>
            </a:r>
          </a:p>
        </p:txBody>
      </p:sp>
      <p:pic>
        <p:nvPicPr>
          <p:cNvPr id="6" name="Content Placeholder 5" descr="Sounds take longer to reach the more distant ear, resulting in binaural differences in time of arrival. Onset disparity is the latency difference between the two ears for the beginning of a sound. Ongoing phase disparity is the difference between the ears for arrival of the peaks and troughs of the sound wave."/>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219200" y="1877219"/>
            <a:ext cx="9753600" cy="3505200"/>
          </a:xfrm>
        </p:spPr>
      </p:pic>
    </p:spTree>
    <p:extLst>
      <p:ext uri="{BB962C8B-B14F-4D97-AF65-F5344CB8AC3E}">
        <p14:creationId xmlns:p14="http://schemas.microsoft.com/office/powerpoint/2010/main" val="26465374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6.2  The auditory cortex processes complex sound </a:t>
            </a:r>
          </a:p>
        </p:txBody>
      </p:sp>
      <p:sp>
        <p:nvSpPr>
          <p:cNvPr id="3" name="Content Placeholder 2"/>
          <p:cNvSpPr>
            <a:spLocks noGrp="1"/>
          </p:cNvSpPr>
          <p:nvPr>
            <p:ph idx="1"/>
          </p:nvPr>
        </p:nvSpPr>
        <p:spPr>
          <a:xfrm>
            <a:off x="1981200" y="1143000"/>
            <a:ext cx="8382000" cy="5486400"/>
          </a:xfrm>
        </p:spPr>
        <p:txBody>
          <a:bodyPr>
            <a:noAutofit/>
          </a:bodyPr>
          <a:lstStyle/>
          <a:p>
            <a:pPr marL="225425" indent="-225425">
              <a:spcAft>
                <a:spcPts val="500"/>
              </a:spcAft>
            </a:pPr>
            <a:r>
              <a:rPr lang="en-US" sz="3050" dirty="0"/>
              <a:t>The auditory cortex is specialized for detection of biologically relevant sound, such as footsteps, animal vocalizations, and speech.</a:t>
            </a:r>
          </a:p>
          <a:p>
            <a:pPr marL="225425" indent="-225425">
              <a:spcAft>
                <a:spcPts val="500"/>
              </a:spcAft>
            </a:pPr>
            <a:r>
              <a:rPr lang="en-US" sz="3050" dirty="0"/>
              <a:t>Its sensitivity is fine-tuned by experience during development.</a:t>
            </a:r>
          </a:p>
          <a:p>
            <a:pPr marL="225425" indent="-225425">
              <a:spcAft>
                <a:spcPts val="500"/>
              </a:spcAft>
            </a:pPr>
            <a:r>
              <a:rPr lang="en-US" sz="3050" i="1" dirty="0" err="1"/>
              <a:t>Heschl’s</a:t>
            </a:r>
            <a:r>
              <a:rPr lang="en-US" sz="3050" i="1" dirty="0"/>
              <a:t> gyrus</a:t>
            </a:r>
            <a:r>
              <a:rPr lang="en-US" sz="3050" dirty="0"/>
              <a:t>, is much larger in professional musicians than other people.</a:t>
            </a:r>
          </a:p>
          <a:p>
            <a:pPr marL="225425" indent="-225425">
              <a:spcAft>
                <a:spcPts val="500"/>
              </a:spcAft>
            </a:pPr>
            <a:r>
              <a:rPr lang="en-US" sz="3050" b="1" dirty="0"/>
              <a:t>Amusia</a:t>
            </a:r>
            <a:r>
              <a:rPr lang="en-US" sz="3050" dirty="0">
                <a:latin typeface="Arial" panose="020B0604020202020204" pitchFamily="34" charset="0"/>
                <a:cs typeface="Arial" panose="020B0604020202020204" pitchFamily="34" charset="0"/>
              </a:rPr>
              <a:t>—</a:t>
            </a:r>
            <a:r>
              <a:rPr lang="en-US" sz="3050" dirty="0"/>
              <a:t>inability to discern tunes or sing; associated with subtly abnormal function in right frontal lobe and poor connections between frontal and temporal cortex.</a:t>
            </a:r>
          </a:p>
        </p:txBody>
      </p:sp>
    </p:spTree>
    <p:extLst>
      <p:ext uri="{BB962C8B-B14F-4D97-AF65-F5344CB8AC3E}">
        <p14:creationId xmlns:p14="http://schemas.microsoft.com/office/powerpoint/2010/main" val="33445465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6.2  The Road Ahead—Review</a:t>
            </a:r>
          </a:p>
        </p:txBody>
      </p:sp>
      <p:sp>
        <p:nvSpPr>
          <p:cNvPr id="3" name="Content Placeholder 2"/>
          <p:cNvSpPr>
            <a:spLocks noGrp="1"/>
          </p:cNvSpPr>
          <p:nvPr>
            <p:ph idx="1"/>
          </p:nvPr>
        </p:nvSpPr>
        <p:spPr>
          <a:xfrm>
            <a:off x="274320" y="1143000"/>
            <a:ext cx="11536680" cy="5646420"/>
          </a:xfrm>
        </p:spPr>
        <p:txBody>
          <a:bodyPr>
            <a:normAutofit fontScale="85000" lnSpcReduction="10000"/>
          </a:bodyPr>
          <a:lstStyle/>
          <a:p>
            <a:pPr fontAlgn="auto" hangingPunct="1"/>
            <a:r>
              <a:rPr lang="en-US" b="1" dirty="0"/>
              <a:t>6.2.1 	</a:t>
            </a:r>
            <a:r>
              <a:rPr lang="en-US" dirty="0"/>
              <a:t>Explain the relationship between frequency and pitch, and discuss the ranges of frequencies perceived by humans and other species.</a:t>
            </a:r>
          </a:p>
          <a:p>
            <a:pPr fontAlgn="auto" hangingPunct="1"/>
            <a:r>
              <a:rPr lang="en-US" b="1" dirty="0"/>
              <a:t>6.2.2 	</a:t>
            </a:r>
            <a:r>
              <a:rPr lang="en-US" dirty="0"/>
              <a:t>Describe the two major ways in which frequency information is encoded.</a:t>
            </a:r>
          </a:p>
          <a:p>
            <a:pPr fontAlgn="auto" hangingPunct="1"/>
            <a:r>
              <a:rPr lang="en-US" b="1" dirty="0"/>
              <a:t>6.2.3 	</a:t>
            </a:r>
            <a:r>
              <a:rPr lang="en-US" dirty="0"/>
              <a:t>Explain the principal features of sound that the nervous system uses for sound localization.</a:t>
            </a:r>
          </a:p>
          <a:p>
            <a:pPr fontAlgn="auto" hangingPunct="1"/>
            <a:r>
              <a:rPr lang="en-US" b="1" dirty="0"/>
              <a:t>6.2.4 	</a:t>
            </a:r>
            <a:r>
              <a:rPr lang="en-US" dirty="0"/>
              <a:t>Discuss the functions of auditory cortex, from an ecological perspective.</a:t>
            </a:r>
          </a:p>
          <a:p>
            <a:pPr fontAlgn="auto" hangingPunct="1"/>
            <a:r>
              <a:rPr lang="en-US" b="1" dirty="0"/>
              <a:t>6.2.5 	</a:t>
            </a:r>
            <a:r>
              <a:rPr lang="en-US" dirty="0"/>
              <a:t>Evaluate the importance of experience in the development and tuning of the auditory system, throughout the life span.</a:t>
            </a:r>
          </a:p>
          <a:p>
            <a:pPr fontAlgn="auto" hangingPunct="1"/>
            <a:r>
              <a:rPr lang="en-US" b="1" dirty="0"/>
              <a:t>6.2.6 	</a:t>
            </a:r>
            <a:r>
              <a:rPr lang="en-US" dirty="0"/>
              <a:t>Describe the relationship between musical experience and the development of auditory competencies in music and other domains.</a:t>
            </a:r>
          </a:p>
        </p:txBody>
      </p:sp>
    </p:spTree>
    <p:extLst>
      <p:ext uri="{BB962C8B-B14F-4D97-AF65-F5344CB8AC3E}">
        <p14:creationId xmlns:p14="http://schemas.microsoft.com/office/powerpoint/2010/main" val="15310023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6.3 Hearing Loss Is a Widespread Problem</a:t>
            </a:r>
          </a:p>
        </p:txBody>
      </p:sp>
      <p:sp>
        <p:nvSpPr>
          <p:cNvPr id="3" name="Content Placeholder 2"/>
          <p:cNvSpPr>
            <a:spLocks noGrp="1"/>
          </p:cNvSpPr>
          <p:nvPr>
            <p:ph idx="1"/>
          </p:nvPr>
        </p:nvSpPr>
        <p:spPr>
          <a:xfrm>
            <a:off x="274320" y="1143000"/>
            <a:ext cx="11536680" cy="5646420"/>
          </a:xfrm>
        </p:spPr>
        <p:txBody>
          <a:bodyPr>
            <a:normAutofit/>
          </a:bodyPr>
          <a:lstStyle/>
          <a:p>
            <a:pPr fontAlgn="auto" hangingPunct="1"/>
            <a:r>
              <a:rPr lang="en-US" dirty="0"/>
              <a:t>The Road Ahead:</a:t>
            </a:r>
          </a:p>
          <a:p>
            <a:pPr fontAlgn="auto" hangingPunct="1"/>
            <a:r>
              <a:rPr lang="en-US" b="1" dirty="0"/>
              <a:t>6.3.1 </a:t>
            </a:r>
            <a:r>
              <a:rPr lang="en-US" dirty="0"/>
              <a:t>Define and distinguish between hearing loss and deafness.</a:t>
            </a:r>
          </a:p>
          <a:p>
            <a:pPr fontAlgn="auto" hangingPunct="1"/>
            <a:r>
              <a:rPr lang="en-US" b="1" dirty="0"/>
              <a:t>6.3.2  </a:t>
            </a:r>
            <a:r>
              <a:rPr lang="en-US" dirty="0"/>
              <a:t>Describe and contrast the three major categories of hearing loss.</a:t>
            </a:r>
          </a:p>
          <a:p>
            <a:pPr fontAlgn="auto" hangingPunct="1"/>
            <a:r>
              <a:rPr lang="en-US" b="1" dirty="0"/>
              <a:t>6.3.3  </a:t>
            </a:r>
            <a:r>
              <a:rPr lang="en-US" dirty="0"/>
              <a:t>Identify potential harmful noise intensities, and discuss the ways in which noise damages the auditory system.</a:t>
            </a:r>
          </a:p>
          <a:p>
            <a:pPr fontAlgn="auto" hangingPunct="1"/>
            <a:r>
              <a:rPr lang="en-US" b="1" dirty="0"/>
              <a:t>6.3.4  </a:t>
            </a:r>
            <a:r>
              <a:rPr lang="en-US" dirty="0"/>
              <a:t>Summarize and evaluate methods for treating each form of hearing loss.</a:t>
            </a:r>
          </a:p>
        </p:txBody>
      </p:sp>
    </p:spTree>
    <p:extLst>
      <p:ext uri="{BB962C8B-B14F-4D97-AF65-F5344CB8AC3E}">
        <p14:creationId xmlns:p14="http://schemas.microsoft.com/office/powerpoint/2010/main" val="8295323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6.3 Hearing Loss Is a Widespread Problem	</a:t>
            </a:r>
            <a:r>
              <a:rPr lang="en-US" sz="1000" dirty="0">
                <a:solidFill>
                  <a:schemeClr val="bg1"/>
                </a:solidFill>
              </a:rPr>
              <a:t>2</a:t>
            </a:r>
          </a:p>
        </p:txBody>
      </p:sp>
      <p:sp>
        <p:nvSpPr>
          <p:cNvPr id="3" name="Content Placeholder 2"/>
          <p:cNvSpPr>
            <a:spLocks noGrp="1"/>
          </p:cNvSpPr>
          <p:nvPr>
            <p:ph idx="1"/>
          </p:nvPr>
        </p:nvSpPr>
        <p:spPr/>
        <p:txBody>
          <a:bodyPr>
            <a:noAutofit/>
          </a:bodyPr>
          <a:lstStyle/>
          <a:p>
            <a:r>
              <a:rPr lang="en-US" b="1" dirty="0"/>
              <a:t>Conduction deafness</a:t>
            </a:r>
            <a:r>
              <a:rPr lang="en-US" dirty="0"/>
              <a:t>—disorders of the outer or middle ear prevent sounds from reaching the cochlea </a:t>
            </a:r>
          </a:p>
          <a:p>
            <a:r>
              <a:rPr lang="en-US" b="1" dirty="0"/>
              <a:t>Sensorineural deafness</a:t>
            </a:r>
            <a:r>
              <a:rPr lang="en-US" dirty="0"/>
              <a:t>—hair cells fail to respond to movement of the basilar membrane; no action potentials fired</a:t>
            </a:r>
          </a:p>
          <a:p>
            <a:pPr lvl="1"/>
            <a:r>
              <a:rPr lang="en-US" dirty="0"/>
              <a:t>Caused by genetic mutations, infections, ototoxic effects of drugs, loud sounds</a:t>
            </a:r>
          </a:p>
          <a:p>
            <a:pPr lvl="1"/>
            <a:r>
              <a:rPr lang="en-US" dirty="0"/>
              <a:t>Damage to hair cells can result in </a:t>
            </a:r>
            <a:r>
              <a:rPr lang="en-US" b="1" dirty="0"/>
              <a:t>tinnitus</a:t>
            </a:r>
            <a:r>
              <a:rPr lang="en-US" dirty="0"/>
              <a:t>, a persistent ringing in the ears</a:t>
            </a:r>
          </a:p>
        </p:txBody>
      </p:sp>
    </p:spTree>
    <p:extLst>
      <p:ext uri="{BB962C8B-B14F-4D97-AF65-F5344CB8AC3E}">
        <p14:creationId xmlns:p14="http://schemas.microsoft.com/office/powerpoint/2010/main" val="33445465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68096"/>
          </a:xfrm>
        </p:spPr>
        <p:txBody>
          <a:bodyPr/>
          <a:lstStyle/>
          <a:p>
            <a:r>
              <a:rPr lang="en-US" dirty="0">
                <a:solidFill>
                  <a:schemeClr val="bg1"/>
                </a:solidFill>
              </a:rPr>
              <a:t>6.3 Hearing Loss Is a Widespread Problem	</a:t>
            </a:r>
            <a:r>
              <a:rPr lang="en-US" sz="1000" dirty="0">
                <a:solidFill>
                  <a:schemeClr val="bg1"/>
                </a:solidFill>
              </a:rPr>
              <a:t>3</a:t>
            </a:r>
            <a:endParaRPr lang="en-US" dirty="0">
              <a:solidFill>
                <a:schemeClr val="bg1"/>
              </a:solidFill>
            </a:endParaRPr>
          </a:p>
        </p:txBody>
      </p:sp>
      <p:sp>
        <p:nvSpPr>
          <p:cNvPr id="3" name="Content Placeholder 2"/>
          <p:cNvSpPr>
            <a:spLocks noGrp="1"/>
          </p:cNvSpPr>
          <p:nvPr>
            <p:ph idx="1"/>
          </p:nvPr>
        </p:nvSpPr>
        <p:spPr/>
        <p:txBody>
          <a:bodyPr>
            <a:normAutofit/>
          </a:bodyPr>
          <a:lstStyle/>
          <a:p>
            <a:pPr marL="230188"/>
            <a:r>
              <a:rPr lang="en-US" b="1" dirty="0"/>
              <a:t>Central deafness</a:t>
            </a:r>
            <a:r>
              <a:rPr lang="en-US" dirty="0"/>
              <a:t>—damage to auditory brain areas, such as by stroke, tumors, or traumatic brain injury </a:t>
            </a:r>
          </a:p>
          <a:p>
            <a:pPr lvl="1" indent="-212725"/>
            <a:r>
              <a:rPr lang="en-US" b="1" dirty="0"/>
              <a:t>Word deafness</a:t>
            </a:r>
            <a:r>
              <a:rPr lang="en-US" dirty="0"/>
              <a:t>—selective difficulty recognizing normal speech sounds; normal speech and hearing of nonverbal sounds</a:t>
            </a:r>
          </a:p>
          <a:p>
            <a:pPr lvl="1"/>
            <a:r>
              <a:rPr lang="en-US" b="1" dirty="0"/>
              <a:t>Cortical deafness</a:t>
            </a:r>
            <a:r>
              <a:rPr lang="en-US" dirty="0"/>
              <a:t>—difficulty recognizing all complex sounds, verbal or nonverbal; rare</a:t>
            </a:r>
          </a:p>
        </p:txBody>
      </p:sp>
    </p:spTree>
    <p:extLst>
      <p:ext uri="{BB962C8B-B14F-4D97-AF65-F5344CB8AC3E}">
        <p14:creationId xmlns:p14="http://schemas.microsoft.com/office/powerpoint/2010/main" val="33445465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2FCF2-1EF5-DE41-9AE9-79DFD5E232E3}"/>
              </a:ext>
            </a:extLst>
          </p:cNvPr>
          <p:cNvSpPr>
            <a:spLocks noGrp="1"/>
          </p:cNvSpPr>
          <p:nvPr>
            <p:ph type="title"/>
          </p:nvPr>
        </p:nvSpPr>
        <p:spPr>
          <a:xfrm>
            <a:off x="76200" y="0"/>
            <a:ext cx="12192000" cy="384048"/>
          </a:xfrm>
        </p:spPr>
        <p:txBody>
          <a:bodyPr/>
          <a:lstStyle/>
          <a:p>
            <a:r>
              <a:rPr lang="en-US" dirty="0"/>
              <a:t>FIGURE 6.11  The Destructive Effects of Loud Noise </a:t>
            </a:r>
            <a:endParaRPr lang="en-US" sz="1000" dirty="0"/>
          </a:p>
        </p:txBody>
      </p:sp>
      <p:pic>
        <p:nvPicPr>
          <p:cNvPr id="6" name="Content Placeholder 5" descr="Four images are shown. On left are images of a normal cochlea and on the right are images of cochlea with severe noise damage. In a normal cochlea, hair cells line the organ of Corti throughout its length, but exposure to excessively loud sounds can have rapid destructive effects. After exposure to excessive noise, a long section of the sound-damaged cochlea is completely missing its hair cells, resulting in deafness from the corresponding frequencies. Electron microscopy reveals that the orderly rows of stereocilia found in the organ of Corti in a normal cochlea are crushed and flattened by excessive noise exposure, like trees blown down in a windstorm."/>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2262389" y="479425"/>
            <a:ext cx="7667223" cy="6300788"/>
          </a:xfrm>
        </p:spPr>
      </p:pic>
    </p:spTree>
    <p:extLst>
      <p:ext uri="{BB962C8B-B14F-4D97-AF65-F5344CB8AC3E}">
        <p14:creationId xmlns:p14="http://schemas.microsoft.com/office/powerpoint/2010/main" val="4197695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6.1 Hearing: Pressure Waves in the Air Are Perceived as Sound      </a:t>
            </a:r>
            <a:r>
              <a:rPr lang="en-US" sz="1000" dirty="0"/>
              <a:t>3</a:t>
            </a:r>
          </a:p>
        </p:txBody>
      </p:sp>
      <p:sp>
        <p:nvSpPr>
          <p:cNvPr id="3" name="Content Placeholder 2"/>
          <p:cNvSpPr>
            <a:spLocks noGrp="1"/>
          </p:cNvSpPr>
          <p:nvPr>
            <p:ph idx="1"/>
          </p:nvPr>
        </p:nvSpPr>
        <p:spPr/>
        <p:txBody>
          <a:bodyPr>
            <a:normAutofit/>
          </a:bodyPr>
          <a:lstStyle/>
          <a:p>
            <a:r>
              <a:rPr lang="en-US" dirty="0"/>
              <a:t>A pure tone is a tone with a single frequency of vibration. </a:t>
            </a:r>
          </a:p>
          <a:p>
            <a:r>
              <a:rPr lang="en-US" dirty="0"/>
              <a:t>Most sound is more complex; sound from a musical instrument contains:</a:t>
            </a:r>
          </a:p>
          <a:p>
            <a:pPr lvl="1"/>
            <a:r>
              <a:rPr lang="en-US" dirty="0"/>
              <a:t>A fundamental—the basic frequency</a:t>
            </a:r>
          </a:p>
          <a:p>
            <a:pPr lvl="1"/>
            <a:r>
              <a:rPr lang="en-US" dirty="0"/>
              <a:t>Harmonics—multiples of that frequency</a:t>
            </a:r>
          </a:p>
          <a:p>
            <a:r>
              <a:rPr lang="en-US" b="1" dirty="0"/>
              <a:t>Timbre</a:t>
            </a:r>
            <a:r>
              <a:rPr lang="en-US" dirty="0"/>
              <a:t>—characteristic sound quality of an instrument, determined by the intensities of its harmonics</a:t>
            </a:r>
          </a:p>
        </p:txBody>
      </p:sp>
    </p:spTree>
    <p:extLst>
      <p:ext uri="{BB962C8B-B14F-4D97-AF65-F5344CB8AC3E}">
        <p14:creationId xmlns:p14="http://schemas.microsoft.com/office/powerpoint/2010/main" val="12476868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C652E"/>
          </a:solidFill>
        </p:spPr>
        <p:txBody>
          <a:bodyPr/>
          <a:lstStyle/>
          <a:p>
            <a:r>
              <a:rPr lang="en-US" dirty="0"/>
              <a:t>6.3  The Road Ahead—Review</a:t>
            </a:r>
          </a:p>
        </p:txBody>
      </p:sp>
      <p:sp>
        <p:nvSpPr>
          <p:cNvPr id="3" name="Content Placeholder 2"/>
          <p:cNvSpPr>
            <a:spLocks noGrp="1"/>
          </p:cNvSpPr>
          <p:nvPr>
            <p:ph idx="1"/>
          </p:nvPr>
        </p:nvSpPr>
        <p:spPr>
          <a:xfrm>
            <a:off x="274320" y="1143000"/>
            <a:ext cx="11536680" cy="5646420"/>
          </a:xfrm>
        </p:spPr>
        <p:txBody>
          <a:bodyPr>
            <a:normAutofit/>
          </a:bodyPr>
          <a:lstStyle/>
          <a:p>
            <a:pPr fontAlgn="auto" hangingPunct="1"/>
            <a:r>
              <a:rPr lang="en-US" b="1" dirty="0"/>
              <a:t>6.3.1 </a:t>
            </a:r>
            <a:r>
              <a:rPr lang="en-US" dirty="0"/>
              <a:t>Define and distinguish between hearing loss and deafness.</a:t>
            </a:r>
          </a:p>
          <a:p>
            <a:pPr fontAlgn="auto" hangingPunct="1"/>
            <a:r>
              <a:rPr lang="en-US" b="1" dirty="0"/>
              <a:t>6.3.2  </a:t>
            </a:r>
            <a:r>
              <a:rPr lang="en-US" dirty="0"/>
              <a:t>Describe and contrast the three major categories of hearing loss.</a:t>
            </a:r>
          </a:p>
          <a:p>
            <a:pPr fontAlgn="auto" hangingPunct="1"/>
            <a:r>
              <a:rPr lang="en-US" b="1" dirty="0"/>
              <a:t>6.3.3  </a:t>
            </a:r>
            <a:r>
              <a:rPr lang="en-US" dirty="0"/>
              <a:t>Identify potential harmful noise intensities, and discuss the ways in which noise damages the auditory system.</a:t>
            </a:r>
          </a:p>
          <a:p>
            <a:pPr fontAlgn="auto" hangingPunct="1"/>
            <a:r>
              <a:rPr lang="en-US" b="1" dirty="0"/>
              <a:t>6.3.4  </a:t>
            </a:r>
            <a:r>
              <a:rPr lang="en-US" dirty="0"/>
              <a:t>Summarize and evaluate methods for treating each form of hearing loss.</a:t>
            </a:r>
          </a:p>
        </p:txBody>
      </p:sp>
    </p:spTree>
    <p:extLst>
      <p:ext uri="{BB962C8B-B14F-4D97-AF65-F5344CB8AC3E}">
        <p14:creationId xmlns:p14="http://schemas.microsoft.com/office/powerpoint/2010/main" val="24440883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6.4 Balance: The Inner Ear Senses the Position and Movement of the Head</a:t>
            </a:r>
          </a:p>
        </p:txBody>
      </p:sp>
      <p:sp>
        <p:nvSpPr>
          <p:cNvPr id="3" name="Content Placeholder 2"/>
          <p:cNvSpPr>
            <a:spLocks noGrp="1"/>
          </p:cNvSpPr>
          <p:nvPr>
            <p:ph idx="1"/>
          </p:nvPr>
        </p:nvSpPr>
        <p:spPr>
          <a:xfrm>
            <a:off x="274320" y="1143000"/>
            <a:ext cx="11536680" cy="5646420"/>
          </a:xfrm>
        </p:spPr>
        <p:txBody>
          <a:bodyPr>
            <a:normAutofit/>
          </a:bodyPr>
          <a:lstStyle/>
          <a:p>
            <a:pPr fontAlgn="auto" hangingPunct="1"/>
            <a:r>
              <a:rPr lang="en-US" dirty="0"/>
              <a:t>The Road Ahead:</a:t>
            </a:r>
          </a:p>
          <a:p>
            <a:pPr fontAlgn="auto" hangingPunct="1"/>
            <a:r>
              <a:rPr lang="en-US" b="1" dirty="0"/>
              <a:t>6.4.1	 </a:t>
            </a:r>
            <a:r>
              <a:rPr lang="en-US" dirty="0"/>
              <a:t>Describe the anatomical features of the vestibular system.</a:t>
            </a:r>
          </a:p>
          <a:p>
            <a:pPr fontAlgn="auto" hangingPunct="1"/>
            <a:r>
              <a:rPr lang="en-US" b="1" dirty="0"/>
              <a:t>6.4.2 </a:t>
            </a:r>
            <a:r>
              <a:rPr lang="en-US" dirty="0"/>
              <a:t>Explain how accelerations and changes in the position of the head are transduced into sequences of action potentials.</a:t>
            </a:r>
          </a:p>
          <a:p>
            <a:pPr fontAlgn="auto" hangingPunct="1"/>
            <a:r>
              <a:rPr lang="en-US" b="1" dirty="0"/>
              <a:t>6.4.3 </a:t>
            </a:r>
            <a:r>
              <a:rPr lang="en-US" dirty="0"/>
              <a:t>Describe the vestibular projections to the brainstem, and summarize the functional importance of these projections.</a:t>
            </a:r>
          </a:p>
          <a:p>
            <a:pPr fontAlgn="auto" hangingPunct="1"/>
            <a:r>
              <a:rPr lang="en-US" b="1" dirty="0"/>
              <a:t>6.4.4 </a:t>
            </a:r>
            <a:r>
              <a:rPr lang="en-US" dirty="0"/>
              <a:t>Discuss some of the consequences of vestibular dysfunction or abnormal vestibular stimulation.</a:t>
            </a:r>
          </a:p>
        </p:txBody>
      </p:sp>
    </p:spTree>
    <p:extLst>
      <p:ext uri="{BB962C8B-B14F-4D97-AF65-F5344CB8AC3E}">
        <p14:creationId xmlns:p14="http://schemas.microsoft.com/office/powerpoint/2010/main" val="9805644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6.4  Introduction</a:t>
            </a:r>
          </a:p>
        </p:txBody>
      </p:sp>
      <p:sp>
        <p:nvSpPr>
          <p:cNvPr id="3" name="Content Placeholder 2"/>
          <p:cNvSpPr>
            <a:spLocks noGrp="1"/>
          </p:cNvSpPr>
          <p:nvPr>
            <p:ph idx="1"/>
          </p:nvPr>
        </p:nvSpPr>
        <p:spPr>
          <a:xfrm>
            <a:off x="1981200" y="1066800"/>
            <a:ext cx="8229600" cy="5486400"/>
          </a:xfrm>
        </p:spPr>
        <p:txBody>
          <a:bodyPr>
            <a:noAutofit/>
          </a:bodyPr>
          <a:lstStyle/>
          <a:p>
            <a:r>
              <a:rPr lang="en-US" sz="2800" dirty="0"/>
              <a:t>Parts of the </a:t>
            </a:r>
            <a:r>
              <a:rPr lang="en-US" sz="2800" b="1" dirty="0"/>
              <a:t>vestibular system</a:t>
            </a:r>
            <a:r>
              <a:rPr lang="en-US" sz="2800" dirty="0"/>
              <a:t>:</a:t>
            </a:r>
          </a:p>
          <a:p>
            <a:pPr marL="569913" lvl="1" indent="-225425"/>
            <a:r>
              <a:rPr lang="en-US" sz="2800" b="1" dirty="0"/>
              <a:t>Semicircular canals</a:t>
            </a:r>
            <a:r>
              <a:rPr lang="en-US" sz="2800" dirty="0"/>
              <a:t>—three fluid-filled tubes, connected to the utricle</a:t>
            </a:r>
            <a:r>
              <a:rPr lang="en-US" sz="2800" b="1" dirty="0"/>
              <a:t> </a:t>
            </a:r>
            <a:r>
              <a:rPr lang="en-US" sz="2800" dirty="0"/>
              <a:t>and saccule</a:t>
            </a:r>
          </a:p>
          <a:p>
            <a:pPr lvl="2"/>
            <a:r>
              <a:rPr lang="en-US" sz="2800" dirty="0"/>
              <a:t>Canals (tubes) are oriented in three planes of head movement: </a:t>
            </a:r>
          </a:p>
          <a:p>
            <a:pPr lvl="3"/>
            <a:r>
              <a:rPr lang="en-US" sz="2800" dirty="0"/>
              <a:t>Nodding</a:t>
            </a:r>
            <a:r>
              <a:rPr lang="en-US" sz="2800" i="1" dirty="0"/>
              <a:t> (pitch, y-</a:t>
            </a:r>
            <a:r>
              <a:rPr lang="en-US" sz="2800" dirty="0"/>
              <a:t>axis</a:t>
            </a:r>
            <a:r>
              <a:rPr lang="en-US" sz="2800" i="1" dirty="0"/>
              <a:t>)</a:t>
            </a:r>
          </a:p>
          <a:p>
            <a:pPr marL="1260475" lvl="3" indent="-234950"/>
            <a:r>
              <a:rPr lang="en-US" sz="2800" dirty="0"/>
              <a:t>Shaking</a:t>
            </a:r>
            <a:r>
              <a:rPr lang="en-US" sz="2800" i="1" dirty="0"/>
              <a:t> (yaw, z-</a:t>
            </a:r>
            <a:r>
              <a:rPr lang="en-US" sz="2800" dirty="0"/>
              <a:t>axis</a:t>
            </a:r>
            <a:r>
              <a:rPr lang="en-US" sz="2800" i="1" dirty="0"/>
              <a:t>)</a:t>
            </a:r>
          </a:p>
          <a:p>
            <a:pPr marL="1260475" lvl="3" indent="-234950">
              <a:tabLst/>
            </a:pPr>
            <a:r>
              <a:rPr lang="en-US" sz="2800" dirty="0"/>
              <a:t>Tilting</a:t>
            </a:r>
            <a:r>
              <a:rPr lang="en-US" sz="2800" i="1" dirty="0"/>
              <a:t> (roll, x-</a:t>
            </a:r>
            <a:r>
              <a:rPr lang="en-US" sz="2800" dirty="0"/>
              <a:t>axis</a:t>
            </a:r>
            <a:r>
              <a:rPr lang="en-US" sz="2800" i="1" dirty="0"/>
              <a:t>)</a:t>
            </a:r>
            <a:endParaRPr lang="en-US" sz="2800" dirty="0"/>
          </a:p>
          <a:p>
            <a:pPr marL="569913" lvl="1" indent="-225425"/>
            <a:r>
              <a:rPr lang="en-US" sz="2800" b="1" dirty="0"/>
              <a:t>Ampulla</a:t>
            </a:r>
            <a:r>
              <a:rPr lang="en-US" sz="2800" dirty="0"/>
              <a:t>—enlarged chamber at the base of the canals; contains hair cells </a:t>
            </a:r>
          </a:p>
        </p:txBody>
      </p:sp>
    </p:spTree>
    <p:extLst>
      <p:ext uri="{BB962C8B-B14F-4D97-AF65-F5344CB8AC3E}">
        <p14:creationId xmlns:p14="http://schemas.microsoft.com/office/powerpoint/2010/main" val="33445465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FFDD3-FA9D-7744-8146-C8524E22B33B}"/>
              </a:ext>
            </a:extLst>
          </p:cNvPr>
          <p:cNvSpPr>
            <a:spLocks noGrp="1"/>
          </p:cNvSpPr>
          <p:nvPr>
            <p:ph type="title"/>
          </p:nvPr>
        </p:nvSpPr>
        <p:spPr/>
        <p:txBody>
          <a:bodyPr/>
          <a:lstStyle/>
          <a:p>
            <a:r>
              <a:rPr lang="en-US" dirty="0"/>
              <a:t>FIGURE 6.14  Structures of the Vestibular System (Part 3)</a:t>
            </a:r>
          </a:p>
        </p:txBody>
      </p:sp>
      <p:pic>
        <p:nvPicPr>
          <p:cNvPr id="6" name="Content Placeholder 5" descr="This alt text was created for the whole figure and some of it may not apply to this partial figure.&#10;&#10;Vestibular system. The apparatus shows x and z on the top, utricle and saccule in the middle and ampulla and cochlea on the bottom. The vestibular apparatus, with semicircular canals in each of the three axes of rotation, is attached to the cochlea. Semicircular canals. Pitch: rotation around x-axis. Yaw: Rotation around y-axis. Roll: rotation around z-axis."/>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319801" y="479425"/>
            <a:ext cx="9552399" cy="6300788"/>
          </a:xfrm>
        </p:spPr>
      </p:pic>
    </p:spTree>
    <p:extLst>
      <p:ext uri="{BB962C8B-B14F-4D97-AF65-F5344CB8AC3E}">
        <p14:creationId xmlns:p14="http://schemas.microsoft.com/office/powerpoint/2010/main" val="37695118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6.4  Introduction</a:t>
            </a:r>
            <a:r>
              <a:rPr lang="en-US" dirty="0">
                <a:solidFill>
                  <a:schemeClr val="bg1"/>
                </a:solidFill>
              </a:rPr>
              <a:t>	</a:t>
            </a:r>
            <a:r>
              <a:rPr lang="en-US" sz="1000" dirty="0">
                <a:solidFill>
                  <a:schemeClr val="bg1"/>
                </a:solidFill>
              </a:rPr>
              <a:t>2</a:t>
            </a:r>
          </a:p>
        </p:txBody>
      </p:sp>
      <p:sp>
        <p:nvSpPr>
          <p:cNvPr id="3" name="Content Placeholder 2"/>
          <p:cNvSpPr>
            <a:spLocks noGrp="1"/>
          </p:cNvSpPr>
          <p:nvPr>
            <p:ph idx="1"/>
          </p:nvPr>
        </p:nvSpPr>
        <p:spPr>
          <a:xfrm>
            <a:off x="1981200" y="1143000"/>
            <a:ext cx="8266670" cy="5486400"/>
          </a:xfrm>
        </p:spPr>
        <p:txBody>
          <a:bodyPr>
            <a:noAutofit/>
          </a:bodyPr>
          <a:lstStyle/>
          <a:p>
            <a:pPr marL="225425" indent="-225425"/>
            <a:r>
              <a:rPr lang="en-US" sz="3100" dirty="0"/>
              <a:t>Head movement initiates flow of fluid in the semicircular canal of the same plane, which deflects stereocilia in the ampulla, signaling movement to the brain.</a:t>
            </a:r>
          </a:p>
          <a:p>
            <a:pPr marL="225425" indent="-225425"/>
            <a:r>
              <a:rPr lang="en-US" sz="3100" dirty="0"/>
              <a:t>Specialized receptors in the utricle and saccule provide acceleration and deceleration signals.</a:t>
            </a:r>
          </a:p>
          <a:p>
            <a:pPr marL="225425" indent="-225425"/>
            <a:r>
              <a:rPr lang="en-US" sz="3100" dirty="0"/>
              <a:t>Many vestibulocochlear nerve fibers terminate in the </a:t>
            </a:r>
            <a:r>
              <a:rPr lang="en-US" sz="3100" b="1" dirty="0"/>
              <a:t>vestibular nuclei</a:t>
            </a:r>
            <a:r>
              <a:rPr lang="en-US" sz="3100" dirty="0"/>
              <a:t> in the brainstem; some project directly to the cerebellum.</a:t>
            </a:r>
          </a:p>
        </p:txBody>
      </p:sp>
    </p:spTree>
    <p:extLst>
      <p:ext uri="{BB962C8B-B14F-4D97-AF65-F5344CB8AC3E}">
        <p14:creationId xmlns:p14="http://schemas.microsoft.com/office/powerpoint/2010/main" val="33445465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6.4  Some forms of vestibular excitation produce motion sickness</a:t>
            </a:r>
          </a:p>
        </p:txBody>
      </p:sp>
      <p:sp>
        <p:nvSpPr>
          <p:cNvPr id="3" name="Content Placeholder 2"/>
          <p:cNvSpPr>
            <a:spLocks noGrp="1"/>
          </p:cNvSpPr>
          <p:nvPr>
            <p:ph idx="1"/>
          </p:nvPr>
        </p:nvSpPr>
        <p:spPr/>
        <p:txBody>
          <a:bodyPr>
            <a:noAutofit/>
          </a:bodyPr>
          <a:lstStyle/>
          <a:p>
            <a:r>
              <a:rPr lang="en-US" b="1" dirty="0"/>
              <a:t>Motion sickness </a:t>
            </a:r>
            <a:r>
              <a:rPr lang="en-US" dirty="0"/>
              <a:t>can result from too much vestibular excitation.</a:t>
            </a:r>
          </a:p>
          <a:p>
            <a:r>
              <a:rPr lang="en-US" dirty="0"/>
              <a:t>The sensory conflict theory: Sickness occurs when we receive contradictory sensory such as between vestibular and visual input.</a:t>
            </a:r>
          </a:p>
          <a:p>
            <a:r>
              <a:rPr lang="en-US" dirty="0"/>
              <a:t>One hypothesis is that nausea evolved to rid the body of ingested toxins that presumably triggered dizziness.</a:t>
            </a:r>
          </a:p>
        </p:txBody>
      </p:sp>
    </p:spTree>
    <p:extLst>
      <p:ext uri="{BB962C8B-B14F-4D97-AF65-F5344CB8AC3E}">
        <p14:creationId xmlns:p14="http://schemas.microsoft.com/office/powerpoint/2010/main" val="33445465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6.4 The Road Ahead—Review</a:t>
            </a:r>
          </a:p>
        </p:txBody>
      </p:sp>
      <p:sp>
        <p:nvSpPr>
          <p:cNvPr id="3" name="Content Placeholder 2"/>
          <p:cNvSpPr>
            <a:spLocks noGrp="1"/>
          </p:cNvSpPr>
          <p:nvPr>
            <p:ph idx="1"/>
          </p:nvPr>
        </p:nvSpPr>
        <p:spPr>
          <a:xfrm>
            <a:off x="274320" y="1143000"/>
            <a:ext cx="11536680" cy="5646420"/>
          </a:xfrm>
        </p:spPr>
        <p:txBody>
          <a:bodyPr>
            <a:normAutofit/>
          </a:bodyPr>
          <a:lstStyle/>
          <a:p>
            <a:pPr fontAlgn="auto" hangingPunct="1"/>
            <a:r>
              <a:rPr lang="en-US" b="1" dirty="0"/>
              <a:t>6.4.1	 </a:t>
            </a:r>
            <a:r>
              <a:rPr lang="en-US" dirty="0"/>
              <a:t>Describe the anatomical features of the vestibular system.</a:t>
            </a:r>
          </a:p>
          <a:p>
            <a:pPr fontAlgn="auto" hangingPunct="1"/>
            <a:r>
              <a:rPr lang="en-US" b="1" dirty="0"/>
              <a:t>6.4.2 </a:t>
            </a:r>
            <a:r>
              <a:rPr lang="en-US" dirty="0"/>
              <a:t>Explain how accelerations and changes in the position of the head are transduced into sequences of action potentials.</a:t>
            </a:r>
          </a:p>
          <a:p>
            <a:pPr fontAlgn="auto" hangingPunct="1"/>
            <a:r>
              <a:rPr lang="en-US" b="1" dirty="0"/>
              <a:t>6.4.3 </a:t>
            </a:r>
            <a:r>
              <a:rPr lang="en-US" dirty="0"/>
              <a:t>Describe the vestibular projections to the brainstem, and summarize the functional importance of these projections.</a:t>
            </a:r>
          </a:p>
          <a:p>
            <a:pPr fontAlgn="auto" hangingPunct="1"/>
            <a:r>
              <a:rPr lang="en-US" b="1" dirty="0"/>
              <a:t>6.4.4 </a:t>
            </a:r>
            <a:r>
              <a:rPr lang="en-US" dirty="0"/>
              <a:t>Discuss some of the consequences of vestibular dysfunction or abnormal vestibular stimulation.</a:t>
            </a:r>
          </a:p>
        </p:txBody>
      </p:sp>
    </p:spTree>
    <p:extLst>
      <p:ext uri="{BB962C8B-B14F-4D97-AF65-F5344CB8AC3E}">
        <p14:creationId xmlns:p14="http://schemas.microsoft.com/office/powerpoint/2010/main" val="11895804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6.5 Taste: Chemicals in Foods Are Perceived as Tastes</a:t>
            </a:r>
          </a:p>
        </p:txBody>
      </p:sp>
      <p:sp>
        <p:nvSpPr>
          <p:cNvPr id="3" name="Content Placeholder 2"/>
          <p:cNvSpPr>
            <a:spLocks noGrp="1"/>
          </p:cNvSpPr>
          <p:nvPr>
            <p:ph idx="1"/>
          </p:nvPr>
        </p:nvSpPr>
        <p:spPr>
          <a:xfrm>
            <a:off x="274320" y="1143000"/>
            <a:ext cx="11536680" cy="5646420"/>
          </a:xfrm>
        </p:spPr>
        <p:txBody>
          <a:bodyPr>
            <a:normAutofit/>
          </a:bodyPr>
          <a:lstStyle/>
          <a:p>
            <a:pPr fontAlgn="auto" hangingPunct="1"/>
            <a:r>
              <a:rPr lang="en-US" dirty="0"/>
              <a:t>The Road Ahead:</a:t>
            </a:r>
          </a:p>
          <a:p>
            <a:pPr fontAlgn="auto" hangingPunct="1"/>
            <a:r>
              <a:rPr lang="en-US" b="1" dirty="0"/>
              <a:t>6.5.1 </a:t>
            </a:r>
            <a:r>
              <a:rPr lang="en-US" dirty="0"/>
              <a:t>Describe the structure, function, and distribution of the papillae on the tongue.</a:t>
            </a:r>
          </a:p>
          <a:p>
            <a:pPr fontAlgn="auto" hangingPunct="1"/>
            <a:r>
              <a:rPr lang="en-US" b="1" dirty="0"/>
              <a:t>6.5.2 </a:t>
            </a:r>
            <a:r>
              <a:rPr lang="en-US" dirty="0"/>
              <a:t>Summarize the structure of taste buds, and discuss their relationship to papillae.</a:t>
            </a:r>
          </a:p>
          <a:p>
            <a:pPr fontAlgn="auto" hangingPunct="1"/>
            <a:r>
              <a:rPr lang="en-US" b="1" dirty="0"/>
              <a:t>6.5.3  </a:t>
            </a:r>
            <a:r>
              <a:rPr lang="en-US" dirty="0"/>
              <a:t>Describe the basic tastes and the distribution of taste sensitivity across the surface of the tongue.</a:t>
            </a:r>
          </a:p>
        </p:txBody>
      </p:sp>
    </p:spTree>
    <p:extLst>
      <p:ext uri="{BB962C8B-B14F-4D97-AF65-F5344CB8AC3E}">
        <p14:creationId xmlns:p14="http://schemas.microsoft.com/office/powerpoint/2010/main" val="24295208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6.5   Introduction</a:t>
            </a:r>
          </a:p>
        </p:txBody>
      </p:sp>
      <p:sp>
        <p:nvSpPr>
          <p:cNvPr id="3" name="Content Placeholder 2"/>
          <p:cNvSpPr>
            <a:spLocks noGrp="1"/>
          </p:cNvSpPr>
          <p:nvPr>
            <p:ph idx="1"/>
          </p:nvPr>
        </p:nvSpPr>
        <p:spPr/>
        <p:txBody>
          <a:bodyPr>
            <a:normAutofit/>
          </a:bodyPr>
          <a:lstStyle/>
          <a:p>
            <a:r>
              <a:rPr lang="en-US" dirty="0"/>
              <a:t>The tongue detects five basic </a:t>
            </a:r>
            <a:r>
              <a:rPr lang="en-US" b="1" dirty="0"/>
              <a:t>tastes</a:t>
            </a:r>
            <a:r>
              <a:rPr lang="en-US" dirty="0"/>
              <a:t>:</a:t>
            </a:r>
          </a:p>
          <a:p>
            <a:pPr marL="682625" lvl="1" indent="-219075"/>
            <a:r>
              <a:rPr lang="en-US" dirty="0"/>
              <a:t>Salty</a:t>
            </a:r>
          </a:p>
          <a:p>
            <a:pPr marL="682625" lvl="1" indent="-219075"/>
            <a:r>
              <a:rPr lang="en-US" dirty="0"/>
              <a:t>Sour</a:t>
            </a:r>
          </a:p>
          <a:p>
            <a:pPr marL="682625" lvl="1" indent="-219075"/>
            <a:r>
              <a:rPr lang="en-US" dirty="0"/>
              <a:t>Sweet</a:t>
            </a:r>
          </a:p>
          <a:p>
            <a:pPr marL="682625" lvl="1" indent="-219075"/>
            <a:r>
              <a:rPr lang="en-US" dirty="0"/>
              <a:t>Bitter</a:t>
            </a:r>
          </a:p>
          <a:p>
            <a:pPr marL="682625" lvl="1" indent="-219075"/>
            <a:r>
              <a:rPr lang="en-US" dirty="0"/>
              <a:t>Umami</a:t>
            </a:r>
          </a:p>
          <a:p>
            <a:r>
              <a:rPr lang="en-US" b="1" dirty="0"/>
              <a:t>Flavors</a:t>
            </a:r>
            <a:r>
              <a:rPr lang="en-US" dirty="0"/>
              <a:t> are a combination of taste and smell.</a:t>
            </a:r>
          </a:p>
        </p:txBody>
      </p:sp>
    </p:spTree>
    <p:extLst>
      <p:ext uri="{BB962C8B-B14F-4D97-AF65-F5344CB8AC3E}">
        <p14:creationId xmlns:p14="http://schemas.microsoft.com/office/powerpoint/2010/main" val="33445465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6.5  Tastes excite specialized receptor cells on the tongue</a:t>
            </a:r>
          </a:p>
        </p:txBody>
      </p:sp>
      <p:sp>
        <p:nvSpPr>
          <p:cNvPr id="3" name="Content Placeholder 2"/>
          <p:cNvSpPr>
            <a:spLocks noGrp="1"/>
          </p:cNvSpPr>
          <p:nvPr>
            <p:ph idx="1"/>
          </p:nvPr>
        </p:nvSpPr>
        <p:spPr/>
        <p:txBody>
          <a:bodyPr>
            <a:normAutofit/>
          </a:bodyPr>
          <a:lstStyle/>
          <a:p>
            <a:pPr>
              <a:lnSpc>
                <a:spcPct val="110000"/>
              </a:lnSpc>
            </a:pPr>
            <a:r>
              <a:rPr lang="en-US" b="1" dirty="0"/>
              <a:t>Papillae </a:t>
            </a:r>
            <a:r>
              <a:rPr lang="en-US" dirty="0"/>
              <a:t>on the tongue increase surface area.</a:t>
            </a:r>
          </a:p>
          <a:p>
            <a:pPr>
              <a:lnSpc>
                <a:spcPct val="110000"/>
              </a:lnSpc>
            </a:pPr>
            <a:r>
              <a:rPr lang="en-US" dirty="0"/>
              <a:t>Three kinds of taste papillae:</a:t>
            </a:r>
          </a:p>
          <a:p>
            <a:pPr marL="569913" lvl="1" indent="-225425">
              <a:lnSpc>
                <a:spcPct val="110000"/>
              </a:lnSpc>
            </a:pPr>
            <a:r>
              <a:rPr lang="en-US" dirty="0"/>
              <a:t>Circumvallate</a:t>
            </a:r>
          </a:p>
          <a:p>
            <a:pPr marL="569913" lvl="1" indent="-225425">
              <a:lnSpc>
                <a:spcPct val="110000"/>
              </a:lnSpc>
            </a:pPr>
            <a:r>
              <a:rPr lang="en-US" dirty="0"/>
              <a:t>Foliate</a:t>
            </a:r>
          </a:p>
          <a:p>
            <a:pPr marL="569913" lvl="1" indent="-225425">
              <a:lnSpc>
                <a:spcPct val="110000"/>
              </a:lnSpc>
            </a:pPr>
            <a:r>
              <a:rPr lang="en-US" dirty="0"/>
              <a:t>Fungiform</a:t>
            </a:r>
          </a:p>
          <a:p>
            <a:pPr marL="225425" indent="-225425">
              <a:lnSpc>
                <a:spcPct val="110000"/>
              </a:lnSpc>
            </a:pPr>
            <a:r>
              <a:rPr lang="en-US" b="1" dirty="0"/>
              <a:t>Taste buds</a:t>
            </a:r>
            <a:r>
              <a:rPr lang="en-US" dirty="0"/>
              <a:t>, embedded in the papillae, extend microvilli into a pore where they can contact </a:t>
            </a:r>
            <a:r>
              <a:rPr lang="en-US" dirty="0" err="1"/>
              <a:t>tastants</a:t>
            </a:r>
            <a:r>
              <a:rPr lang="en-US" dirty="0"/>
              <a:t>.</a:t>
            </a:r>
          </a:p>
          <a:p>
            <a:pPr>
              <a:lnSpc>
                <a:spcPct val="110000"/>
              </a:lnSpc>
            </a:pPr>
            <a:r>
              <a:rPr lang="en-US" dirty="0"/>
              <a:t>All areas of the tongue detect all five tastes.</a:t>
            </a:r>
          </a:p>
        </p:txBody>
      </p:sp>
    </p:spTree>
    <p:extLst>
      <p:ext uri="{BB962C8B-B14F-4D97-AF65-F5344CB8AC3E}">
        <p14:creationId xmlns:p14="http://schemas.microsoft.com/office/powerpoint/2010/main" val="119179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6.1 The external ear captures, focuses, and filters sound</a:t>
            </a:r>
          </a:p>
        </p:txBody>
      </p:sp>
      <p:sp>
        <p:nvSpPr>
          <p:cNvPr id="3" name="Content Placeholder 2"/>
          <p:cNvSpPr>
            <a:spLocks noGrp="1"/>
          </p:cNvSpPr>
          <p:nvPr>
            <p:ph idx="1"/>
          </p:nvPr>
        </p:nvSpPr>
        <p:spPr/>
        <p:txBody>
          <a:bodyPr/>
          <a:lstStyle/>
          <a:p>
            <a:pPr marL="225425" indent="-225425"/>
            <a:r>
              <a:rPr lang="en-US" dirty="0"/>
              <a:t>Sound, a mechanical force, is </a:t>
            </a:r>
            <a:r>
              <a:rPr lang="en-US" b="1" dirty="0"/>
              <a:t>transduced</a:t>
            </a:r>
            <a:r>
              <a:rPr lang="en-US" dirty="0"/>
              <a:t> into neural activity.</a:t>
            </a:r>
          </a:p>
          <a:p>
            <a:pPr marL="225425" indent="-225425"/>
            <a:r>
              <a:rPr lang="en-US" b="1" dirty="0"/>
              <a:t>External ear</a:t>
            </a:r>
            <a:endParaRPr lang="en-US" dirty="0"/>
          </a:p>
          <a:p>
            <a:pPr marL="565150" lvl="1" indent="-225425"/>
            <a:r>
              <a:rPr lang="en-US" b="1" dirty="0"/>
              <a:t>Pinna</a:t>
            </a:r>
            <a:r>
              <a:rPr lang="en-US" dirty="0"/>
              <a:t>—collect sound waves</a:t>
            </a:r>
          </a:p>
          <a:p>
            <a:pPr marL="565150" lvl="1" indent="-225425"/>
            <a:r>
              <a:rPr lang="en-US" b="1" dirty="0"/>
              <a:t>Ear canal </a:t>
            </a:r>
            <a:r>
              <a:rPr lang="en-US" dirty="0"/>
              <a:t>(or </a:t>
            </a:r>
            <a:r>
              <a:rPr lang="en-US" i="1" dirty="0"/>
              <a:t>auditory canals</a:t>
            </a:r>
            <a:r>
              <a:rPr lang="en-US" dirty="0"/>
              <a:t>)</a:t>
            </a:r>
          </a:p>
          <a:p>
            <a:r>
              <a:rPr lang="en-US" dirty="0"/>
              <a:t>The shape of the external ear modifies the character of sound frequencies that reach the middle ear.</a:t>
            </a:r>
          </a:p>
        </p:txBody>
      </p:sp>
    </p:spTree>
    <p:extLst>
      <p:ext uri="{BB962C8B-B14F-4D97-AF65-F5344CB8AC3E}">
        <p14:creationId xmlns:p14="http://schemas.microsoft.com/office/powerpoint/2010/main" val="33445465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15A5F-3161-1146-BFB5-73F0E907A6F0}"/>
              </a:ext>
            </a:extLst>
          </p:cNvPr>
          <p:cNvSpPr>
            <a:spLocks noGrp="1"/>
          </p:cNvSpPr>
          <p:nvPr>
            <p:ph type="title"/>
          </p:nvPr>
        </p:nvSpPr>
        <p:spPr/>
        <p:txBody>
          <a:bodyPr/>
          <a:lstStyle/>
          <a:p>
            <a:r>
              <a:rPr lang="en-US" dirty="0"/>
              <a:t>FIGURE 6.15  A Cross Section of the Tongue</a:t>
            </a:r>
          </a:p>
        </p:txBody>
      </p:sp>
      <p:pic>
        <p:nvPicPr>
          <p:cNvPr id="6" name="Content Placeholder 5" descr="The tongue shows the papilla on the top left and two taste buds in the middle."/>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3590868" y="479425"/>
            <a:ext cx="5010265" cy="6300788"/>
          </a:xfrm>
        </p:spPr>
      </p:pic>
    </p:spTree>
    <p:extLst>
      <p:ext uri="{BB962C8B-B14F-4D97-AF65-F5344CB8AC3E}">
        <p14:creationId xmlns:p14="http://schemas.microsoft.com/office/powerpoint/2010/main" val="6686025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2BE97-3A92-104D-AF9B-8542550EA3F8}"/>
              </a:ext>
            </a:extLst>
          </p:cNvPr>
          <p:cNvSpPr>
            <a:spLocks noGrp="1"/>
          </p:cNvSpPr>
          <p:nvPr>
            <p:ph type="title"/>
          </p:nvPr>
        </p:nvSpPr>
        <p:spPr/>
        <p:txBody>
          <a:bodyPr/>
          <a:lstStyle/>
          <a:p>
            <a:r>
              <a:rPr lang="en-US" dirty="0"/>
              <a:t>FIGURE 6.16  Taste Buds and Taste Receptor Cells (Part 1)</a:t>
            </a:r>
          </a:p>
        </p:txBody>
      </p:sp>
      <p:pic>
        <p:nvPicPr>
          <p:cNvPr id="6" name="Content Placeholder 5" descr="Papilla and taste bud."/>
          <p:cNvPicPr>
            <a:picLocks noGrp="1" noChangeAspect="1"/>
          </p:cNvPicPr>
          <p:nvPr>
            <p:ph sz="quarter" idx="10"/>
          </p:nvPr>
        </p:nvPicPr>
        <p:blipFill>
          <a:blip r:embed="rId3"/>
          <a:stretch>
            <a:fillRect/>
          </a:stretch>
        </p:blipFill>
        <p:spPr>
          <a:xfrm>
            <a:off x="2635628" y="479425"/>
            <a:ext cx="6920745" cy="6300787"/>
          </a:xfrm>
        </p:spPr>
      </p:pic>
    </p:spTree>
    <p:extLst>
      <p:ext uri="{BB962C8B-B14F-4D97-AF65-F5344CB8AC3E}">
        <p14:creationId xmlns:p14="http://schemas.microsoft.com/office/powerpoint/2010/main" val="13636921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A5B31-8839-C64E-BD63-8CA85D9BF775}"/>
              </a:ext>
            </a:extLst>
          </p:cNvPr>
          <p:cNvSpPr>
            <a:spLocks noGrp="1"/>
          </p:cNvSpPr>
          <p:nvPr>
            <p:ph type="title"/>
          </p:nvPr>
        </p:nvSpPr>
        <p:spPr/>
        <p:txBody>
          <a:bodyPr/>
          <a:lstStyle/>
          <a:p>
            <a:r>
              <a:rPr lang="en-US" dirty="0"/>
              <a:t>FIGURE 6.16  Taste Buds and Taste Receptor Cells (Part 2)</a:t>
            </a:r>
          </a:p>
        </p:txBody>
      </p:sp>
      <p:pic>
        <p:nvPicPr>
          <p:cNvPr id="6" name="Content Placeholder 5" descr="Nerve fiber, taste pore, and microvilli. Lining the sides of each papilla are taste buds which are made up of taste receptor cells that contact tastants in saliva via fine projections called microvilli."/>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2211780" y="479425"/>
            <a:ext cx="7768441" cy="6300788"/>
          </a:xfrm>
        </p:spPr>
      </p:pic>
    </p:spTree>
    <p:extLst>
      <p:ext uri="{BB962C8B-B14F-4D97-AF65-F5344CB8AC3E}">
        <p14:creationId xmlns:p14="http://schemas.microsoft.com/office/powerpoint/2010/main" val="31904751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B465C-6462-334A-9589-1CC781CF644A}"/>
              </a:ext>
            </a:extLst>
          </p:cNvPr>
          <p:cNvSpPr>
            <a:spLocks noGrp="1"/>
          </p:cNvSpPr>
          <p:nvPr>
            <p:ph type="title"/>
          </p:nvPr>
        </p:nvSpPr>
        <p:spPr/>
        <p:txBody>
          <a:bodyPr/>
          <a:lstStyle/>
          <a:p>
            <a:r>
              <a:rPr lang="en-US" dirty="0"/>
              <a:t>FIGURE 6.16  Taste Buds and Taste Receptor Cells (Part 3)</a:t>
            </a:r>
          </a:p>
        </p:txBody>
      </p:sp>
      <p:pic>
        <p:nvPicPr>
          <p:cNvPr id="6" name="Content Placeholder 5" descr="The three different types of papillae are circumvallate, foliate papillae, and fungiform papillae."/>
          <p:cNvPicPr>
            <a:picLocks noGrp="1" noChangeAspect="1"/>
          </p:cNvPicPr>
          <p:nvPr>
            <p:ph sz="quarter" idx="10"/>
          </p:nvPr>
        </p:nvPicPr>
        <p:blipFill>
          <a:blip r:embed="rId3"/>
          <a:stretch>
            <a:fillRect/>
          </a:stretch>
        </p:blipFill>
        <p:spPr>
          <a:xfrm>
            <a:off x="1952410" y="479425"/>
            <a:ext cx="8287181" cy="6300787"/>
          </a:xfrm>
        </p:spPr>
      </p:pic>
    </p:spTree>
    <p:extLst>
      <p:ext uri="{BB962C8B-B14F-4D97-AF65-F5344CB8AC3E}">
        <p14:creationId xmlns:p14="http://schemas.microsoft.com/office/powerpoint/2010/main" val="16348140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6.5  The five basic tastes are signaled by specific sensors on taste cells</a:t>
            </a:r>
          </a:p>
        </p:txBody>
      </p:sp>
      <p:sp>
        <p:nvSpPr>
          <p:cNvPr id="3" name="Content Placeholder 2"/>
          <p:cNvSpPr>
            <a:spLocks noGrp="1"/>
          </p:cNvSpPr>
          <p:nvPr>
            <p:ph idx="1"/>
          </p:nvPr>
        </p:nvSpPr>
        <p:spPr/>
        <p:txBody>
          <a:bodyPr>
            <a:normAutofit/>
          </a:bodyPr>
          <a:lstStyle/>
          <a:p>
            <a:pPr marL="225425" indent="-225425"/>
            <a:r>
              <a:rPr lang="en-US" b="1" dirty="0"/>
              <a:t>Salty</a:t>
            </a:r>
            <a:endParaRPr lang="en-US" dirty="0"/>
          </a:p>
          <a:p>
            <a:pPr marL="565150" lvl="1" indent="-225425"/>
            <a:r>
              <a:rPr lang="en-US" dirty="0"/>
              <a:t>Sodium (Na</a:t>
            </a:r>
            <a:r>
              <a:rPr lang="en-US" baseline="30000" dirty="0"/>
              <a:t>+</a:t>
            </a:r>
            <a:r>
              <a:rPr lang="en-US" dirty="0"/>
              <a:t>) ions enter taste cells via sodium channels, causing depolarization.</a:t>
            </a:r>
          </a:p>
          <a:p>
            <a:pPr marL="569913" lvl="1" indent="-225425"/>
            <a:r>
              <a:rPr lang="en-US" dirty="0"/>
              <a:t>A second salt sensor is </a:t>
            </a:r>
            <a:r>
              <a:rPr lang="en-US" i="1" dirty="0"/>
              <a:t>TRPV1 </a:t>
            </a:r>
            <a:r>
              <a:rPr lang="en-US" dirty="0"/>
              <a:t>(transient receptor potential </a:t>
            </a:r>
            <a:r>
              <a:rPr lang="en-US" dirty="0" err="1"/>
              <a:t>vanilloid</a:t>
            </a:r>
            <a:r>
              <a:rPr lang="en-US" dirty="0"/>
              <a:t> type 1), which increases sensitivity to Na</a:t>
            </a:r>
            <a:r>
              <a:rPr lang="en-US" baseline="30000" dirty="0"/>
              <a:t>+</a:t>
            </a:r>
            <a:r>
              <a:rPr lang="en-US" dirty="0"/>
              <a:t> and also detects cations of other salts in food.</a:t>
            </a:r>
          </a:p>
        </p:txBody>
      </p:sp>
    </p:spTree>
    <p:extLst>
      <p:ext uri="{BB962C8B-B14F-4D97-AF65-F5344CB8AC3E}">
        <p14:creationId xmlns:p14="http://schemas.microsoft.com/office/powerpoint/2010/main" val="33445465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6.5  The five basic tastes are signaled by specific sensors on taste cells	</a:t>
            </a:r>
            <a:r>
              <a:rPr lang="en-US" sz="1000" dirty="0">
                <a:solidFill>
                  <a:schemeClr val="bg1"/>
                </a:solidFill>
              </a:rPr>
              <a:t>2</a:t>
            </a:r>
          </a:p>
        </p:txBody>
      </p:sp>
      <p:sp>
        <p:nvSpPr>
          <p:cNvPr id="3" name="Content Placeholder 2"/>
          <p:cNvSpPr>
            <a:spLocks noGrp="1"/>
          </p:cNvSpPr>
          <p:nvPr>
            <p:ph idx="1"/>
          </p:nvPr>
        </p:nvSpPr>
        <p:spPr/>
        <p:txBody>
          <a:bodyPr>
            <a:normAutofit/>
          </a:bodyPr>
          <a:lstStyle/>
          <a:p>
            <a:pPr marL="225425" indent="-225425"/>
            <a:r>
              <a:rPr lang="en-US" b="1" dirty="0"/>
              <a:t>Sour</a:t>
            </a:r>
            <a:endParaRPr lang="en-US" dirty="0"/>
          </a:p>
          <a:p>
            <a:pPr marL="565150" lvl="1" indent="-225425"/>
            <a:r>
              <a:rPr lang="en-US" dirty="0"/>
              <a:t>Acids release hydrogen ions (H</a:t>
            </a:r>
            <a:r>
              <a:rPr lang="en-US" baseline="30000" dirty="0"/>
              <a:t>+</a:t>
            </a:r>
            <a:r>
              <a:rPr lang="en-US" dirty="0"/>
              <a:t>) and taste sour.</a:t>
            </a:r>
          </a:p>
          <a:p>
            <a:pPr marL="569913" lvl="1" indent="-225425"/>
            <a:r>
              <a:rPr lang="en-US" dirty="0"/>
              <a:t>Sour taste cells all seem to contain the same type of ion channel that allows an influx of protons, which depolarizes the cell.</a:t>
            </a:r>
          </a:p>
          <a:p>
            <a:pPr marL="569913" lvl="1" indent="-225425"/>
            <a:r>
              <a:rPr lang="en-US" dirty="0"/>
              <a:t>The same receptor detects carbonation in drinks.</a:t>
            </a:r>
          </a:p>
        </p:txBody>
      </p:sp>
    </p:spTree>
    <p:extLst>
      <p:ext uri="{BB962C8B-B14F-4D97-AF65-F5344CB8AC3E}">
        <p14:creationId xmlns:p14="http://schemas.microsoft.com/office/powerpoint/2010/main" val="33445465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6.5  The five basic tastes are signaled by specific sensors on taste cells	</a:t>
            </a:r>
            <a:r>
              <a:rPr lang="en-US" sz="1000" dirty="0">
                <a:solidFill>
                  <a:schemeClr val="bg1"/>
                </a:solidFill>
              </a:rPr>
              <a:t>3</a:t>
            </a:r>
            <a:endParaRPr lang="en-US" dirty="0">
              <a:solidFill>
                <a:schemeClr val="bg1"/>
              </a:solidFill>
            </a:endParaRPr>
          </a:p>
        </p:txBody>
      </p:sp>
      <p:sp>
        <p:nvSpPr>
          <p:cNvPr id="3" name="Content Placeholder 2"/>
          <p:cNvSpPr>
            <a:spLocks noGrp="1"/>
          </p:cNvSpPr>
          <p:nvPr>
            <p:ph idx="1"/>
          </p:nvPr>
        </p:nvSpPr>
        <p:spPr/>
        <p:txBody>
          <a:bodyPr>
            <a:normAutofit/>
          </a:bodyPr>
          <a:lstStyle/>
          <a:p>
            <a:pPr marL="225425" indent="-225425">
              <a:spcBef>
                <a:spcPts val="500"/>
              </a:spcBef>
              <a:spcAft>
                <a:spcPts val="500"/>
              </a:spcAft>
            </a:pPr>
            <a:r>
              <a:rPr lang="en-US" dirty="0"/>
              <a:t>Specialized receptors for sweet, bitter, and umami all activate second messengers within the cell.</a:t>
            </a:r>
          </a:p>
          <a:p>
            <a:pPr marL="225425" indent="-225425">
              <a:spcBef>
                <a:spcPts val="500"/>
              </a:spcBef>
              <a:spcAft>
                <a:spcPts val="500"/>
              </a:spcAft>
            </a:pPr>
            <a:r>
              <a:rPr lang="en-US" dirty="0"/>
              <a:t>Sweet—detected by a heterodimer of </a:t>
            </a:r>
            <a:r>
              <a:rPr lang="en-US" dirty="0" err="1"/>
              <a:t>T1R2</a:t>
            </a:r>
            <a:r>
              <a:rPr lang="en-US" dirty="0"/>
              <a:t> and </a:t>
            </a:r>
            <a:r>
              <a:rPr lang="en-US" dirty="0" err="1"/>
              <a:t>T1R3</a:t>
            </a:r>
            <a:endParaRPr lang="en-US" dirty="0"/>
          </a:p>
          <a:p>
            <a:pPr>
              <a:spcBef>
                <a:spcPts val="500"/>
              </a:spcBef>
              <a:spcAft>
                <a:spcPts val="500"/>
              </a:spcAft>
            </a:pPr>
            <a:r>
              <a:rPr lang="en-US" dirty="0"/>
              <a:t>Bitter—detected by T2R receptors</a:t>
            </a:r>
          </a:p>
          <a:p>
            <a:pPr marL="569913" lvl="1" indent="-225425">
              <a:spcBef>
                <a:spcPts val="500"/>
              </a:spcBef>
              <a:spcAft>
                <a:spcPts val="500"/>
              </a:spcAft>
            </a:pPr>
            <a:r>
              <a:rPr lang="en-US" dirty="0"/>
              <a:t>Each bitter-sensing cell produces most or all of the different bitter receptors.</a:t>
            </a:r>
          </a:p>
          <a:p>
            <a:pPr marL="569913" lvl="1" indent="-225425">
              <a:spcBef>
                <a:spcPts val="500"/>
              </a:spcBef>
              <a:spcAft>
                <a:spcPts val="500"/>
              </a:spcAft>
            </a:pPr>
            <a:r>
              <a:rPr lang="en-US" dirty="0"/>
              <a:t>High sensitivity to bitter evolved to detect poison.</a:t>
            </a:r>
          </a:p>
        </p:txBody>
      </p:sp>
    </p:spTree>
    <p:extLst>
      <p:ext uri="{BB962C8B-B14F-4D97-AF65-F5344CB8AC3E}">
        <p14:creationId xmlns:p14="http://schemas.microsoft.com/office/powerpoint/2010/main" val="35101827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6.5  The five basic tastes are signaled by specific sensors on taste cells	</a:t>
            </a:r>
            <a:r>
              <a:rPr lang="en-US" sz="1000" dirty="0">
                <a:solidFill>
                  <a:schemeClr val="bg1"/>
                </a:solidFill>
              </a:rPr>
              <a:t>4</a:t>
            </a:r>
            <a:endParaRPr lang="en-US" dirty="0">
              <a:solidFill>
                <a:schemeClr val="bg1"/>
              </a:solidFill>
            </a:endParaRPr>
          </a:p>
        </p:txBody>
      </p:sp>
      <p:sp>
        <p:nvSpPr>
          <p:cNvPr id="3" name="Content Placeholder 2"/>
          <p:cNvSpPr>
            <a:spLocks noGrp="1"/>
          </p:cNvSpPr>
          <p:nvPr>
            <p:ph idx="1"/>
          </p:nvPr>
        </p:nvSpPr>
        <p:spPr/>
        <p:txBody>
          <a:bodyPr>
            <a:normAutofit/>
          </a:bodyPr>
          <a:lstStyle/>
          <a:p>
            <a:pPr marL="225425" indent="-225425">
              <a:lnSpc>
                <a:spcPct val="110000"/>
              </a:lnSpc>
            </a:pPr>
            <a:r>
              <a:rPr lang="en-US" b="1" dirty="0"/>
              <a:t>Umami</a:t>
            </a:r>
            <a:r>
              <a:rPr lang="en-US" dirty="0"/>
              <a:t>—meaty-savory flavor—is detected by two types of receptors:</a:t>
            </a:r>
          </a:p>
          <a:p>
            <a:pPr marL="569913" lvl="1" indent="-225425">
              <a:lnSpc>
                <a:spcPct val="110000"/>
              </a:lnSpc>
            </a:pPr>
            <a:r>
              <a:rPr lang="en-US" dirty="0"/>
              <a:t>Metabotropic glutamate receptor that responds to glutamate</a:t>
            </a:r>
          </a:p>
          <a:p>
            <a:pPr marL="1146175" lvl="2" indent="-231775">
              <a:lnSpc>
                <a:spcPct val="110000"/>
              </a:lnSpc>
            </a:pPr>
            <a:r>
              <a:rPr lang="en-US" dirty="0"/>
              <a:t>Stimulated by monosodium glutamate (MSG), a flavor enhancer</a:t>
            </a:r>
          </a:p>
          <a:p>
            <a:pPr marL="569913" lvl="1" indent="-225425">
              <a:lnSpc>
                <a:spcPct val="110000"/>
              </a:lnSpc>
            </a:pPr>
            <a:r>
              <a:rPr lang="en-US" dirty="0"/>
              <a:t>Receptor that is a combination of T1R1 and </a:t>
            </a:r>
            <a:r>
              <a:rPr lang="en-US" dirty="0" err="1"/>
              <a:t>T1R3</a:t>
            </a:r>
            <a:endParaRPr lang="en-US" dirty="0"/>
          </a:p>
          <a:p>
            <a:pPr marL="909638" lvl="2">
              <a:lnSpc>
                <a:spcPct val="110000"/>
              </a:lnSpc>
            </a:pPr>
            <a:r>
              <a:rPr lang="en-US" dirty="0"/>
              <a:t>Responds to most dietary amino acids</a:t>
            </a:r>
          </a:p>
        </p:txBody>
      </p:sp>
    </p:spTree>
    <p:extLst>
      <p:ext uri="{BB962C8B-B14F-4D97-AF65-F5344CB8AC3E}">
        <p14:creationId xmlns:p14="http://schemas.microsoft.com/office/powerpoint/2010/main" val="33445465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6.5  Taste information is transmitted to several parts of the brain</a:t>
            </a:r>
          </a:p>
        </p:txBody>
      </p:sp>
      <p:sp>
        <p:nvSpPr>
          <p:cNvPr id="3" name="Content Placeholder 2"/>
          <p:cNvSpPr>
            <a:spLocks noGrp="1"/>
          </p:cNvSpPr>
          <p:nvPr>
            <p:ph idx="1"/>
          </p:nvPr>
        </p:nvSpPr>
        <p:spPr/>
        <p:txBody>
          <a:bodyPr>
            <a:normAutofit/>
          </a:bodyPr>
          <a:lstStyle/>
          <a:p>
            <a:pPr marL="225425" indent="-225425">
              <a:lnSpc>
                <a:spcPct val="110000"/>
              </a:lnSpc>
            </a:pPr>
            <a:r>
              <a:rPr lang="en-US" dirty="0"/>
              <a:t>The </a:t>
            </a:r>
            <a:r>
              <a:rPr lang="en-US" b="1" dirty="0"/>
              <a:t>gustatory system</a:t>
            </a:r>
            <a:r>
              <a:rPr lang="en-US" dirty="0"/>
              <a:t> extends from the tongue, to brainstem nuclei, to the thalamus, and ultimately to the somatosensory cortex.</a:t>
            </a:r>
          </a:p>
          <a:p>
            <a:pPr marL="225425" indent="-225425">
              <a:lnSpc>
                <a:spcPct val="110000"/>
              </a:lnSpc>
            </a:pPr>
            <a:r>
              <a:rPr lang="en-US" dirty="0"/>
              <a:t>The brain may simply monitor which specific axons are active to determine which tastes are present.</a:t>
            </a:r>
          </a:p>
          <a:p>
            <a:pPr marL="565150" lvl="1" indent="-225425">
              <a:lnSpc>
                <a:spcPct val="110000"/>
              </a:lnSpc>
            </a:pPr>
            <a:r>
              <a:rPr lang="en-US" dirty="0"/>
              <a:t>May be a labeled line system</a:t>
            </a:r>
          </a:p>
          <a:p>
            <a:pPr marL="565150" lvl="1" indent="-225425">
              <a:lnSpc>
                <a:spcPct val="110000"/>
              </a:lnSpc>
            </a:pPr>
            <a:r>
              <a:rPr lang="en-US" dirty="0"/>
              <a:t>Other four tastes remain intact when receptors for one taste are inactivated</a:t>
            </a:r>
          </a:p>
        </p:txBody>
      </p:sp>
    </p:spTree>
    <p:extLst>
      <p:ext uri="{BB962C8B-B14F-4D97-AF65-F5344CB8AC3E}">
        <p14:creationId xmlns:p14="http://schemas.microsoft.com/office/powerpoint/2010/main" val="33445465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6.5 The Road Ahead—Review</a:t>
            </a:r>
          </a:p>
        </p:txBody>
      </p:sp>
      <p:sp>
        <p:nvSpPr>
          <p:cNvPr id="3" name="Content Placeholder 2"/>
          <p:cNvSpPr>
            <a:spLocks noGrp="1"/>
          </p:cNvSpPr>
          <p:nvPr>
            <p:ph idx="1"/>
          </p:nvPr>
        </p:nvSpPr>
        <p:spPr>
          <a:xfrm>
            <a:off x="274320" y="1143000"/>
            <a:ext cx="11536680" cy="5646420"/>
          </a:xfrm>
        </p:spPr>
        <p:txBody>
          <a:bodyPr>
            <a:normAutofit/>
          </a:bodyPr>
          <a:lstStyle/>
          <a:p>
            <a:pPr fontAlgn="auto" hangingPunct="1"/>
            <a:r>
              <a:rPr lang="en-US" dirty="0"/>
              <a:t>The Road Ahead:</a:t>
            </a:r>
          </a:p>
          <a:p>
            <a:pPr fontAlgn="auto" hangingPunct="1"/>
            <a:r>
              <a:rPr lang="en-US" b="1" dirty="0"/>
              <a:t>6.5.1 </a:t>
            </a:r>
            <a:r>
              <a:rPr lang="en-US" dirty="0"/>
              <a:t>Describe the structure, function, and distribution of the papillae on the tongue.</a:t>
            </a:r>
          </a:p>
          <a:p>
            <a:pPr fontAlgn="auto" hangingPunct="1"/>
            <a:r>
              <a:rPr lang="en-US" b="1" dirty="0"/>
              <a:t>6.5.2 </a:t>
            </a:r>
            <a:r>
              <a:rPr lang="en-US" dirty="0"/>
              <a:t>Summarize the structure of taste buds, and discuss their relationship to papillae.</a:t>
            </a:r>
          </a:p>
          <a:p>
            <a:pPr fontAlgn="auto" hangingPunct="1"/>
            <a:r>
              <a:rPr lang="en-US" b="1" dirty="0"/>
              <a:t>6.5.3  </a:t>
            </a:r>
            <a:r>
              <a:rPr lang="en-US" dirty="0"/>
              <a:t>Describe the basic tastes and the distribution of taste sensitivity across the surface of the tongue.</a:t>
            </a:r>
          </a:p>
        </p:txBody>
      </p:sp>
    </p:spTree>
    <p:extLst>
      <p:ext uri="{BB962C8B-B14F-4D97-AF65-F5344CB8AC3E}">
        <p14:creationId xmlns:p14="http://schemas.microsoft.com/office/powerpoint/2010/main" val="2977866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33FCC-55A6-CE43-8DD0-72E4A6BF641B}"/>
              </a:ext>
            </a:extLst>
          </p:cNvPr>
          <p:cNvSpPr>
            <a:spLocks noGrp="1"/>
          </p:cNvSpPr>
          <p:nvPr>
            <p:ph type="title"/>
          </p:nvPr>
        </p:nvSpPr>
        <p:spPr/>
        <p:txBody>
          <a:bodyPr/>
          <a:lstStyle/>
          <a:p>
            <a:r>
              <a:rPr lang="en-US" dirty="0"/>
              <a:t>FIGURE 6.1  External and Internal Structures of the Human Ear (Part 1)</a:t>
            </a:r>
          </a:p>
        </p:txBody>
      </p:sp>
      <p:pic>
        <p:nvPicPr>
          <p:cNvPr id="6" name="Content Placeholder 5" descr="Image consists of visual representations of the ear organ. (A) Structures of the ear. External ear or pinna, middle ear, inner ear, ear canal, vestubulocochlear nerve (VIII), cochlea, round window, oval window, and tympanic membrane."/>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2300345" y="479425"/>
            <a:ext cx="7591310" cy="6300788"/>
          </a:xfrm>
        </p:spPr>
      </p:pic>
    </p:spTree>
    <p:extLst>
      <p:ext uri="{BB962C8B-B14F-4D97-AF65-F5344CB8AC3E}">
        <p14:creationId xmlns:p14="http://schemas.microsoft.com/office/powerpoint/2010/main" val="4130998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6.6  Smell: Chemicals in the Air Elicit Odor Sensations</a:t>
            </a:r>
          </a:p>
        </p:txBody>
      </p:sp>
      <p:sp>
        <p:nvSpPr>
          <p:cNvPr id="3" name="Content Placeholder 2"/>
          <p:cNvSpPr>
            <a:spLocks noGrp="1"/>
          </p:cNvSpPr>
          <p:nvPr>
            <p:ph idx="1"/>
          </p:nvPr>
        </p:nvSpPr>
        <p:spPr>
          <a:xfrm>
            <a:off x="274320" y="1143000"/>
            <a:ext cx="11536680" cy="5646420"/>
          </a:xfrm>
        </p:spPr>
        <p:txBody>
          <a:bodyPr>
            <a:normAutofit fontScale="85000" lnSpcReduction="10000"/>
          </a:bodyPr>
          <a:lstStyle/>
          <a:p>
            <a:pPr fontAlgn="auto" hangingPunct="1"/>
            <a:r>
              <a:rPr lang="en-US" dirty="0"/>
              <a:t>The Road Ahead:</a:t>
            </a:r>
          </a:p>
          <a:p>
            <a:pPr fontAlgn="auto" hangingPunct="1"/>
            <a:r>
              <a:rPr lang="en-US" b="1" dirty="0"/>
              <a:t>6.6.1 	</a:t>
            </a:r>
            <a:r>
              <a:rPr lang="en-US" dirty="0"/>
              <a:t>Describe the main structures of the olfactory system, with a focus on the cells and projections of the olfactory epithelium.</a:t>
            </a:r>
          </a:p>
          <a:p>
            <a:pPr fontAlgn="auto" hangingPunct="1"/>
            <a:r>
              <a:rPr lang="en-US" b="1" dirty="0"/>
              <a:t>6.6.2 	</a:t>
            </a:r>
            <a:r>
              <a:rPr lang="en-US" dirty="0"/>
              <a:t>Explain the process of olfactory transduction, and discuss the function and variety of olfactory receptors that have been discovered.</a:t>
            </a:r>
          </a:p>
          <a:p>
            <a:pPr fontAlgn="auto" hangingPunct="1"/>
            <a:r>
              <a:rPr lang="en-US" b="1" dirty="0"/>
              <a:t>6.6.3 	</a:t>
            </a:r>
            <a:r>
              <a:rPr lang="en-US" dirty="0"/>
              <a:t>Trace the projection route of olfactory information, and main olfactory structures, from the olfactory epithelium to the cortex.</a:t>
            </a:r>
          </a:p>
          <a:p>
            <a:pPr fontAlgn="auto" hangingPunct="1"/>
            <a:r>
              <a:rPr lang="en-US" b="1" dirty="0"/>
              <a:t>6.6.4 	</a:t>
            </a:r>
            <a:r>
              <a:rPr lang="en-US" dirty="0"/>
              <a:t>Compare and contrast human olfactory capabilities with those of other species.</a:t>
            </a:r>
          </a:p>
          <a:p>
            <a:pPr fontAlgn="auto" hangingPunct="1"/>
            <a:r>
              <a:rPr lang="en-US" b="1" dirty="0"/>
              <a:t>6.6.5 	</a:t>
            </a:r>
            <a:r>
              <a:rPr lang="en-US" dirty="0"/>
              <a:t>Describe the structure and function of the </a:t>
            </a:r>
            <a:r>
              <a:rPr lang="en-US" dirty="0" err="1"/>
              <a:t>vomeronasal</a:t>
            </a:r>
            <a:r>
              <a:rPr lang="en-US" dirty="0"/>
              <a:t> system, and weigh the evidence for and against the idea that humans detect pheromones.</a:t>
            </a:r>
          </a:p>
        </p:txBody>
      </p:sp>
    </p:spTree>
    <p:extLst>
      <p:ext uri="{BB962C8B-B14F-4D97-AF65-F5344CB8AC3E}">
        <p14:creationId xmlns:p14="http://schemas.microsoft.com/office/powerpoint/2010/main" val="11771218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6.6  The sense of smell starts with receptor neurons in the nose</a:t>
            </a:r>
          </a:p>
        </p:txBody>
      </p:sp>
      <p:sp>
        <p:nvSpPr>
          <p:cNvPr id="3" name="Content Placeholder 2"/>
          <p:cNvSpPr>
            <a:spLocks noGrp="1"/>
          </p:cNvSpPr>
          <p:nvPr>
            <p:ph idx="1"/>
          </p:nvPr>
        </p:nvSpPr>
        <p:spPr/>
        <p:txBody>
          <a:bodyPr>
            <a:normAutofit/>
          </a:bodyPr>
          <a:lstStyle/>
          <a:p>
            <a:r>
              <a:rPr lang="en-US" b="1" dirty="0"/>
              <a:t>Olfaction</a:t>
            </a:r>
            <a:r>
              <a:rPr lang="en-US" dirty="0"/>
              <a:t>—sense of smell</a:t>
            </a:r>
          </a:p>
          <a:p>
            <a:r>
              <a:rPr lang="en-US" b="1" dirty="0"/>
              <a:t>Anosmia</a:t>
            </a:r>
            <a:r>
              <a:rPr lang="en-US" dirty="0"/>
              <a:t>—the inability to smell</a:t>
            </a:r>
          </a:p>
          <a:p>
            <a:pPr marL="225425" indent="-225425"/>
            <a:r>
              <a:rPr lang="en-US" dirty="0"/>
              <a:t>The sense of smell starts with receptor neurons in the nose—the </a:t>
            </a:r>
            <a:r>
              <a:rPr lang="en-US" b="1" dirty="0"/>
              <a:t>olfactory epithelium</a:t>
            </a:r>
            <a:r>
              <a:rPr lang="en-US" dirty="0"/>
              <a:t>.</a:t>
            </a:r>
          </a:p>
          <a:p>
            <a:r>
              <a:rPr lang="en-US" dirty="0"/>
              <a:t>Three types of cells in the epithelium:</a:t>
            </a:r>
          </a:p>
          <a:p>
            <a:pPr marL="569913" indent="-225425">
              <a:buFont typeface="Arial" pitchFamily="34" charset="0"/>
              <a:buChar char="•"/>
            </a:pPr>
            <a:r>
              <a:rPr lang="en-US" dirty="0"/>
              <a:t>Supporting cells</a:t>
            </a:r>
          </a:p>
          <a:p>
            <a:pPr marL="569913" indent="-225425">
              <a:buFont typeface="Arial" pitchFamily="34" charset="0"/>
              <a:buChar char="•"/>
            </a:pPr>
            <a:r>
              <a:rPr lang="en-US" dirty="0"/>
              <a:t>Basal cells</a:t>
            </a:r>
          </a:p>
          <a:p>
            <a:pPr marL="569913" indent="-225425">
              <a:buFont typeface="Arial" pitchFamily="34" charset="0"/>
              <a:buChar char="•"/>
            </a:pPr>
            <a:r>
              <a:rPr lang="en-US" dirty="0"/>
              <a:t>Receptor neurons </a:t>
            </a:r>
          </a:p>
        </p:txBody>
      </p:sp>
    </p:spTree>
    <p:extLst>
      <p:ext uri="{BB962C8B-B14F-4D97-AF65-F5344CB8AC3E}">
        <p14:creationId xmlns:p14="http://schemas.microsoft.com/office/powerpoint/2010/main" val="334454651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6.6  The sense of smell starts with receptor neurons in the nose	</a:t>
            </a:r>
            <a:r>
              <a:rPr lang="en-US" sz="1000" dirty="0">
                <a:solidFill>
                  <a:schemeClr val="bg1"/>
                </a:solidFill>
              </a:rPr>
              <a:t>2</a:t>
            </a:r>
          </a:p>
        </p:txBody>
      </p:sp>
      <p:sp>
        <p:nvSpPr>
          <p:cNvPr id="3" name="Content Placeholder 2"/>
          <p:cNvSpPr>
            <a:spLocks noGrp="1"/>
          </p:cNvSpPr>
          <p:nvPr>
            <p:ph idx="1"/>
          </p:nvPr>
        </p:nvSpPr>
        <p:spPr/>
        <p:txBody>
          <a:bodyPr>
            <a:normAutofit/>
          </a:bodyPr>
          <a:lstStyle/>
          <a:p>
            <a:pPr marL="225425" indent="-225425"/>
            <a:r>
              <a:rPr lang="en-US" dirty="0"/>
              <a:t>Odorants are inhaled molecules that interact with olfactory receptor proteins on the dendrites.</a:t>
            </a:r>
          </a:p>
          <a:p>
            <a:r>
              <a:rPr lang="en-US" dirty="0"/>
              <a:t>Olfactory neurons differ from neurons of the brain:</a:t>
            </a:r>
          </a:p>
          <a:p>
            <a:pPr marL="569913" indent="-225425">
              <a:buFont typeface="Arial" pitchFamily="34" charset="0"/>
              <a:buChar char="•"/>
            </a:pPr>
            <a:r>
              <a:rPr lang="en-US" dirty="0"/>
              <a:t>Incredible diversity of receptor subtypes</a:t>
            </a:r>
          </a:p>
          <a:p>
            <a:pPr marL="569913" indent="-225425">
              <a:buFont typeface="Arial" pitchFamily="34" charset="0"/>
              <a:buChar char="•"/>
            </a:pPr>
            <a:r>
              <a:rPr lang="en-US" dirty="0"/>
              <a:t>Die and are replaced in adulthood</a:t>
            </a:r>
          </a:p>
          <a:p>
            <a:pPr marL="225425" indent="-225425"/>
            <a:endParaRPr lang="en-US" dirty="0"/>
          </a:p>
        </p:txBody>
      </p:sp>
    </p:spTree>
    <p:extLst>
      <p:ext uri="{BB962C8B-B14F-4D97-AF65-F5344CB8AC3E}">
        <p14:creationId xmlns:p14="http://schemas.microsoft.com/office/powerpoint/2010/main" val="22097074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2B428-E2F3-FF45-8BB2-E3B1BA644149}"/>
              </a:ext>
            </a:extLst>
          </p:cNvPr>
          <p:cNvSpPr>
            <a:spLocks noGrp="1"/>
          </p:cNvSpPr>
          <p:nvPr>
            <p:ph type="title"/>
          </p:nvPr>
        </p:nvSpPr>
        <p:spPr/>
        <p:txBody>
          <a:bodyPr/>
          <a:lstStyle/>
          <a:p>
            <a:r>
              <a:rPr lang="en-US" dirty="0"/>
              <a:t>FIGURE 6.20  The Human Olfactory System (Part 1)</a:t>
            </a:r>
          </a:p>
        </p:txBody>
      </p:sp>
      <p:pic>
        <p:nvPicPr>
          <p:cNvPr id="6" name="Content Placeholder 5" descr="This alt text was created for the whole figure and some of it may not apply to this partial figure.&#10;&#10;Each glomerulus receives axons from olfactory receptor cells that share the same sensitivity. The human olfactory system shows hypothalamus, thalamus, orbitofrontal cortex, hippocampus, amygdala, cribriform bone, and olfactory epithelium in the middle, and prepyriform cortex or primary olfactory cortex, olfactory mucosa, turbinates, and air on the bottom."/>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2540737" y="479425"/>
            <a:ext cx="7110527" cy="6300788"/>
          </a:xfrm>
        </p:spPr>
      </p:pic>
    </p:spTree>
    <p:extLst>
      <p:ext uri="{BB962C8B-B14F-4D97-AF65-F5344CB8AC3E}">
        <p14:creationId xmlns:p14="http://schemas.microsoft.com/office/powerpoint/2010/main" val="27955570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A0EEB-89CC-284C-967F-94CF4F73C7EF}"/>
              </a:ext>
            </a:extLst>
          </p:cNvPr>
          <p:cNvSpPr>
            <a:spLocks noGrp="1"/>
          </p:cNvSpPr>
          <p:nvPr>
            <p:ph type="title"/>
          </p:nvPr>
        </p:nvSpPr>
        <p:spPr/>
        <p:txBody>
          <a:bodyPr/>
          <a:lstStyle/>
          <a:p>
            <a:r>
              <a:rPr lang="en-US" dirty="0"/>
              <a:t>FIGURE 6.20  The Human Olfactory System (Part 2)</a:t>
            </a:r>
          </a:p>
        </p:txBody>
      </p:sp>
      <p:pic>
        <p:nvPicPr>
          <p:cNvPr id="6" name="Content Placeholder 5" descr="This alt text was created for the whole figure and some of it may not apply to this partial figure.&#10;&#10;Each glomerulus receives axons from olfactory receptor cells that share the same sensitivity. The human olfactory system shows hypothalamus, thalamus, orbitofrontal cortex, hippocampus, amygdala, cribriform bone, and olfactory epithelium in the middle, and prepyriform cortex or primary olfactory cortex, olfactory mucosa, turbinates, and air on the bottom."/>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3242933" y="479425"/>
            <a:ext cx="5706135" cy="6300788"/>
          </a:xfrm>
        </p:spPr>
      </p:pic>
    </p:spTree>
    <p:extLst>
      <p:ext uri="{BB962C8B-B14F-4D97-AF65-F5344CB8AC3E}">
        <p14:creationId xmlns:p14="http://schemas.microsoft.com/office/powerpoint/2010/main" val="29047140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6.6  The sense of smell starts with receptor neurons in the nose	</a:t>
            </a:r>
            <a:r>
              <a:rPr lang="en-US" sz="1000" dirty="0">
                <a:solidFill>
                  <a:schemeClr val="bg1"/>
                </a:solidFill>
              </a:rPr>
              <a:t>3</a:t>
            </a:r>
          </a:p>
        </p:txBody>
      </p:sp>
      <p:sp>
        <p:nvSpPr>
          <p:cNvPr id="3" name="Content Placeholder 2"/>
          <p:cNvSpPr>
            <a:spLocks noGrp="1"/>
          </p:cNvSpPr>
          <p:nvPr>
            <p:ph idx="1"/>
          </p:nvPr>
        </p:nvSpPr>
        <p:spPr/>
        <p:txBody>
          <a:bodyPr>
            <a:noAutofit/>
          </a:bodyPr>
          <a:lstStyle/>
          <a:p>
            <a:pPr marL="225425" indent="-225425"/>
            <a:r>
              <a:rPr lang="en-US" dirty="0"/>
              <a:t>Each olfactory axon extends into an </a:t>
            </a:r>
            <a:r>
              <a:rPr lang="en-US" b="1" dirty="0"/>
              <a:t>olfactory bulb</a:t>
            </a:r>
            <a:r>
              <a:rPr lang="en-US" dirty="0"/>
              <a:t> of the brain.</a:t>
            </a:r>
          </a:p>
          <a:p>
            <a:pPr marL="565150" lvl="1" indent="-225425"/>
            <a:r>
              <a:rPr lang="en-US" dirty="0"/>
              <a:t>The axon terminates on a specific </a:t>
            </a:r>
            <a:r>
              <a:rPr lang="en-US" b="1" dirty="0"/>
              <a:t>glomerulus</a:t>
            </a:r>
            <a:r>
              <a:rPr lang="en-US" dirty="0"/>
              <a:t>, which receives information from one specific class of odorant receptors.</a:t>
            </a:r>
          </a:p>
          <a:p>
            <a:pPr marL="225425" indent="-225425"/>
            <a:r>
              <a:rPr lang="en-US" dirty="0"/>
              <a:t>Glomeruli are organized like a map—adjacent glomeruli receive input from receptors that are closely related.</a:t>
            </a:r>
          </a:p>
        </p:txBody>
      </p:sp>
    </p:spTree>
    <p:extLst>
      <p:ext uri="{BB962C8B-B14F-4D97-AF65-F5344CB8AC3E}">
        <p14:creationId xmlns:p14="http://schemas.microsoft.com/office/powerpoint/2010/main" val="33445465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6.6  Many vertebrates possess a </a:t>
            </a:r>
            <a:r>
              <a:rPr lang="en-US" dirty="0" err="1"/>
              <a:t>vomeronasal</a:t>
            </a:r>
            <a:r>
              <a:rPr lang="en-US" dirty="0"/>
              <a:t> system</a:t>
            </a:r>
          </a:p>
        </p:txBody>
      </p:sp>
      <p:sp>
        <p:nvSpPr>
          <p:cNvPr id="3" name="Content Placeholder 2"/>
          <p:cNvSpPr>
            <a:spLocks noGrp="1"/>
          </p:cNvSpPr>
          <p:nvPr>
            <p:ph idx="1"/>
          </p:nvPr>
        </p:nvSpPr>
        <p:spPr/>
        <p:txBody>
          <a:bodyPr>
            <a:normAutofit/>
          </a:bodyPr>
          <a:lstStyle/>
          <a:p>
            <a:pPr marL="225425" indent="-225425"/>
            <a:r>
              <a:rPr lang="en-US" dirty="0"/>
              <a:t>The </a:t>
            </a:r>
            <a:r>
              <a:rPr lang="en-US" b="1" dirty="0"/>
              <a:t>vomeronasal system </a:t>
            </a:r>
            <a:r>
              <a:rPr lang="en-US" dirty="0"/>
              <a:t>detects </a:t>
            </a:r>
            <a:r>
              <a:rPr lang="en-US" b="1" dirty="0"/>
              <a:t>pheromones</a:t>
            </a:r>
            <a:r>
              <a:rPr lang="en-US" dirty="0"/>
              <a:t>.</a:t>
            </a:r>
          </a:p>
          <a:p>
            <a:pPr marL="225425" indent="-225425"/>
            <a:r>
              <a:rPr lang="en-US" dirty="0"/>
              <a:t>Receptors are found in the </a:t>
            </a:r>
            <a:r>
              <a:rPr lang="en-US" b="1" dirty="0"/>
              <a:t>vomeronasal organ</a:t>
            </a:r>
            <a:r>
              <a:rPr lang="en-US" dirty="0"/>
              <a:t> (</a:t>
            </a:r>
            <a:r>
              <a:rPr lang="en-US" b="1" dirty="0" err="1"/>
              <a:t>VNO</a:t>
            </a:r>
            <a:r>
              <a:rPr lang="en-US" dirty="0"/>
              <a:t>) of epithelial cells near the olfactory epithelium.</a:t>
            </a:r>
          </a:p>
          <a:p>
            <a:r>
              <a:rPr lang="en-US" dirty="0"/>
              <a:t>Vomeronasal receptors are very sensitive.</a:t>
            </a:r>
          </a:p>
          <a:p>
            <a:pPr lvl="1"/>
            <a:r>
              <a:rPr lang="en-US" dirty="0"/>
              <a:t>They can detect sex hormone metabolites and signals of genetic relatedness.</a:t>
            </a:r>
          </a:p>
        </p:txBody>
      </p:sp>
    </p:spTree>
    <p:extLst>
      <p:ext uri="{BB962C8B-B14F-4D97-AF65-F5344CB8AC3E}">
        <p14:creationId xmlns:p14="http://schemas.microsoft.com/office/powerpoint/2010/main" val="8951000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6.6  The Road Ahead—Review</a:t>
            </a:r>
          </a:p>
        </p:txBody>
      </p:sp>
      <p:sp>
        <p:nvSpPr>
          <p:cNvPr id="3" name="Content Placeholder 2"/>
          <p:cNvSpPr>
            <a:spLocks noGrp="1"/>
          </p:cNvSpPr>
          <p:nvPr>
            <p:ph idx="1"/>
          </p:nvPr>
        </p:nvSpPr>
        <p:spPr>
          <a:xfrm>
            <a:off x="274320" y="1143000"/>
            <a:ext cx="11536680" cy="5646420"/>
          </a:xfrm>
        </p:spPr>
        <p:txBody>
          <a:bodyPr>
            <a:normAutofit fontScale="85000" lnSpcReduction="10000"/>
          </a:bodyPr>
          <a:lstStyle/>
          <a:p>
            <a:pPr fontAlgn="auto" hangingPunct="1"/>
            <a:r>
              <a:rPr lang="en-US" b="1" dirty="0"/>
              <a:t>6.6.1 	</a:t>
            </a:r>
            <a:r>
              <a:rPr lang="en-US" dirty="0"/>
              <a:t>Describe the main structures of the olfactory system, with a focus on the cells and projections of the olfactory epithelium.</a:t>
            </a:r>
          </a:p>
          <a:p>
            <a:pPr fontAlgn="auto" hangingPunct="1"/>
            <a:r>
              <a:rPr lang="en-US" b="1" dirty="0"/>
              <a:t>6.6.2 	</a:t>
            </a:r>
            <a:r>
              <a:rPr lang="en-US" dirty="0"/>
              <a:t>Explain the process of olfactory transduction, and discuss the function and variety of olfactory receptors that have been discovered.</a:t>
            </a:r>
          </a:p>
          <a:p>
            <a:pPr fontAlgn="auto" hangingPunct="1"/>
            <a:r>
              <a:rPr lang="en-US" b="1" dirty="0"/>
              <a:t>6.6.3 	</a:t>
            </a:r>
            <a:r>
              <a:rPr lang="en-US" dirty="0"/>
              <a:t>Trace the projection route of olfactory information, and main olfactory structures, from the olfactory epithelium to the cortex.</a:t>
            </a:r>
          </a:p>
          <a:p>
            <a:pPr fontAlgn="auto" hangingPunct="1"/>
            <a:r>
              <a:rPr lang="en-US" b="1" dirty="0"/>
              <a:t>6.6.4 	</a:t>
            </a:r>
            <a:r>
              <a:rPr lang="en-US" dirty="0"/>
              <a:t>Compare and contrast human olfactory capabilities with those of other species.</a:t>
            </a:r>
          </a:p>
          <a:p>
            <a:pPr fontAlgn="auto" hangingPunct="1"/>
            <a:r>
              <a:rPr lang="en-US" b="1" dirty="0"/>
              <a:t>6.6.5 	</a:t>
            </a:r>
            <a:r>
              <a:rPr lang="en-US" dirty="0"/>
              <a:t>Describe the structure and function of the </a:t>
            </a:r>
            <a:r>
              <a:rPr lang="en-US" dirty="0" err="1"/>
              <a:t>vomeronasal</a:t>
            </a:r>
            <a:r>
              <a:rPr lang="en-US" dirty="0"/>
              <a:t> system, and weigh the evidence for and against the idea that humans detect pheromones.</a:t>
            </a:r>
          </a:p>
        </p:txBody>
      </p:sp>
    </p:spTree>
    <p:extLst>
      <p:ext uri="{BB962C8B-B14F-4D97-AF65-F5344CB8AC3E}">
        <p14:creationId xmlns:p14="http://schemas.microsoft.com/office/powerpoint/2010/main" val="170841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6.1 The middle ear concentrates sound energies</a:t>
            </a:r>
          </a:p>
        </p:txBody>
      </p:sp>
      <p:sp>
        <p:nvSpPr>
          <p:cNvPr id="3" name="Content Placeholder 2"/>
          <p:cNvSpPr>
            <a:spLocks noGrp="1"/>
          </p:cNvSpPr>
          <p:nvPr>
            <p:ph idx="1"/>
          </p:nvPr>
        </p:nvSpPr>
        <p:spPr/>
        <p:txBody>
          <a:bodyPr>
            <a:normAutofit/>
          </a:bodyPr>
          <a:lstStyle/>
          <a:p>
            <a:pPr marL="225425" indent="-225425"/>
            <a:r>
              <a:rPr lang="en-US" dirty="0"/>
              <a:t>Three </a:t>
            </a:r>
            <a:r>
              <a:rPr lang="en-US" b="1" dirty="0"/>
              <a:t>ossicles</a:t>
            </a:r>
            <a:r>
              <a:rPr lang="en-US" dirty="0"/>
              <a:t>—the </a:t>
            </a:r>
            <a:r>
              <a:rPr lang="en-US" b="1" dirty="0"/>
              <a:t>malleus</a:t>
            </a:r>
            <a:r>
              <a:rPr lang="en-US" dirty="0"/>
              <a:t>, </a:t>
            </a:r>
            <a:r>
              <a:rPr lang="en-US" b="1" dirty="0"/>
              <a:t>incus</a:t>
            </a:r>
            <a:r>
              <a:rPr lang="en-US" dirty="0"/>
              <a:t>, and </a:t>
            </a:r>
            <a:r>
              <a:rPr lang="en-US" b="1" dirty="0"/>
              <a:t>stapes</a:t>
            </a:r>
            <a:r>
              <a:rPr lang="en-US" dirty="0"/>
              <a:t>—connect the </a:t>
            </a:r>
            <a:r>
              <a:rPr lang="en-US" b="1" dirty="0"/>
              <a:t>tympanic membrane</a:t>
            </a:r>
            <a:r>
              <a:rPr lang="en-US" dirty="0"/>
              <a:t> (eardrum) to the </a:t>
            </a:r>
            <a:r>
              <a:rPr lang="en-US" b="1" dirty="0"/>
              <a:t>oval window</a:t>
            </a:r>
            <a:r>
              <a:rPr lang="en-US" dirty="0"/>
              <a:t>.</a:t>
            </a:r>
          </a:p>
          <a:p>
            <a:r>
              <a:rPr lang="en-US" dirty="0"/>
              <a:t>Two muscles in the middle ear act to control volume:</a:t>
            </a:r>
          </a:p>
          <a:p>
            <a:pPr marL="569913" lvl="1" indent="-225425"/>
            <a:r>
              <a:rPr lang="en-US" dirty="0"/>
              <a:t>Tensor tympani</a:t>
            </a:r>
          </a:p>
          <a:p>
            <a:pPr marL="569913" lvl="1" indent="-225425"/>
            <a:r>
              <a:rPr lang="en-US" dirty="0"/>
              <a:t>Stapedius</a:t>
            </a:r>
          </a:p>
          <a:p>
            <a:pPr marL="225425" indent="-225425"/>
            <a:r>
              <a:rPr lang="en-US" dirty="0"/>
              <a:t>When activated, the muscles stiffen and reduce sound’s effect.</a:t>
            </a:r>
          </a:p>
        </p:txBody>
      </p:sp>
    </p:spTree>
    <p:extLst>
      <p:ext uri="{BB962C8B-B14F-4D97-AF65-F5344CB8AC3E}">
        <p14:creationId xmlns:p14="http://schemas.microsoft.com/office/powerpoint/2010/main" val="3344546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9BAC0-FD7D-D049-B371-3F751EC639A5}"/>
              </a:ext>
            </a:extLst>
          </p:cNvPr>
          <p:cNvSpPr>
            <a:spLocks noGrp="1"/>
          </p:cNvSpPr>
          <p:nvPr>
            <p:ph type="title"/>
          </p:nvPr>
        </p:nvSpPr>
        <p:spPr/>
        <p:txBody>
          <a:bodyPr/>
          <a:lstStyle/>
          <a:p>
            <a:r>
              <a:rPr lang="en-US" dirty="0"/>
              <a:t>FIGURE 6.1  External and Internal Structures of the Human Ear (Part 2)</a:t>
            </a:r>
          </a:p>
        </p:txBody>
      </p:sp>
      <p:pic>
        <p:nvPicPr>
          <p:cNvPr id="6" name="Content Placeholder 5" descr="Image consists of visual representations of the ear organ. (B) Middle ear. Tensor tympani muscle, ossicles: malleus, incus, stapes, tympanic membrane or eardrum, stapedius muscle, oval window, and round window."/>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3698411" y="479425"/>
            <a:ext cx="4795178" cy="6300788"/>
          </a:xfrm>
        </p:spPr>
      </p:pic>
    </p:spTree>
    <p:extLst>
      <p:ext uri="{BB962C8B-B14F-4D97-AF65-F5344CB8AC3E}">
        <p14:creationId xmlns:p14="http://schemas.microsoft.com/office/powerpoint/2010/main" val="107930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6.1 The cochlea converts vibrational energy into neural activity</a:t>
            </a:r>
          </a:p>
        </p:txBody>
      </p:sp>
      <p:sp>
        <p:nvSpPr>
          <p:cNvPr id="3" name="Content Placeholder 2"/>
          <p:cNvSpPr>
            <a:spLocks noGrp="1"/>
          </p:cNvSpPr>
          <p:nvPr>
            <p:ph idx="1"/>
          </p:nvPr>
        </p:nvSpPr>
        <p:spPr/>
        <p:txBody>
          <a:bodyPr>
            <a:normAutofit lnSpcReduction="10000"/>
          </a:bodyPr>
          <a:lstStyle/>
          <a:p>
            <a:pPr marL="225425" indent="-225425">
              <a:lnSpc>
                <a:spcPct val="110000"/>
              </a:lnSpc>
            </a:pPr>
            <a:r>
              <a:rPr lang="en-US" dirty="0"/>
              <a:t>The spiral-shaped </a:t>
            </a:r>
            <a:r>
              <a:rPr lang="en-US" b="1" dirty="0"/>
              <a:t>cochlea </a:t>
            </a:r>
            <a:r>
              <a:rPr lang="en-US" dirty="0"/>
              <a:t>of the inner ear converts vibrations into neural activity.</a:t>
            </a:r>
          </a:p>
          <a:p>
            <a:pPr marL="228600" indent="-228600">
              <a:lnSpc>
                <a:spcPct val="110000"/>
              </a:lnSpc>
            </a:pPr>
            <a:r>
              <a:rPr lang="en-US" dirty="0"/>
              <a:t>The cochlea has three parallel canals:</a:t>
            </a:r>
          </a:p>
          <a:p>
            <a:pPr lvl="1">
              <a:lnSpc>
                <a:spcPct val="110000"/>
              </a:lnSpc>
            </a:pPr>
            <a:r>
              <a:rPr lang="en-US" b="1" dirty="0"/>
              <a:t>Scala </a:t>
            </a:r>
            <a:r>
              <a:rPr lang="en-US" b="1" dirty="0" err="1"/>
              <a:t>vestibuli</a:t>
            </a:r>
            <a:r>
              <a:rPr lang="en-US" b="1" dirty="0"/>
              <a:t> </a:t>
            </a:r>
            <a:r>
              <a:rPr lang="en-US" dirty="0"/>
              <a:t>(v</a:t>
            </a:r>
            <a:r>
              <a:rPr lang="en-US" i="1" dirty="0"/>
              <a:t>estibular canal</a:t>
            </a:r>
            <a:r>
              <a:rPr lang="en-US" dirty="0"/>
              <a:t>)</a:t>
            </a:r>
          </a:p>
          <a:p>
            <a:pPr lvl="1">
              <a:lnSpc>
                <a:spcPct val="110000"/>
              </a:lnSpc>
            </a:pPr>
            <a:r>
              <a:rPr lang="en-US" b="1" dirty="0"/>
              <a:t>Scala media </a:t>
            </a:r>
            <a:r>
              <a:rPr lang="en-US" dirty="0"/>
              <a:t>(</a:t>
            </a:r>
            <a:r>
              <a:rPr lang="en-US" i="1" dirty="0"/>
              <a:t>middle canal</a:t>
            </a:r>
            <a:r>
              <a:rPr lang="en-US" dirty="0"/>
              <a:t>) </a:t>
            </a:r>
          </a:p>
          <a:p>
            <a:pPr lvl="1">
              <a:lnSpc>
                <a:spcPct val="110000"/>
              </a:lnSpc>
            </a:pPr>
            <a:r>
              <a:rPr lang="en-US" b="1" dirty="0"/>
              <a:t>Scala tympani </a:t>
            </a:r>
            <a:r>
              <a:rPr lang="en-US" dirty="0"/>
              <a:t>(t</a:t>
            </a:r>
            <a:r>
              <a:rPr lang="en-US" i="1" dirty="0"/>
              <a:t>ympanic canal</a:t>
            </a:r>
            <a:r>
              <a:rPr lang="en-US" dirty="0"/>
              <a:t>)</a:t>
            </a:r>
          </a:p>
          <a:p>
            <a:pPr marL="228600" indent="-228600">
              <a:lnSpc>
                <a:spcPct val="110000"/>
              </a:lnSpc>
            </a:pPr>
            <a:r>
              <a:rPr lang="en-US" dirty="0"/>
              <a:t>The </a:t>
            </a:r>
            <a:r>
              <a:rPr lang="en-US" b="1" dirty="0"/>
              <a:t>round window</a:t>
            </a:r>
            <a:r>
              <a:rPr lang="en-US" dirty="0"/>
              <a:t> is a membrane that separates the tympanic canal from the middle ear; it can bulge outward a bit.</a:t>
            </a:r>
          </a:p>
        </p:txBody>
      </p:sp>
    </p:spTree>
    <p:extLst>
      <p:ext uri="{BB962C8B-B14F-4D97-AF65-F5344CB8AC3E}">
        <p14:creationId xmlns:p14="http://schemas.microsoft.com/office/powerpoint/2010/main" val="3344546513"/>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4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7489</TotalTime>
  <Words>3252</Words>
  <Application>Microsoft Office PowerPoint</Application>
  <PresentationFormat>Widescreen</PresentationFormat>
  <Paragraphs>325</Paragraphs>
  <Slides>67</Slides>
  <Notes>23</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67</vt:i4>
      </vt:variant>
    </vt:vector>
  </HeadingPairs>
  <TitlesOfParts>
    <vt:vector size="77" baseType="lpstr">
      <vt:lpstr>ＭＳ Ｐゴシック</vt:lpstr>
      <vt:lpstr>Arial</vt:lpstr>
      <vt:lpstr>Calibri</vt:lpstr>
      <vt:lpstr>Courier New</vt:lpstr>
      <vt:lpstr>Times</vt:lpstr>
      <vt:lpstr>Times New Roman</vt:lpstr>
      <vt:lpstr>Wingdings</vt:lpstr>
      <vt:lpstr>Blank Presentation</vt:lpstr>
      <vt:lpstr>24_Blank Presentation</vt:lpstr>
      <vt:lpstr>21_Blank Presentation</vt:lpstr>
      <vt:lpstr>Hearing, Balance, Taste, and Smell</vt:lpstr>
      <vt:lpstr>6.1 Hearing: Pressure Waves in the Air Are Perceived as Sound</vt:lpstr>
      <vt:lpstr>6.1 Hearing: Pressure Waves in the Air Are Perceived as Sound      2</vt:lpstr>
      <vt:lpstr>6.1 Hearing: Pressure Waves in the Air Are Perceived as Sound      3</vt:lpstr>
      <vt:lpstr>6.1 The external ear captures, focuses, and filters sound</vt:lpstr>
      <vt:lpstr>FIGURE 6.1  External and Internal Structures of the Human Ear (Part 1)</vt:lpstr>
      <vt:lpstr>6.1 The middle ear concentrates sound energies</vt:lpstr>
      <vt:lpstr>FIGURE 6.1  External and Internal Structures of the Human Ear (Part 2)</vt:lpstr>
      <vt:lpstr>6.1 The cochlea converts vibrational energy into neural activity</vt:lpstr>
      <vt:lpstr>FIGURE 6.1  External and Internal Structures of the Human Ear (Part 3)</vt:lpstr>
      <vt:lpstr>6.1 The cochlea converts vibrational energy into neural activity 2</vt:lpstr>
      <vt:lpstr>FIGURE 6.1  External and Internal Structures of the Human Ear (Part 4)</vt:lpstr>
      <vt:lpstr>6.1 The cochlea converts vibrational energy into neural activity 3</vt:lpstr>
      <vt:lpstr>FIGURE 6.2  Deformation of the Basilar Membrane Encodes Sound Frequencies (Part 1)</vt:lpstr>
      <vt:lpstr>FIGURE 6.2  Deformation of the Basilar Membrane Encodes Sound Frequencies (Part 2)</vt:lpstr>
      <vt:lpstr>6.1 Hair cells transduce movements of the basilar membrane into electrical signals</vt:lpstr>
      <vt:lpstr>FIGURE 6.3  Auditory Nerve Fibers and Synapses in the Organ of Corti (Part 1)</vt:lpstr>
      <vt:lpstr>FIGURE 6.3  Auditory Nerve Fibers and Synapses in the Organ of Corti (Part 2)</vt:lpstr>
      <vt:lpstr>6.1 Hair cells transduce movements of the basilar membrane into electrical signals      2</vt:lpstr>
      <vt:lpstr>6.1 Hair cells transduce movements of the basilar membrane into electrical signals      3</vt:lpstr>
      <vt:lpstr>6.1 Hair cells transduce movements of the basilar membrane into electrical signals      4</vt:lpstr>
      <vt:lpstr>6.1 Auditory signals run from cochlea to cortex</vt:lpstr>
      <vt:lpstr>FIGURE 6.5  Auditory Pathways of the Human Brain </vt:lpstr>
      <vt:lpstr>6.1 Auditory signals run from cochlea to cortex  2</vt:lpstr>
      <vt:lpstr>6.1 Auditory signals run from cochlea to cortex  3</vt:lpstr>
      <vt:lpstr>6.1  The Road Ahead—Review</vt:lpstr>
      <vt:lpstr>6.2 Specialized Neural Systems Extract Information from Auditory Signals</vt:lpstr>
      <vt:lpstr>6.2 The pitch of sounds is encoded in two complementary ways</vt:lpstr>
      <vt:lpstr>6.2 The pitch of sounds is encoded in two complementary ways 2</vt:lpstr>
      <vt:lpstr>6.2 Brainstem systems compare the ears to localize sounds</vt:lpstr>
      <vt:lpstr>FIGURE 6.7  Cues for Binaural Hearing (Part 1)</vt:lpstr>
      <vt:lpstr>FIGURE 6.7  Cues for Binaural Hearing (Part 2)</vt:lpstr>
      <vt:lpstr>FIGURE 6.7  Cues for Binaural Hearing (Part 3)</vt:lpstr>
      <vt:lpstr>6.2  The auditory cortex processes complex sound </vt:lpstr>
      <vt:lpstr>6.2  The Road Ahead—Review</vt:lpstr>
      <vt:lpstr>6.3 Hearing Loss Is a Widespread Problem</vt:lpstr>
      <vt:lpstr>6.3 Hearing Loss Is a Widespread Problem 2</vt:lpstr>
      <vt:lpstr>6.3 Hearing Loss Is a Widespread Problem 3</vt:lpstr>
      <vt:lpstr>FIGURE 6.11  The Destructive Effects of Loud Noise </vt:lpstr>
      <vt:lpstr>6.3  The Road Ahead—Review</vt:lpstr>
      <vt:lpstr>6.4 Balance: The Inner Ear Senses the Position and Movement of the Head</vt:lpstr>
      <vt:lpstr>6.4  Introduction</vt:lpstr>
      <vt:lpstr>FIGURE 6.14  Structures of the Vestibular System (Part 3)</vt:lpstr>
      <vt:lpstr>6.4  Introduction 2</vt:lpstr>
      <vt:lpstr>6.4  Some forms of vestibular excitation produce motion sickness</vt:lpstr>
      <vt:lpstr>6.4 The Road Ahead—Review</vt:lpstr>
      <vt:lpstr>6.5 Taste: Chemicals in Foods Are Perceived as Tastes</vt:lpstr>
      <vt:lpstr>6.5   Introduction</vt:lpstr>
      <vt:lpstr>6.5  Tastes excite specialized receptor cells on the tongue</vt:lpstr>
      <vt:lpstr>FIGURE 6.15  A Cross Section of the Tongue</vt:lpstr>
      <vt:lpstr>FIGURE 6.16  Taste Buds and Taste Receptor Cells (Part 1)</vt:lpstr>
      <vt:lpstr>FIGURE 6.16  Taste Buds and Taste Receptor Cells (Part 2)</vt:lpstr>
      <vt:lpstr>FIGURE 6.16  Taste Buds and Taste Receptor Cells (Part 3)</vt:lpstr>
      <vt:lpstr>6.5  The five basic tastes are signaled by specific sensors on taste cells</vt:lpstr>
      <vt:lpstr>6.5  The five basic tastes are signaled by specific sensors on taste cells 2</vt:lpstr>
      <vt:lpstr>6.5  The five basic tastes are signaled by specific sensors on taste cells 3</vt:lpstr>
      <vt:lpstr>6.5  The five basic tastes are signaled by specific sensors on taste cells 4</vt:lpstr>
      <vt:lpstr>6.5  Taste information is transmitted to several parts of the brain</vt:lpstr>
      <vt:lpstr>6.5 The Road Ahead—Review</vt:lpstr>
      <vt:lpstr>6.6  Smell: Chemicals in the Air Elicit Odor Sensations</vt:lpstr>
      <vt:lpstr>6.6  The sense of smell starts with receptor neurons in the nose</vt:lpstr>
      <vt:lpstr>6.6  The sense of smell starts with receptor neurons in the nose 2</vt:lpstr>
      <vt:lpstr>FIGURE 6.20  The Human Olfactory System (Part 1)</vt:lpstr>
      <vt:lpstr>FIGURE 6.20  The Human Olfactory System (Part 2)</vt:lpstr>
      <vt:lpstr>6.6  The sense of smell starts with receptor neurons in the nose 3</vt:lpstr>
      <vt:lpstr>6.6  Many vertebrates possess a vomeronasal system</vt:lpstr>
      <vt:lpstr>6.6  The Road Ahead—Review</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Mind's Machine, 2e</dc:title>
  <dc:subject/>
  <dc:creator>Sinauer Associates, Inc.</dc:creator>
  <cp:keywords/>
  <dc:description/>
  <cp:lastModifiedBy>Lacey, Peter</cp:lastModifiedBy>
  <cp:revision>169</cp:revision>
  <dcterms:created xsi:type="dcterms:W3CDTF">2012-02-16T14:58:45Z</dcterms:created>
  <dcterms:modified xsi:type="dcterms:W3CDTF">2020-11-30T16:10:43Z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e5cb09a-2992-49d6-8ac9-5f63e7b1ad2f_Enabled">
    <vt:lpwstr>true</vt:lpwstr>
  </property>
  <property fmtid="{D5CDD505-2E9C-101B-9397-08002B2CF9AE}" pid="3" name="MSIP_Label_be5cb09a-2992-49d6-8ac9-5f63e7b1ad2f_SetDate">
    <vt:lpwstr>2020-10-19T18:53:31Z</vt:lpwstr>
  </property>
  <property fmtid="{D5CDD505-2E9C-101B-9397-08002B2CF9AE}" pid="4" name="MSIP_Label_be5cb09a-2992-49d6-8ac9-5f63e7b1ad2f_Method">
    <vt:lpwstr>Standard</vt:lpwstr>
  </property>
  <property fmtid="{D5CDD505-2E9C-101B-9397-08002B2CF9AE}" pid="5" name="MSIP_Label_be5cb09a-2992-49d6-8ac9-5f63e7b1ad2f_Name">
    <vt:lpwstr>Controlled</vt:lpwstr>
  </property>
  <property fmtid="{D5CDD505-2E9C-101B-9397-08002B2CF9AE}" pid="6" name="MSIP_Label_be5cb09a-2992-49d6-8ac9-5f63e7b1ad2f_SiteId">
    <vt:lpwstr>91761b62-4c45-43f5-9f0e-be8ad9b551ff</vt:lpwstr>
  </property>
  <property fmtid="{D5CDD505-2E9C-101B-9397-08002B2CF9AE}" pid="7" name="MSIP_Label_be5cb09a-2992-49d6-8ac9-5f63e7b1ad2f_ActionId">
    <vt:lpwstr>1a4b19de-c05f-4db0-8945-4cb40ff4d8d7</vt:lpwstr>
  </property>
  <property fmtid="{D5CDD505-2E9C-101B-9397-08002B2CF9AE}" pid="8" name="MSIP_Label_be5cb09a-2992-49d6-8ac9-5f63e7b1ad2f_ContentBits">
    <vt:lpwstr>0</vt:lpwstr>
  </property>
</Properties>
</file>