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6" d="100"/>
          <a:sy n="36" d="100"/>
        </p:scale>
        <p:origin x="6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r>
              <a:rPr b="1"/>
              <a:t>Feeding the Poor.  </a:t>
            </a:r>
            <a:r>
              <a:t> In this painting from about 1646 by the Spanish painter Bartolomé Esteban Murillo, solemn-looking children and the elderly give thanks to the kneeling St. Diego of Alcala for a ration of food.   Seville, where Murillo spent most of his life, suffered several crop failures, disastrous floods, and repeated outbreaks of famine and the plague between 1626 and 1679.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t>Map 3.3: Europe after the War Of Spanish Succession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lstStyle/>
          <a:p>
            <a:r>
              <a:rPr b="1"/>
              <a:t>Puritans. </a:t>
            </a:r>
            <a:r>
              <a:t>These Protestant purists disliked elaborate religious ritual and thought England’s sumptuous Anglican cathedrals smacked of Catholicism. Puritans considered William Laud, King Charles I’s Archbishop of Canterbury, a papist.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r>
              <a:rPr b="1"/>
              <a:t>The Execution of Charles I.</a:t>
            </a:r>
            <a:r>
              <a:t> In January 1649, England’s revolutionary “Rump Parliament” indicted Charles for treason, and a newly created High Court sentenced him to death. The execution shocked a great many English people and polarized a deeply divided country all the more.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noRot="1" noChangeAspect="1"/>
          </p:cNvSpPr>
          <p:nvPr>
            <p:ph type="sldImg"/>
          </p:nvPr>
        </p:nvSpPr>
        <p:spPr>
          <a:prstGeom prst="rect">
            <a:avLst/>
          </a:prstGeom>
        </p:spPr>
        <p:txBody>
          <a:bodyPr/>
          <a:lstStyle/>
          <a:p>
            <a:endParaRPr/>
          </a:p>
        </p:txBody>
      </p:sp>
      <p:sp>
        <p:nvSpPr>
          <p:cNvPr id="219" name="Shape 219"/>
          <p:cNvSpPr>
            <a:spLocks noGrp="1"/>
          </p:cNvSpPr>
          <p:nvPr>
            <p:ph type="body" sz="quarter" idx="1"/>
          </p:nvPr>
        </p:nvSpPr>
        <p:spPr>
          <a:prstGeom prst="rect">
            <a:avLst/>
          </a:prstGeom>
        </p:spPr>
        <p:txBody>
          <a:bodyPr/>
          <a:lstStyle/>
          <a:p>
            <a:r>
              <a:rPr b="1"/>
              <a:t>Glorious Revolution. </a:t>
            </a:r>
            <a:r>
              <a:t>This dramatic event deposed England’s quasi-Catholic King James II and imported a Dutch Protestant nobleman to take his place. The revolution forbade Catholics to occupy the English throne and increased the powers of Parliament at the monarchy’s expense.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Map 3.4/Table 3.1: The Crises of the Seventeenth Century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p>
            <a:r>
              <a:rPr b="1"/>
              <a:t>Ice City. </a:t>
            </a:r>
            <a:r>
              <a:t> The citizens of Antwerp, Netherlands enjoy winter pastimes on one of the city’s many frozen waterways during the winter of 1622-1623.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r>
              <a:rPr b="1"/>
              <a:t>A World at Arms.  </a:t>
            </a:r>
            <a:r>
              <a:t> These two paintings by the Flemish painter Pieter Snayers capture the immensity and terrible suffering of the constant fighting that ravaged Europe for most of the seventeenth century.   Top:  The Battle of White Mountain, a pivotal battle in the early phase of the Thirty Years’ War, in which 50,000 soldiers fought.  Bottom:   The siege of Aires-sur-la-Lys, in northern France, 1641.   Starving Spanish soldiers freeze in the snow.  Visible behind them are the fortifications of the town.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t>Map 3.1: The Thirty Year’s  War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rPr b="1"/>
              <a:t>Tsar Alexei of Russia.  </a:t>
            </a:r>
            <a:r>
              <a:t> The long reign of Alexei (1645-1676) was filled with crises, and the tsar relied on advisers who often failed him.  In this painting, Alexei wears the royal regalia that symbolize his sovereignty and legitimate his rule.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t>Map 3.2: Sweden, 1560-1721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rPr b="1"/>
              <a:t>Imperial Hall, Topkapi Palace. </a:t>
            </a:r>
            <a:r>
              <a:t> Shortly after they conquered Constantinople, the Ottomans began the construction of a new palace for their sultans:  Topkapi Saray.  The Topkapi is a veritable mini-city, with schools, barracks, a hospital, an armory, and most important, the living quarters, or harem, for the ruling family.  Located at the very center of the palace complex, were the private apartments of the sultan, which included the Imperial Hall where the sultan would receive members of his family and closest advisors.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rPr b="1"/>
              <a:t>The Fronde. </a:t>
            </a:r>
            <a:r>
              <a:t>  A Fronde leader urges Parisians to revolt against Cardinal Mazarin.  The Seine, visible in the background, flooded its banks numerous times in the seventeenth century.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r>
              <a:rPr b="1"/>
              <a:t>The Chateau of Versailles – Hall of Mirrors. </a:t>
            </a:r>
            <a:r>
              <a:t>In this ornate palace, completed in 1682, King Louis XIV presided over some five thousand of his country’s leading nobles and shaped an ambitious, adventurous foreign policy.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74638"/>
            <a:ext cx="2057400" cy="5851527"/>
          </a:xfrm>
          <a:prstGeom prst="rect">
            <a:avLst/>
          </a:prstGeom>
        </p:spPr>
        <p:txBody>
          <a:bodyPr/>
          <a:lstStyle/>
          <a:p>
            <a:r>
              <a:t>Title Text</a:t>
            </a:r>
          </a:p>
        </p:txBody>
      </p:sp>
      <p:sp>
        <p:nvSpPr>
          <p:cNvPr id="102" name="Body Level One…"/>
          <p:cNvSpPr txBox="1">
            <a:spLocks noGrp="1"/>
          </p:cNvSpPr>
          <p:nvPr>
            <p:ph type="body" idx="1"/>
          </p:nvPr>
        </p:nvSpPr>
        <p:spPr>
          <a:xfrm>
            <a:off x="457200" y="274638"/>
            <a:ext cx="60198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5" y="1535112"/>
            <a:ext cx="4041775" cy="63976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5"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198" y="1435100"/>
            <a:ext cx="3008317" cy="4691063"/>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2"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9" y="6414761"/>
            <a:ext cx="258622"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1.pdf" descr="image1.pdf"/>
          <p:cNvPicPr>
            <a:picLocks noChangeAspect="1"/>
          </p:cNvPicPr>
          <p:nvPr/>
        </p:nvPicPr>
        <p:blipFill>
          <a:blip r:embed="rId2"/>
          <a:stretch>
            <a:fillRect/>
          </a:stretch>
        </p:blipFill>
        <p:spPr>
          <a:xfrm>
            <a:off x="-3" y="0"/>
            <a:ext cx="9209656" cy="690723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3.pdf" descr="image3.pdf"/>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67" name="Shape 171"/>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defTabSz="448055">
              <a:defRPr sz="2940">
                <a:solidFill>
                  <a:srgbClr val="FFFFFF"/>
                </a:solidFill>
                <a:latin typeface="+mj-lt"/>
                <a:ea typeface="+mj-ea"/>
                <a:cs typeface="+mj-cs"/>
                <a:sym typeface="Calibri"/>
              </a:defRPr>
            </a:lvl1pPr>
          </a:lstStyle>
          <a:p>
            <a:r>
              <a:t>The Ottoman Empire Confronts the Little Ice Age</a:t>
            </a:r>
          </a:p>
        </p:txBody>
      </p:sp>
      <p:sp>
        <p:nvSpPr>
          <p:cNvPr id="168" name="Shape 121"/>
          <p:cNvSpPr txBox="1"/>
          <p:nvPr/>
        </p:nvSpPr>
        <p:spPr>
          <a:xfrm>
            <a:off x="406400" y="1559938"/>
            <a:ext cx="8331201" cy="1817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899" indent="-342899">
              <a:spcBef>
                <a:spcPts val="700"/>
              </a:spcBef>
              <a:buSzPct val="100000"/>
              <a:buFont typeface="Arial"/>
              <a:buChar char="•"/>
              <a:defRPr sz="2800">
                <a:latin typeface="+mj-lt"/>
                <a:ea typeface="+mj-ea"/>
                <a:cs typeface="+mj-cs"/>
                <a:sym typeface="Calibri"/>
              </a:defRPr>
            </a:pPr>
            <a:r>
              <a:t>Famine resulting from the Little Ice Age</a:t>
            </a:r>
          </a:p>
          <a:p>
            <a:pPr marL="342899" indent="-342899">
              <a:spcBef>
                <a:spcPts val="700"/>
              </a:spcBef>
              <a:buSzPct val="100000"/>
              <a:buFont typeface="Arial"/>
              <a:buChar char="•"/>
              <a:defRPr sz="2800">
                <a:latin typeface="+mj-lt"/>
                <a:ea typeface="+mj-ea"/>
                <a:cs typeface="+mj-cs"/>
                <a:sym typeface="Calibri"/>
              </a:defRPr>
            </a:pPr>
            <a:r>
              <a:t>Political turmoil</a:t>
            </a:r>
          </a:p>
          <a:p>
            <a:pPr marL="342899" indent="-342899">
              <a:spcBef>
                <a:spcPts val="700"/>
              </a:spcBef>
              <a:buSzPct val="100000"/>
              <a:buFont typeface="Arial"/>
              <a:buChar char="•"/>
              <a:defRPr sz="2800">
                <a:latin typeface="+mj-lt"/>
                <a:ea typeface="+mj-ea"/>
                <a:cs typeface="+mj-cs"/>
                <a:sym typeface="Calibri"/>
              </a:defRPr>
            </a:pPr>
            <a:r>
              <a:t>Series of weak sultans</a:t>
            </a:r>
          </a:p>
        </p:txBody>
      </p:sp>
      <p:sp>
        <p:nvSpPr>
          <p:cNvPr id="170" name="Wars with Hungary and Venice…"/>
          <p:cNvSpPr txBox="1"/>
          <p:nvPr/>
        </p:nvSpPr>
        <p:spPr>
          <a:xfrm>
            <a:off x="388711" y="3228558"/>
            <a:ext cx="3567664" cy="2349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899" indent="-342899">
              <a:spcBef>
                <a:spcPts val="700"/>
              </a:spcBef>
              <a:buSzPct val="100000"/>
              <a:buFont typeface="Arial"/>
              <a:buChar char="•"/>
              <a:defRPr sz="2800">
                <a:latin typeface="+mj-lt"/>
                <a:ea typeface="+mj-ea"/>
                <a:cs typeface="+mj-cs"/>
                <a:sym typeface="Calibri"/>
              </a:defRPr>
            </a:pPr>
            <a:r>
              <a:t>Wars with Hungary and Venice</a:t>
            </a:r>
          </a:p>
          <a:p>
            <a:pPr marL="342899" indent="-342899">
              <a:spcBef>
                <a:spcPts val="700"/>
              </a:spcBef>
              <a:buSzPct val="100000"/>
              <a:buFont typeface="Arial"/>
              <a:buChar char="•"/>
              <a:defRPr sz="2800">
                <a:latin typeface="+mj-lt"/>
                <a:ea typeface="+mj-ea"/>
                <a:cs typeface="+mj-cs"/>
                <a:sym typeface="Calibri"/>
              </a:defRPr>
            </a:pPr>
            <a:r>
              <a:t>Rivalry with the Habsburgs</a:t>
            </a:r>
          </a:p>
        </p:txBody>
      </p:sp>
      <p:pic>
        <p:nvPicPr>
          <p:cNvPr id="7" name="Picture 6" descr="A photo shows the Imperial Hall of the Topkapi Palace." title="Imperial Hall, Topkapi Palace. Shortly after they conquered Constantinople, the Ottomans began the construction of a new palace for their sultans: Topkapi Saray. The Topkapi is a veritable mini-city, with schools, barracks, a hospital, an armory, and most important, the living quarters, or harem, for the ruling family. Located at the very center of the palace complex were the private apartments of the sultan, which included the Imperial Hall where the sultan would receive members of his family and closest advisors.">
            <a:extLst>
              <a:ext uri="{FF2B5EF4-FFF2-40B4-BE49-F238E27FC236}">
                <a16:creationId xmlns:a16="http://schemas.microsoft.com/office/drawing/2014/main" id="{E809FB82-21FF-4A1C-A66B-A3D038EA3F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893" y="3228558"/>
            <a:ext cx="5015396" cy="3385392"/>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image3.pdf" descr="image3.pdf"/>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75" name="Shape 171"/>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fontScale="92500"/>
          </a:bodyPr>
          <a:lstStyle>
            <a:lvl1pPr algn="r" defTabSz="448055">
              <a:defRPr sz="2940">
                <a:solidFill>
                  <a:srgbClr val="FFFFFF"/>
                </a:solidFill>
                <a:latin typeface="+mj-lt"/>
                <a:ea typeface="+mj-ea"/>
                <a:cs typeface="+mj-cs"/>
                <a:sym typeface="Calibri"/>
              </a:defRPr>
            </a:lvl1pPr>
          </a:lstStyle>
          <a:p>
            <a:r>
              <a:t>France and the Crisis of the Seventeenth Century</a:t>
            </a:r>
          </a:p>
        </p:txBody>
      </p:sp>
      <p:sp>
        <p:nvSpPr>
          <p:cNvPr id="176" name="Shape 121"/>
          <p:cNvSpPr txBox="1"/>
          <p:nvPr/>
        </p:nvSpPr>
        <p:spPr>
          <a:xfrm>
            <a:off x="406400" y="1559938"/>
            <a:ext cx="8331201" cy="4979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899" indent="-342899">
              <a:spcBef>
                <a:spcPts val="700"/>
              </a:spcBef>
              <a:buSzPct val="100000"/>
              <a:buFont typeface="Arial"/>
              <a:buChar char="•"/>
              <a:defRPr sz="2800">
                <a:latin typeface="+mj-lt"/>
                <a:ea typeface="+mj-ea"/>
                <a:cs typeface="+mj-cs"/>
                <a:sym typeface="Calibri"/>
              </a:defRPr>
            </a:pPr>
            <a:r>
              <a:t>Wars with Huguenots, famine</a:t>
            </a:r>
          </a:p>
          <a:p>
            <a:pPr marL="342899" indent="-342899">
              <a:spcBef>
                <a:spcPts val="700"/>
              </a:spcBef>
              <a:buSzPct val="100000"/>
              <a:buFont typeface="Arial"/>
              <a:buChar char="•"/>
              <a:defRPr sz="2800">
                <a:latin typeface="+mj-lt"/>
                <a:ea typeface="+mj-ea"/>
                <a:cs typeface="+mj-cs"/>
                <a:sym typeface="Calibri"/>
              </a:defRPr>
            </a:pPr>
            <a:r>
              <a:t>The Croquants</a:t>
            </a:r>
          </a:p>
          <a:p>
            <a:pPr marL="800099" lvl="1" indent="-342899">
              <a:spcBef>
                <a:spcPts val="700"/>
              </a:spcBef>
              <a:buSzPct val="100000"/>
              <a:buFont typeface="Arial"/>
              <a:buChar char="•"/>
              <a:defRPr sz="2800">
                <a:latin typeface="+mj-lt"/>
                <a:ea typeface="+mj-ea"/>
                <a:cs typeface="+mj-cs"/>
                <a:sym typeface="Calibri"/>
              </a:defRPr>
            </a:pPr>
            <a:r>
              <a:t>Rural rebellion</a:t>
            </a:r>
          </a:p>
          <a:p>
            <a:pPr marL="342899" indent="-342899">
              <a:spcBef>
                <a:spcPts val="700"/>
              </a:spcBef>
              <a:buSzPct val="100000"/>
              <a:buFont typeface="Arial"/>
              <a:buChar char="•"/>
              <a:defRPr sz="2800">
                <a:latin typeface="+mj-lt"/>
                <a:ea typeface="+mj-ea"/>
                <a:cs typeface="+mj-cs"/>
                <a:sym typeface="Calibri"/>
              </a:defRPr>
            </a:pPr>
            <a:r>
              <a:t>The Fronde</a:t>
            </a:r>
          </a:p>
          <a:p>
            <a:pPr marL="342899" indent="-342899">
              <a:spcBef>
                <a:spcPts val="700"/>
              </a:spcBef>
              <a:buSzPct val="100000"/>
              <a:buFont typeface="Arial"/>
              <a:buChar char="•"/>
              <a:defRPr sz="2800">
                <a:latin typeface="+mj-lt"/>
                <a:ea typeface="+mj-ea"/>
                <a:cs typeface="+mj-cs"/>
                <a:sym typeface="Calibri"/>
              </a:defRPr>
            </a:pPr>
            <a:r>
              <a:t>Cardinal Mazarin</a:t>
            </a:r>
          </a:p>
          <a:p>
            <a:pPr marL="342899" indent="-342899">
              <a:spcBef>
                <a:spcPts val="700"/>
              </a:spcBef>
              <a:buSzPct val="100000"/>
              <a:buFont typeface="Arial"/>
              <a:buChar char="•"/>
              <a:defRPr sz="2800">
                <a:latin typeface="+mj-lt"/>
                <a:ea typeface="+mj-ea"/>
                <a:cs typeface="+mj-cs"/>
                <a:sym typeface="Calibri"/>
              </a:defRPr>
            </a:pPr>
            <a:r>
              <a:t>Parlement</a:t>
            </a:r>
          </a:p>
          <a:p>
            <a:pPr marL="342899" indent="-342899">
              <a:spcBef>
                <a:spcPts val="700"/>
              </a:spcBef>
              <a:buSzPct val="100000"/>
              <a:buFont typeface="Arial"/>
              <a:buChar char="•"/>
              <a:defRPr sz="2800">
                <a:latin typeface="+mj-lt"/>
                <a:ea typeface="+mj-ea"/>
                <a:cs typeface="+mj-cs"/>
                <a:sym typeface="Calibri"/>
              </a:defRPr>
            </a:pPr>
            <a:endParaRPr/>
          </a:p>
        </p:txBody>
      </p:sp>
      <p:pic>
        <p:nvPicPr>
          <p:cNvPr id="6" name="Picture 5" descr="A sketch shows a man standing on a raised platform addressing a large gathering of men on the banks of a waterbody." title="The Fronde. A Fronde leader urges Parisians to revolt against Cardinal Mazarin. The Seine, visible in the background, flooded its banks numerous times in the seventeenth century.">
            <a:extLst>
              <a:ext uri="{FF2B5EF4-FFF2-40B4-BE49-F238E27FC236}">
                <a16:creationId xmlns:a16="http://schemas.microsoft.com/office/drawing/2014/main" id="{C4274254-F05A-4CE4-9911-6326DF89CD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7776" y="2948790"/>
            <a:ext cx="5199025" cy="3093421"/>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image3.pdf" descr="image3.pdf"/>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82" name="Shape 125"/>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a:defRPr sz="3000">
                <a:solidFill>
                  <a:srgbClr val="FFFFFF"/>
                </a:solidFill>
                <a:latin typeface="+mj-lt"/>
                <a:ea typeface="+mj-ea"/>
                <a:cs typeface="+mj-cs"/>
                <a:sym typeface="Calibri"/>
              </a:defRPr>
            </a:lvl1pPr>
          </a:lstStyle>
          <a:p>
            <a:r>
              <a:t>Absolutism and Its Limits</a:t>
            </a:r>
          </a:p>
        </p:txBody>
      </p:sp>
      <p:sp>
        <p:nvSpPr>
          <p:cNvPr id="183" name="Shape 126"/>
          <p:cNvSpPr txBox="1"/>
          <p:nvPr/>
        </p:nvSpPr>
        <p:spPr>
          <a:xfrm>
            <a:off x="114299" y="1672336"/>
            <a:ext cx="3964139" cy="49155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900" indent="-342900">
              <a:spcBef>
                <a:spcPts val="600"/>
              </a:spcBef>
              <a:buSzPct val="100000"/>
              <a:buFont typeface="Arial"/>
              <a:buChar char="•"/>
              <a:defRPr sz="2800">
                <a:latin typeface="+mj-lt"/>
                <a:ea typeface="+mj-ea"/>
                <a:cs typeface="+mj-cs"/>
                <a:sym typeface="Calibri"/>
              </a:defRPr>
            </a:pPr>
            <a:r>
              <a:t>Divine right of kings</a:t>
            </a:r>
          </a:p>
          <a:p>
            <a:pPr marL="800100" lvl="1" indent="-342900">
              <a:spcBef>
                <a:spcPts val="600"/>
              </a:spcBef>
              <a:buSzPct val="100000"/>
              <a:buFont typeface="Arial"/>
              <a:buChar char="•"/>
              <a:defRPr sz="2800">
                <a:latin typeface="+mj-lt"/>
                <a:ea typeface="+mj-ea"/>
                <a:cs typeface="+mj-cs"/>
                <a:sym typeface="Calibri"/>
              </a:defRPr>
            </a:pPr>
            <a:r>
              <a:t>Jacques-Benigne Bossuet</a:t>
            </a:r>
          </a:p>
          <a:p>
            <a:pPr marL="342900" indent="-342900">
              <a:spcBef>
                <a:spcPts val="600"/>
              </a:spcBef>
              <a:buSzPct val="100000"/>
              <a:buFont typeface="Arial"/>
              <a:buChar char="•"/>
              <a:defRPr sz="2800">
                <a:latin typeface="+mj-lt"/>
                <a:ea typeface="+mj-ea"/>
                <a:cs typeface="+mj-cs"/>
                <a:sym typeface="Calibri"/>
              </a:defRPr>
            </a:pPr>
            <a:r>
              <a:t>In reality, he was limited by finances</a:t>
            </a:r>
          </a:p>
          <a:p>
            <a:pPr marL="342900" indent="-342900">
              <a:spcBef>
                <a:spcPts val="600"/>
              </a:spcBef>
              <a:buSzPct val="100000"/>
              <a:buFont typeface="Arial"/>
              <a:buChar char="•"/>
              <a:defRPr sz="2800">
                <a:latin typeface="+mj-lt"/>
                <a:ea typeface="+mj-ea"/>
                <a:cs typeface="+mj-cs"/>
                <a:sym typeface="Calibri"/>
              </a:defRPr>
            </a:pPr>
            <a:r>
              <a:t>Louis sold offices, borrowed money to finance wars and the royal court</a:t>
            </a:r>
          </a:p>
        </p:txBody>
      </p:sp>
      <p:pic>
        <p:nvPicPr>
          <p:cNvPr id="6" name="Picture 5" descr="A photo shows the inside of the Chateau of Versailles." title="The Chateau of Versailles—Hall of Mirrors. In this ornate palace, completed in 1682, King Louis XIV presided over some 5,000 of his country’s leading nobles and shaped an ambitious, adventurous foreign policy.">
            <a:extLst>
              <a:ext uri="{FF2B5EF4-FFF2-40B4-BE49-F238E27FC236}">
                <a16:creationId xmlns:a16="http://schemas.microsoft.com/office/drawing/2014/main" id="{0045D540-7388-4281-BB45-34C6416EB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8438" y="2424387"/>
            <a:ext cx="4331033" cy="2865700"/>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image3.pdf" descr="image3.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89" name="Shape 125"/>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a:defRPr sz="3000">
                <a:solidFill>
                  <a:srgbClr val="FFFFFF"/>
                </a:solidFill>
                <a:latin typeface="+mj-lt"/>
                <a:ea typeface="+mj-ea"/>
                <a:cs typeface="+mj-cs"/>
                <a:sym typeface="Calibri"/>
              </a:defRPr>
            </a:lvl1pPr>
          </a:lstStyle>
          <a:p>
            <a:r>
              <a:t>The Wars of Louis XIV</a:t>
            </a:r>
          </a:p>
        </p:txBody>
      </p:sp>
      <p:sp>
        <p:nvSpPr>
          <p:cNvPr id="190" name="Shape 134"/>
          <p:cNvSpPr txBox="1"/>
          <p:nvPr/>
        </p:nvSpPr>
        <p:spPr>
          <a:xfrm>
            <a:off x="457199" y="1668780"/>
            <a:ext cx="8229601" cy="40007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899" indent="-342899">
              <a:spcBef>
                <a:spcPts val="700"/>
              </a:spcBef>
              <a:buSzPct val="100000"/>
              <a:buFont typeface="Arial"/>
              <a:buChar char="•"/>
              <a:defRPr sz="2800">
                <a:latin typeface="+mj-lt"/>
                <a:ea typeface="+mj-ea"/>
                <a:cs typeface="+mj-cs"/>
                <a:sym typeface="Calibri"/>
              </a:defRPr>
            </a:pPr>
            <a:r>
              <a:t>Louis XIV started wars in attempts to expand his territory</a:t>
            </a:r>
          </a:p>
          <a:p>
            <a:pPr marL="342899" indent="-342899">
              <a:spcBef>
                <a:spcPts val="700"/>
              </a:spcBef>
              <a:buSzPct val="100000"/>
              <a:buFont typeface="Arial"/>
              <a:buChar char="•"/>
              <a:defRPr sz="2800">
                <a:latin typeface="+mj-lt"/>
                <a:ea typeface="+mj-ea"/>
                <a:cs typeface="+mj-cs"/>
                <a:sym typeface="Calibri"/>
              </a:defRPr>
            </a:pPr>
            <a:r>
              <a:t>Claimed the Spanish Netherlands</a:t>
            </a:r>
          </a:p>
          <a:p>
            <a:pPr marL="342899" indent="-342899">
              <a:spcBef>
                <a:spcPts val="700"/>
              </a:spcBef>
              <a:buSzPct val="100000"/>
              <a:buFont typeface="Arial"/>
              <a:buChar char="•"/>
              <a:defRPr sz="2800">
                <a:latin typeface="+mj-lt"/>
                <a:ea typeface="+mj-ea"/>
                <a:cs typeface="+mj-cs"/>
                <a:sym typeface="Calibri"/>
              </a:defRPr>
            </a:pPr>
            <a:r>
              <a:t>Revoked the Edict of Nantes</a:t>
            </a:r>
          </a:p>
          <a:p>
            <a:pPr marL="342899" indent="-342899">
              <a:spcBef>
                <a:spcPts val="700"/>
              </a:spcBef>
              <a:buSzPct val="100000"/>
              <a:buFont typeface="Arial"/>
              <a:buChar char="•"/>
              <a:defRPr sz="2800">
                <a:latin typeface="+mj-lt"/>
                <a:ea typeface="+mj-ea"/>
                <a:cs typeface="+mj-cs"/>
                <a:sym typeface="Calibri"/>
              </a:defRPr>
            </a:pPr>
            <a:r>
              <a:t>Nine Years’ War</a:t>
            </a:r>
          </a:p>
          <a:p>
            <a:pPr marL="342899" indent="-342899">
              <a:spcBef>
                <a:spcPts val="700"/>
              </a:spcBef>
              <a:buSzPct val="100000"/>
              <a:buFont typeface="Arial"/>
              <a:buChar char="•"/>
              <a:defRPr sz="2800">
                <a:latin typeface="+mj-lt"/>
                <a:ea typeface="+mj-ea"/>
                <a:cs typeface="+mj-cs"/>
                <a:sym typeface="Calibri"/>
              </a:defRPr>
            </a:pPr>
            <a:r>
              <a:t>War of the Spanish Succession</a:t>
            </a:r>
          </a:p>
          <a:p>
            <a:pPr marL="342899" indent="-342899">
              <a:spcBef>
                <a:spcPts val="700"/>
              </a:spcBef>
              <a:buSzPct val="100000"/>
              <a:buFont typeface="Arial"/>
              <a:buChar char="•"/>
              <a:defRPr sz="2800">
                <a:latin typeface="+mj-lt"/>
                <a:ea typeface="+mj-ea"/>
                <a:cs typeface="+mj-cs"/>
                <a:sym typeface="Calibri"/>
              </a:defRPr>
            </a:pPr>
            <a:r>
              <a:t>Louis lost land and resources</a:t>
            </a:r>
          </a:p>
          <a:p>
            <a:pPr marL="342899" indent="-342899">
              <a:spcBef>
                <a:spcPts val="700"/>
              </a:spcBef>
              <a:buSzPct val="100000"/>
              <a:buFont typeface="Arial"/>
              <a:buChar char="•"/>
              <a:defRPr sz="2800">
                <a:latin typeface="+mj-lt"/>
                <a:ea typeface="+mj-ea"/>
                <a:cs typeface="+mj-cs"/>
                <a:sym typeface="Calibri"/>
              </a:defRPr>
            </a:pPr>
            <a:r>
              <a:t>Prevented him from consolidating domestic power</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image3.pdf" descr="image3.pdf"/>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93" name="Shape 137"/>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a:defRPr sz="3000">
                <a:solidFill>
                  <a:srgbClr val="FFFFFF"/>
                </a:solidFill>
                <a:latin typeface="+mj-lt"/>
                <a:ea typeface="+mj-ea"/>
                <a:cs typeface="+mj-cs"/>
                <a:sym typeface="Calibri"/>
              </a:defRPr>
            </a:lvl1pPr>
          </a:lstStyle>
          <a:p>
            <a:r>
              <a:t>Europe after the War of the Spanish Succession</a:t>
            </a:r>
          </a:p>
        </p:txBody>
      </p:sp>
      <p:pic>
        <p:nvPicPr>
          <p:cNvPr id="5" name="Picture 4" descr="A map shows Europe after the war of Spanish Succession.&#10;The data from the map are as follows.&#10;- French Bourbon Lands: Includes France.&#10;- Spanish Bourbon Lands: Spain.&#10;- Austrian Habsburg lands: Includes Austria and Hungary.&#10;- Prussian lands: Small landmasses to the west of Poland-Lithuania and further west encompassing Berlin.&#10;- Great Britain: England, Ireland, and Scotland.&#10;- To the Austrian Empire: A small landmass along the northeastern border of France namely Austrian Neth, an island in the Mediterranean Sea, Sardinia, and the southern portion of the Italian Peninsula, Kingdom of Naples.&#10;- Main areas of fighting during the War of Spanish Succession, 1702 to 1714: Two different area, one, stretches along the eastern border of France, and another, a landmass within Spain encompassing Madrid.&#10;- Boundary of the Holy Roman Empire: A border that traces the eastern border of France in the west, and traces the eastern border of Austria in the east, both merging near Venice.&#10;" title="Map 3.3 Europe after the War of the Spanish Succession">
            <a:extLst>
              <a:ext uri="{FF2B5EF4-FFF2-40B4-BE49-F238E27FC236}">
                <a16:creationId xmlns:a16="http://schemas.microsoft.com/office/drawing/2014/main" id="{7FFEB3BB-E180-460C-9417-B665DA4A7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7631" y="1846916"/>
            <a:ext cx="5368738" cy="4790936"/>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image3.pdf" descr="image3.pdf"/>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99" name="Shape 192"/>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a:defRPr sz="3000">
                <a:solidFill>
                  <a:srgbClr val="FFFFFF"/>
                </a:solidFill>
                <a:latin typeface="+mj-lt"/>
                <a:ea typeface="+mj-ea"/>
                <a:cs typeface="+mj-cs"/>
                <a:sym typeface="Calibri"/>
              </a:defRPr>
            </a:lvl1pPr>
          </a:lstStyle>
          <a:p>
            <a:r>
              <a:t>English Protestantism Divides in Two</a:t>
            </a:r>
          </a:p>
        </p:txBody>
      </p:sp>
      <p:sp>
        <p:nvSpPr>
          <p:cNvPr id="200" name="Shape 193"/>
          <p:cNvSpPr txBox="1"/>
          <p:nvPr/>
        </p:nvSpPr>
        <p:spPr>
          <a:xfrm>
            <a:off x="426251" y="1656079"/>
            <a:ext cx="8522753" cy="3048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899" indent="-342899">
              <a:spcBef>
                <a:spcPts val="700"/>
              </a:spcBef>
              <a:buSzPct val="100000"/>
              <a:buFont typeface="Arial"/>
              <a:buChar char="•"/>
              <a:defRPr sz="2800">
                <a:latin typeface="+mj-lt"/>
                <a:ea typeface="+mj-ea"/>
                <a:cs typeface="+mj-cs"/>
                <a:sym typeface="Calibri"/>
              </a:defRPr>
            </a:pPr>
            <a:r>
              <a:t>Stuart kings favored divine right monarchy</a:t>
            </a:r>
          </a:p>
          <a:p>
            <a:pPr marL="342899" indent="-342899">
              <a:spcBef>
                <a:spcPts val="700"/>
              </a:spcBef>
              <a:buSzPct val="100000"/>
              <a:buFont typeface="Arial"/>
              <a:buChar char="•"/>
              <a:defRPr sz="2800">
                <a:latin typeface="+mj-lt"/>
                <a:ea typeface="+mj-ea"/>
                <a:cs typeface="+mj-cs"/>
                <a:sym typeface="Calibri"/>
              </a:defRPr>
            </a:pPr>
            <a:r>
              <a:t>Fought parliament’s financial oversight</a:t>
            </a:r>
          </a:p>
          <a:p>
            <a:pPr marL="342899" indent="-342899">
              <a:spcBef>
                <a:spcPts val="700"/>
              </a:spcBef>
              <a:buSzPct val="100000"/>
              <a:buFont typeface="Arial"/>
              <a:buChar char="•"/>
              <a:defRPr sz="2800">
                <a:latin typeface="+mj-lt"/>
                <a:ea typeface="+mj-ea"/>
                <a:cs typeface="+mj-cs"/>
                <a:sym typeface="Calibri"/>
              </a:defRPr>
            </a:pPr>
            <a:r>
              <a:t>Civil War broke out under Charles I</a:t>
            </a:r>
          </a:p>
          <a:p>
            <a:pPr marL="342899" indent="-342899">
              <a:spcBef>
                <a:spcPts val="700"/>
              </a:spcBef>
              <a:buSzPct val="100000"/>
              <a:buFont typeface="Arial"/>
              <a:buChar char="•"/>
              <a:defRPr sz="2800">
                <a:latin typeface="+mj-lt"/>
                <a:ea typeface="+mj-ea"/>
                <a:cs typeface="+mj-cs"/>
                <a:sym typeface="Calibri"/>
              </a:defRPr>
            </a:pPr>
            <a:r>
              <a:t>Anglicans</a:t>
            </a:r>
          </a:p>
          <a:p>
            <a:pPr marL="342899" indent="-342899">
              <a:spcBef>
                <a:spcPts val="700"/>
              </a:spcBef>
              <a:buSzPct val="100000"/>
              <a:buFont typeface="Arial"/>
              <a:buChar char="•"/>
              <a:defRPr sz="2800">
                <a:latin typeface="+mj-lt"/>
                <a:ea typeface="+mj-ea"/>
                <a:cs typeface="+mj-cs"/>
                <a:sym typeface="Calibri"/>
              </a:defRPr>
            </a:pPr>
            <a:r>
              <a:t>Puritans</a:t>
            </a:r>
          </a:p>
          <a:p>
            <a:pPr marL="342899" indent="-342899">
              <a:spcBef>
                <a:spcPts val="700"/>
              </a:spcBef>
              <a:buSzPct val="100000"/>
              <a:buFont typeface="Arial"/>
              <a:buChar char="•"/>
              <a:defRPr sz="2800">
                <a:latin typeface="+mj-lt"/>
                <a:ea typeface="+mj-ea"/>
                <a:cs typeface="+mj-cs"/>
                <a:sym typeface="Calibri"/>
              </a:defRPr>
            </a:pPr>
            <a:r>
              <a:t>Royalist vs Parliamentary</a:t>
            </a:r>
          </a:p>
        </p:txBody>
      </p:sp>
      <p:pic>
        <p:nvPicPr>
          <p:cNvPr id="6" name="Picture 5" descr="A sketch shows a man sitting across a woman who is sitting along with children by her side." title="Puritans. These Protestant purists disliked elaborate religious ritual and thought England’s sumptuous Anglican cathedrals smacked of Catholicism. Puritans considered William Laud, King Charles I’s Archbishop of Canterbury, a papist.">
            <a:extLst>
              <a:ext uri="{FF2B5EF4-FFF2-40B4-BE49-F238E27FC236}">
                <a16:creationId xmlns:a16="http://schemas.microsoft.com/office/drawing/2014/main" id="{DF9BD81B-9153-44FB-BFF6-D972FE902E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312158"/>
            <a:ext cx="4243513" cy="3048257"/>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image3.pdf" descr="image3.pdf"/>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06" name="Shape 192"/>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a:defRPr sz="3000">
                <a:solidFill>
                  <a:srgbClr val="FFFFFF"/>
                </a:solidFill>
                <a:latin typeface="+mj-lt"/>
                <a:ea typeface="+mj-ea"/>
                <a:cs typeface="+mj-cs"/>
                <a:sym typeface="Calibri"/>
              </a:defRPr>
            </a:lvl1pPr>
          </a:lstStyle>
          <a:p>
            <a:r>
              <a:t>The English Revolution</a:t>
            </a:r>
          </a:p>
        </p:txBody>
      </p:sp>
      <p:sp>
        <p:nvSpPr>
          <p:cNvPr id="207" name="Shape 193"/>
          <p:cNvSpPr txBox="1"/>
          <p:nvPr/>
        </p:nvSpPr>
        <p:spPr>
          <a:xfrm>
            <a:off x="426251" y="1656079"/>
            <a:ext cx="8522753" cy="20068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899" indent="-342899">
              <a:spcBef>
                <a:spcPts val="700"/>
              </a:spcBef>
              <a:buSzPct val="100000"/>
              <a:buFont typeface="Arial"/>
              <a:buChar char="•"/>
              <a:defRPr sz="2800">
                <a:latin typeface="+mj-lt"/>
                <a:ea typeface="+mj-ea"/>
                <a:cs typeface="+mj-cs"/>
                <a:sym typeface="Calibri"/>
              </a:defRPr>
            </a:pPr>
            <a:r>
              <a:t>Oliver Cromwell led parliamentary forces </a:t>
            </a:r>
          </a:p>
          <a:p>
            <a:pPr marL="342899" indent="-342899">
              <a:spcBef>
                <a:spcPts val="700"/>
              </a:spcBef>
              <a:buSzPct val="100000"/>
              <a:buFont typeface="Arial"/>
              <a:buChar char="•"/>
              <a:defRPr sz="2800">
                <a:latin typeface="+mj-lt"/>
                <a:ea typeface="+mj-ea"/>
                <a:cs typeface="+mj-cs"/>
                <a:sym typeface="Calibri"/>
              </a:defRPr>
            </a:pPr>
            <a:r>
              <a:t>New Model Army</a:t>
            </a:r>
          </a:p>
          <a:p>
            <a:pPr marL="342899" indent="-342899">
              <a:spcBef>
                <a:spcPts val="700"/>
              </a:spcBef>
              <a:buSzPct val="100000"/>
              <a:buFont typeface="Arial"/>
              <a:buChar char="•"/>
              <a:defRPr sz="2800">
                <a:latin typeface="+mj-lt"/>
                <a:ea typeface="+mj-ea"/>
                <a:cs typeface="+mj-cs"/>
                <a:sym typeface="Calibri"/>
              </a:defRPr>
            </a:pPr>
            <a:r>
              <a:t>Levellers</a:t>
            </a:r>
          </a:p>
          <a:p>
            <a:pPr marL="342899" indent="-342899">
              <a:spcBef>
                <a:spcPts val="700"/>
              </a:spcBef>
              <a:buSzPct val="100000"/>
              <a:buFont typeface="Arial"/>
              <a:buChar char="•"/>
              <a:defRPr sz="2800">
                <a:latin typeface="+mj-lt"/>
                <a:ea typeface="+mj-ea"/>
                <a:cs typeface="+mj-cs"/>
                <a:sym typeface="Calibri"/>
              </a:defRPr>
            </a:pPr>
            <a:r>
              <a:t>King Charles I beheaded in 1649</a:t>
            </a:r>
          </a:p>
        </p:txBody>
      </p:sp>
      <p:sp>
        <p:nvSpPr>
          <p:cNvPr id="209" name="Shape 195"/>
          <p:cNvSpPr txBox="1"/>
          <p:nvPr/>
        </p:nvSpPr>
        <p:spPr>
          <a:xfrm>
            <a:off x="428173" y="3766311"/>
            <a:ext cx="4462275" cy="876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342899" indent="-342899">
              <a:spcBef>
                <a:spcPts val="700"/>
              </a:spcBef>
              <a:buSzPct val="100000"/>
              <a:buFont typeface="Arial"/>
              <a:buChar char="•"/>
              <a:defRPr sz="2800">
                <a:latin typeface="+mj-lt"/>
                <a:ea typeface="+mj-ea"/>
                <a:cs typeface="+mj-cs"/>
                <a:sym typeface="Calibri"/>
              </a:defRPr>
            </a:lvl1pPr>
          </a:lstStyle>
          <a:p>
            <a:r>
              <a:t>Cromwell seized dictatorial powers</a:t>
            </a:r>
          </a:p>
        </p:txBody>
      </p:sp>
      <p:pic>
        <p:nvPicPr>
          <p:cNvPr id="7" name="Picture 6" descr="A painting shows a man about to get his head chopped off in a public execution. " title="The Execution of Charles I. In January 1649, England’s revolutionary “Rump Parliament” indicted Charles for">
            <a:extLst>
              <a:ext uri="{FF2B5EF4-FFF2-40B4-BE49-F238E27FC236}">
                <a16:creationId xmlns:a16="http://schemas.microsoft.com/office/drawing/2014/main" id="{EFBAB4C7-60B2-47FF-B755-6217962AB3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6786" y="3821199"/>
            <a:ext cx="3580015" cy="2466234"/>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image3.pdf" descr="image3.pdf"/>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14" name="Shape 198"/>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a:defRPr sz="3000">
                <a:solidFill>
                  <a:srgbClr val="FFFFFF"/>
                </a:solidFill>
                <a:latin typeface="+mj-lt"/>
                <a:ea typeface="+mj-ea"/>
                <a:cs typeface="+mj-cs"/>
                <a:sym typeface="Calibri"/>
              </a:defRPr>
            </a:lvl1pPr>
          </a:lstStyle>
          <a:p>
            <a:r>
              <a:t>The Restoration</a:t>
            </a:r>
          </a:p>
        </p:txBody>
      </p:sp>
      <p:sp>
        <p:nvSpPr>
          <p:cNvPr id="215" name="Shape 199"/>
          <p:cNvSpPr txBox="1"/>
          <p:nvPr/>
        </p:nvSpPr>
        <p:spPr>
          <a:xfrm>
            <a:off x="167452" y="1574672"/>
            <a:ext cx="8809096" cy="28704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899" indent="-342899">
              <a:spcBef>
                <a:spcPts val="700"/>
              </a:spcBef>
              <a:buSzPct val="100000"/>
              <a:buFont typeface="Arial"/>
              <a:buChar char="•"/>
              <a:defRPr sz="2800">
                <a:latin typeface="+mj-lt"/>
                <a:ea typeface="+mj-ea"/>
                <a:cs typeface="+mj-cs"/>
                <a:sym typeface="Calibri"/>
              </a:defRPr>
            </a:pPr>
            <a:r>
              <a:t>After Cromwell’s death the monarchy was restored under Charles II</a:t>
            </a:r>
          </a:p>
          <a:p>
            <a:pPr marL="342899" indent="-342899">
              <a:spcBef>
                <a:spcPts val="700"/>
              </a:spcBef>
              <a:buSzPct val="100000"/>
              <a:buFont typeface="Arial"/>
              <a:buChar char="•"/>
              <a:defRPr sz="2800">
                <a:latin typeface="+mj-lt"/>
                <a:ea typeface="+mj-ea"/>
                <a:cs typeface="+mj-cs"/>
                <a:sym typeface="Calibri"/>
              </a:defRPr>
            </a:pPr>
            <a:r>
              <a:t>Anti-Catholic feeling led to the downfall of James II</a:t>
            </a:r>
          </a:p>
          <a:p>
            <a:pPr marL="342899" indent="-342899">
              <a:spcBef>
                <a:spcPts val="700"/>
              </a:spcBef>
              <a:buSzPct val="100000"/>
              <a:buFont typeface="Arial"/>
              <a:buChar char="•"/>
              <a:defRPr sz="2800">
                <a:latin typeface="+mj-lt"/>
                <a:ea typeface="+mj-ea"/>
                <a:cs typeface="+mj-cs"/>
                <a:sym typeface="Calibri"/>
              </a:defRPr>
            </a:pPr>
            <a:r>
              <a:t>Replaced with William and Mary in the Glorious Revolution of 1689</a:t>
            </a:r>
          </a:p>
          <a:p>
            <a:pPr marL="342899" indent="-342899">
              <a:spcBef>
                <a:spcPts val="700"/>
              </a:spcBef>
              <a:buSzPct val="100000"/>
              <a:buFont typeface="Arial"/>
              <a:buChar char="•"/>
              <a:defRPr sz="2800">
                <a:latin typeface="+mj-lt"/>
                <a:ea typeface="+mj-ea"/>
                <a:cs typeface="+mj-cs"/>
                <a:sym typeface="Calibri"/>
              </a:defRPr>
            </a:pPr>
            <a:r>
              <a:t>Bill of Rights</a:t>
            </a:r>
          </a:p>
        </p:txBody>
      </p:sp>
      <p:sp>
        <p:nvSpPr>
          <p:cNvPr id="217" name="Shape 201"/>
          <p:cNvSpPr txBox="1"/>
          <p:nvPr/>
        </p:nvSpPr>
        <p:spPr>
          <a:xfrm>
            <a:off x="136581" y="4592970"/>
            <a:ext cx="3888668" cy="1308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342899" indent="-342899">
              <a:spcBef>
                <a:spcPts val="700"/>
              </a:spcBef>
              <a:buSzPct val="100000"/>
              <a:buFont typeface="Arial"/>
              <a:buChar char="•"/>
              <a:defRPr sz="2800">
                <a:latin typeface="+mj-lt"/>
                <a:ea typeface="+mj-ea"/>
                <a:cs typeface="+mj-cs"/>
                <a:sym typeface="Calibri"/>
              </a:defRPr>
            </a:lvl1pPr>
          </a:lstStyle>
          <a:p>
            <a:r>
              <a:t>Beginning of constitutional monarchy in England</a:t>
            </a:r>
          </a:p>
        </p:txBody>
      </p:sp>
      <p:pic>
        <p:nvPicPr>
          <p:cNvPr id="7" name="Picture 6" descr="A painting shows several ships and boat come ashore. A large group of people await at the docks." title="Glorious Revolution. This dramatic event deposed England’s quasi-Catholic King James II and imported a Dutch Protestant nobleman to take his place. The revolution forbade Catholics to occupy the English throne and increased the">
            <a:extLst>
              <a:ext uri="{FF2B5EF4-FFF2-40B4-BE49-F238E27FC236}">
                <a16:creationId xmlns:a16="http://schemas.microsoft.com/office/drawing/2014/main" id="{0B022219-924F-4021-824D-6C09EEAA92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5249" y="3754168"/>
            <a:ext cx="4409365" cy="2733805"/>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image3.pdf" descr="image3.pdf"/>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222" name="Shape 137"/>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a:defRPr sz="3000">
                <a:solidFill>
                  <a:srgbClr val="FFFFFF"/>
                </a:solidFill>
                <a:latin typeface="+mj-lt"/>
                <a:ea typeface="+mj-ea"/>
                <a:cs typeface="+mj-cs"/>
                <a:sym typeface="Calibri"/>
              </a:defRPr>
            </a:lvl1pPr>
          </a:lstStyle>
          <a:p>
            <a:r>
              <a:t>Crises of the Seventeenth Century</a:t>
            </a:r>
          </a:p>
        </p:txBody>
      </p:sp>
      <p:pic>
        <p:nvPicPr>
          <p:cNvPr id="5" name="Picture 4" descr="A map of Europe shows the Crises of the Seventeenth Century.&#10;The data from the map are as follows. Areas affected by:&#10;- War: England, the English Civil War, 1642 to 1649; the Thirty Years’ War, 1618 to 1648, fought across a major portion of the then Holy Roman Empire that encompasses portions of Switzerland, Austria, Hungary, the Netherlands, and Prague; Poland- Lithuania, 1655 to 1660. &#10;- Popular revolt: Includes small landmasses, from west to east, along the Portugal- Spain border stretch in 1640 to 1668, small pockets inside Spain, Vizcaya, Croquants, 1635 to 1636, parts of Switzerland, Austria, and Hungary, and Ukraine peasant revolts, 1648. &#10;- Political revolt: Lisbon, Oporto, Ireland, Barcelona, Paris, Scotland, England, Prague, Kiev, Anatolia, and Moscow.&#10;- Center of political revolt: Lisbon, Oporto, Barcelona, Paris, Kilkenny in Ireland, Edinburg north of England, Amsterdam, Prague, Stockholm, Kiev, Istanbul, and Moscow.&#10;- Center of popular revolt: From west to east, Seville, Málaga, Granada, Toledo, Madrid, Segovia, Valencia, all in Spain; Bordeaux, Poitiers, Marseilles, Caen, Rouen, Lyons, all in France; Palermo and Messina to the south of Italy.&#10;- Boundary of Holy Roman Empire: Extends along the eastern border of France, into Switzerland, Austria, Hungary, and then turns northward through Prague and Poland-Lithuania to end at the Baltic coastline.&#10;" title="Map 3.4 The Crises of the Seventeenth Century">
            <a:extLst>
              <a:ext uri="{FF2B5EF4-FFF2-40B4-BE49-F238E27FC236}">
                <a16:creationId xmlns:a16="http://schemas.microsoft.com/office/drawing/2014/main" id="{423D1467-CD72-461F-86B4-E8E97B72C1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6564" y="1648695"/>
            <a:ext cx="6310871" cy="4839278"/>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age2.pdf" descr="image2.pdf"/>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15" name="Shape 115"/>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a:defRPr sz="3000">
                <a:solidFill>
                  <a:srgbClr val="808080"/>
                </a:solidFill>
                <a:latin typeface="+mj-lt"/>
                <a:ea typeface="+mj-ea"/>
                <a:cs typeface="+mj-cs"/>
                <a:sym typeface="Calibri"/>
              </a:defRPr>
            </a:lvl1pPr>
          </a:lstStyle>
          <a:p>
            <a:r>
              <a:t>Chapter 3</a:t>
            </a:r>
          </a:p>
        </p:txBody>
      </p:sp>
      <p:sp>
        <p:nvSpPr>
          <p:cNvPr id="116" name="Shape 117"/>
          <p:cNvSpPr txBox="1"/>
          <p:nvPr/>
        </p:nvSpPr>
        <p:spPr>
          <a:xfrm>
            <a:off x="4568733" y="3282426"/>
            <a:ext cx="4789277" cy="2025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4400">
                <a:latin typeface="+mj-lt"/>
                <a:ea typeface="+mj-ea"/>
                <a:cs typeface="+mj-cs"/>
                <a:sym typeface="Calibri"/>
              </a:defRPr>
            </a:lvl1pPr>
          </a:lstStyle>
          <a:p>
            <a:r>
              <a:t>Crises of the Seventeenth Century</a:t>
            </a:r>
          </a:p>
        </p:txBody>
      </p:sp>
      <p:pic>
        <p:nvPicPr>
          <p:cNvPr id="6" name="Picture 5" descr="Graph 1 shows the global temperature change between 1000 and 1900. The horizontal axis depicts Year that starts from 1000 to 1900 in increments of 100. The vertical axis depicts temperature change in degree Celsius that starts from -1.0 to 1.0 in increments of 0.5. The period between 1350 and 1850 is shaded and depicted as the Little Ice Age.&#10;Graph 2 shows the sunspot observations between 1610 and 2000. The horizontal axis depicts the year that starts at 1600 to 2000 in increments of 50. The vertical axis depicts the sunspot number that starts at 0 to 250 in increments of 50.&#10;" title="Feeding the Poor. In this painting from about 1646 by the Spanish painter Bartolomé Esteban Murillo, solemnlooking">
            <a:extLst>
              <a:ext uri="{FF2B5EF4-FFF2-40B4-BE49-F238E27FC236}">
                <a16:creationId xmlns:a16="http://schemas.microsoft.com/office/drawing/2014/main" id="{230BE6BF-79AB-4CD7-A17C-B9DDFE2598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161" y="2393283"/>
            <a:ext cx="3731562" cy="352425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3.pdf" descr="image3.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22" name="Shape 120"/>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a:defRPr sz="3000">
                <a:solidFill>
                  <a:srgbClr val="FFFFFF"/>
                </a:solidFill>
                <a:latin typeface="+mj-lt"/>
                <a:ea typeface="+mj-ea"/>
                <a:cs typeface="+mj-cs"/>
                <a:sym typeface="Calibri"/>
              </a:defRPr>
            </a:lvl1pPr>
          </a:lstStyle>
          <a:p>
            <a:r>
              <a:t>Louis XIV</a:t>
            </a:r>
          </a:p>
        </p:txBody>
      </p:sp>
      <p:sp>
        <p:nvSpPr>
          <p:cNvPr id="123" name="Shape 121"/>
          <p:cNvSpPr txBox="1"/>
          <p:nvPr/>
        </p:nvSpPr>
        <p:spPr>
          <a:xfrm>
            <a:off x="406400" y="1559938"/>
            <a:ext cx="4353074" cy="4139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284606" indent="-284606" defTabSz="379475">
              <a:spcBef>
                <a:spcPts val="500"/>
              </a:spcBef>
              <a:buSzPct val="100000"/>
              <a:buFont typeface="Arial"/>
              <a:buChar char="•"/>
              <a:defRPr sz="2324">
                <a:latin typeface="+mj-lt"/>
                <a:ea typeface="+mj-ea"/>
                <a:cs typeface="+mj-cs"/>
                <a:sym typeface="Calibri"/>
              </a:defRPr>
            </a:pPr>
            <a:r>
              <a:t>Reigned from 1638-1715</a:t>
            </a:r>
          </a:p>
          <a:p>
            <a:pPr marL="284606" indent="-284606" defTabSz="379475">
              <a:spcBef>
                <a:spcPts val="500"/>
              </a:spcBef>
              <a:buSzPct val="100000"/>
              <a:buFont typeface="Arial"/>
              <a:buChar char="•"/>
              <a:defRPr sz="2324">
                <a:latin typeface="+mj-lt"/>
                <a:ea typeface="+mj-ea"/>
                <a:cs typeface="+mj-cs"/>
                <a:sym typeface="Calibri"/>
              </a:defRPr>
            </a:pPr>
            <a:r>
              <a:t>Absolute government, masterminded by Richelieu and Mazarin </a:t>
            </a:r>
          </a:p>
          <a:p>
            <a:pPr marL="664082" lvl="1" indent="-284606" defTabSz="379475">
              <a:spcBef>
                <a:spcPts val="500"/>
              </a:spcBef>
              <a:buSzPct val="100000"/>
              <a:buFont typeface="Arial"/>
              <a:buChar char="•"/>
              <a:defRPr sz="2324">
                <a:latin typeface="+mj-lt"/>
                <a:ea typeface="+mj-ea"/>
                <a:cs typeface="+mj-cs"/>
                <a:sym typeface="Calibri"/>
              </a:defRPr>
            </a:pPr>
            <a:r>
              <a:t>Intendants</a:t>
            </a:r>
          </a:p>
          <a:p>
            <a:pPr marL="284606" indent="-284606" defTabSz="379475">
              <a:spcBef>
                <a:spcPts val="500"/>
              </a:spcBef>
              <a:buSzPct val="100000"/>
              <a:buFont typeface="Arial"/>
              <a:buChar char="•"/>
              <a:defRPr sz="2324">
                <a:latin typeface="+mj-lt"/>
                <a:ea typeface="+mj-ea"/>
                <a:cs typeface="+mj-cs"/>
                <a:sym typeface="Calibri"/>
              </a:defRPr>
            </a:pPr>
            <a:r>
              <a:t>The Fronde (1648)</a:t>
            </a:r>
          </a:p>
          <a:p>
            <a:pPr marL="664082" lvl="1" indent="-284606" defTabSz="379475">
              <a:spcBef>
                <a:spcPts val="500"/>
              </a:spcBef>
              <a:buSzPct val="100000"/>
              <a:buFont typeface="Arial"/>
              <a:buChar char="•"/>
              <a:defRPr sz="2324">
                <a:latin typeface="+mj-lt"/>
                <a:ea typeface="+mj-ea"/>
                <a:cs typeface="+mj-cs"/>
                <a:sym typeface="Calibri"/>
              </a:defRPr>
            </a:pPr>
            <a:r>
              <a:t>rebellion of nobility</a:t>
            </a:r>
          </a:p>
          <a:p>
            <a:pPr marL="284606" indent="-284606" defTabSz="379475">
              <a:spcBef>
                <a:spcPts val="500"/>
              </a:spcBef>
              <a:buSzPct val="100000"/>
              <a:buFont typeface="Arial"/>
              <a:buChar char="•"/>
              <a:defRPr sz="2324">
                <a:latin typeface="+mj-lt"/>
                <a:ea typeface="+mj-ea"/>
                <a:cs typeface="+mj-cs"/>
                <a:sym typeface="Calibri"/>
              </a:defRPr>
            </a:pPr>
            <a:r>
              <a:t>Convinced Louis that he needed to rule as well as reign</a:t>
            </a:r>
          </a:p>
          <a:p>
            <a:pPr marL="284606" indent="-284606" defTabSz="379475">
              <a:spcBef>
                <a:spcPts val="500"/>
              </a:spcBef>
              <a:buSzPct val="100000"/>
              <a:buFont typeface="Arial"/>
              <a:buChar char="•"/>
              <a:defRPr sz="2324">
                <a:latin typeface="+mj-lt"/>
                <a:ea typeface="+mj-ea"/>
                <a:cs typeface="+mj-cs"/>
                <a:sym typeface="Calibri"/>
              </a:defRPr>
            </a:pPr>
            <a:r>
              <a:t>Courtiers</a:t>
            </a:r>
          </a:p>
        </p:txBody>
      </p:sp>
      <p:pic>
        <p:nvPicPr>
          <p:cNvPr id="6" name="Picture 5" descr="A painting shows the portrait of Louis XIV." title="Louis XIV">
            <a:extLst>
              <a:ext uri="{FF2B5EF4-FFF2-40B4-BE49-F238E27FC236}">
                <a16:creationId xmlns:a16="http://schemas.microsoft.com/office/drawing/2014/main" id="{DDAD6A0E-D7A4-4560-8732-FB4F3DAC6D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9474" y="1559938"/>
            <a:ext cx="3990310" cy="495251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3.pdf" descr="image3.pdf"/>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27" name="Shape 120"/>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a:defRPr sz="3000">
                <a:solidFill>
                  <a:srgbClr val="FFFFFF"/>
                </a:solidFill>
                <a:latin typeface="+mj-lt"/>
                <a:ea typeface="+mj-ea"/>
                <a:cs typeface="+mj-cs"/>
                <a:sym typeface="Calibri"/>
              </a:defRPr>
            </a:lvl1pPr>
          </a:lstStyle>
          <a:p>
            <a:r>
              <a:t>The Little Ice Age</a:t>
            </a:r>
          </a:p>
        </p:txBody>
      </p:sp>
      <p:sp>
        <p:nvSpPr>
          <p:cNvPr id="128" name="Shape 121"/>
          <p:cNvSpPr txBox="1"/>
          <p:nvPr/>
        </p:nvSpPr>
        <p:spPr>
          <a:xfrm>
            <a:off x="117624" y="1777328"/>
            <a:ext cx="8719756" cy="20045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899" indent="-342899">
              <a:spcBef>
                <a:spcPts val="700"/>
              </a:spcBef>
              <a:buSzPct val="100000"/>
              <a:buFont typeface="Arial"/>
              <a:buChar char="•"/>
              <a:defRPr sz="2800">
                <a:latin typeface="+mj-lt"/>
                <a:ea typeface="+mj-ea"/>
                <a:cs typeface="+mj-cs"/>
                <a:sym typeface="Calibri"/>
              </a:defRPr>
            </a:pPr>
            <a:r>
              <a:t>16th-early 18th century</a:t>
            </a:r>
          </a:p>
          <a:p>
            <a:pPr marL="342899" indent="-342899">
              <a:spcBef>
                <a:spcPts val="700"/>
              </a:spcBef>
              <a:buSzPct val="100000"/>
              <a:buFont typeface="Arial"/>
              <a:buChar char="•"/>
              <a:defRPr sz="2800">
                <a:latin typeface="+mj-lt"/>
                <a:ea typeface="+mj-ea"/>
                <a:cs typeface="+mj-cs"/>
                <a:sym typeface="Calibri"/>
              </a:defRPr>
            </a:pPr>
            <a:r>
              <a:t>Frigid winters, floods, drought led to harvest failures</a:t>
            </a:r>
          </a:p>
          <a:p>
            <a:pPr marL="342899" indent="-342899">
              <a:spcBef>
                <a:spcPts val="700"/>
              </a:spcBef>
              <a:buSzPct val="100000"/>
              <a:buFont typeface="Arial"/>
              <a:buChar char="•"/>
              <a:defRPr sz="2800">
                <a:latin typeface="+mj-lt"/>
                <a:ea typeface="+mj-ea"/>
                <a:cs typeface="+mj-cs"/>
                <a:sym typeface="Calibri"/>
              </a:defRPr>
            </a:pPr>
            <a:r>
              <a:t>Cities were especially vulnerable to disease, food shortages</a:t>
            </a:r>
          </a:p>
        </p:txBody>
      </p:sp>
      <p:sp>
        <p:nvSpPr>
          <p:cNvPr id="130" name="Economies shrank…"/>
          <p:cNvSpPr txBox="1"/>
          <p:nvPr/>
        </p:nvSpPr>
        <p:spPr>
          <a:xfrm>
            <a:off x="140086" y="3818354"/>
            <a:ext cx="2182181" cy="1397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899" indent="-342899">
              <a:spcBef>
                <a:spcPts val="700"/>
              </a:spcBef>
              <a:buSzPct val="100000"/>
              <a:buFont typeface="Arial"/>
              <a:buChar char="•"/>
              <a:defRPr sz="2800">
                <a:latin typeface="+mj-lt"/>
                <a:ea typeface="+mj-ea"/>
                <a:cs typeface="+mj-cs"/>
                <a:sym typeface="Calibri"/>
              </a:defRPr>
            </a:pPr>
            <a:r>
              <a:t>Economies shrank</a:t>
            </a:r>
          </a:p>
          <a:p>
            <a:pPr marL="342899" indent="-342899">
              <a:spcBef>
                <a:spcPts val="700"/>
              </a:spcBef>
              <a:buSzPct val="100000"/>
              <a:buFont typeface="Arial"/>
              <a:buChar char="•"/>
              <a:defRPr sz="2800">
                <a:latin typeface="+mj-lt"/>
                <a:ea typeface="+mj-ea"/>
                <a:cs typeface="+mj-cs"/>
                <a:sym typeface="Calibri"/>
              </a:defRPr>
            </a:pPr>
            <a:r>
              <a:t>Cause?</a:t>
            </a:r>
          </a:p>
        </p:txBody>
      </p:sp>
      <p:pic>
        <p:nvPicPr>
          <p:cNvPr id="7" name="Picture 6" descr="A painting shows several people out to enjoy a waterway that is frozen." title="Ice City. The citizens of Antwerp in the Spanish Netherlands (now in Belgium) enjoy winter pastimes on one of the city’s many frozen waterways during the winter of 1622–1623.">
            <a:extLst>
              <a:ext uri="{FF2B5EF4-FFF2-40B4-BE49-F238E27FC236}">
                <a16:creationId xmlns:a16="http://schemas.microsoft.com/office/drawing/2014/main" id="{1845B0B6-F3E8-42CB-AD83-8ACCACC2D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3244" y="3720184"/>
            <a:ext cx="5219779" cy="256639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mage3.pdf" descr="image3.pdf"/>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35" name="Shape 120"/>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a:defRPr sz="3000">
                <a:solidFill>
                  <a:srgbClr val="FFFFFF"/>
                </a:solidFill>
                <a:latin typeface="+mj-lt"/>
                <a:ea typeface="+mj-ea"/>
                <a:cs typeface="+mj-cs"/>
                <a:sym typeface="Calibri"/>
              </a:defRPr>
            </a:lvl1pPr>
          </a:lstStyle>
          <a:p>
            <a:r>
              <a:t>Wars of the Seventeenth Century</a:t>
            </a:r>
          </a:p>
        </p:txBody>
      </p:sp>
      <p:sp>
        <p:nvSpPr>
          <p:cNvPr id="136" name="Shape 121"/>
          <p:cNvSpPr txBox="1"/>
          <p:nvPr/>
        </p:nvSpPr>
        <p:spPr>
          <a:xfrm>
            <a:off x="406400" y="1559938"/>
            <a:ext cx="4353074" cy="4979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899" indent="-342899">
              <a:spcBef>
                <a:spcPts val="700"/>
              </a:spcBef>
              <a:buSzPct val="100000"/>
              <a:buFont typeface="Arial"/>
              <a:buChar char="•"/>
              <a:defRPr sz="2800">
                <a:latin typeface="+mj-lt"/>
                <a:ea typeface="+mj-ea"/>
                <a:cs typeface="+mj-cs"/>
                <a:sym typeface="Calibri"/>
              </a:defRPr>
            </a:pPr>
            <a:r>
              <a:t>Thirty Years’ War coincided with the Little Ice Age</a:t>
            </a:r>
          </a:p>
          <a:p>
            <a:pPr marL="342899" indent="-342899">
              <a:spcBef>
                <a:spcPts val="700"/>
              </a:spcBef>
              <a:buSzPct val="100000"/>
              <a:buFont typeface="Arial"/>
              <a:buChar char="•"/>
              <a:defRPr sz="2800">
                <a:latin typeface="+mj-lt"/>
                <a:ea typeface="+mj-ea"/>
                <a:cs typeface="+mj-cs"/>
                <a:sym typeface="Calibri"/>
              </a:defRPr>
            </a:pPr>
            <a:r>
              <a:t>Devastated Germany</a:t>
            </a:r>
          </a:p>
          <a:p>
            <a:pPr marL="342899" indent="-342899">
              <a:spcBef>
                <a:spcPts val="700"/>
              </a:spcBef>
              <a:buSzPct val="100000"/>
              <a:buFont typeface="Arial"/>
              <a:buChar char="•"/>
              <a:defRPr sz="2800">
                <a:latin typeface="+mj-lt"/>
                <a:ea typeface="+mj-ea"/>
                <a:cs typeface="+mj-cs"/>
                <a:sym typeface="Calibri"/>
              </a:defRPr>
            </a:pPr>
            <a:r>
              <a:t>Treaty of Westphalia</a:t>
            </a:r>
          </a:p>
          <a:p>
            <a:pPr marL="342899" indent="-342899">
              <a:spcBef>
                <a:spcPts val="700"/>
              </a:spcBef>
              <a:buSzPct val="100000"/>
              <a:buFont typeface="Arial"/>
              <a:buChar char="•"/>
              <a:defRPr sz="2800">
                <a:latin typeface="+mj-lt"/>
                <a:ea typeface="+mj-ea"/>
                <a:cs typeface="+mj-cs"/>
                <a:sym typeface="Calibri"/>
              </a:defRPr>
            </a:pPr>
            <a:r>
              <a:t>Balance of power </a:t>
            </a:r>
          </a:p>
        </p:txBody>
      </p:sp>
      <p:pic>
        <p:nvPicPr>
          <p:cNvPr id="7" name="Picture 6" descr="Painting 1 shows many troops stationed. Painting 2 shows groups of tired Spanish soldiers on a mountain top." title="A World at Arms. These two paintings by the Flemish painter Pieter Snayers capture the immensity and terrible suffering of the constant fighting that ravaged Europe for most of the seventeenth century. Left: The Battle of White">
            <a:extLst>
              <a:ext uri="{FF2B5EF4-FFF2-40B4-BE49-F238E27FC236}">
                <a16:creationId xmlns:a16="http://schemas.microsoft.com/office/drawing/2014/main" id="{FFE33B7F-8885-45CB-88F6-18EFDFC5B7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8416" y="1406032"/>
            <a:ext cx="4026035" cy="2643763"/>
          </a:xfrm>
          <a:prstGeom prst="rect">
            <a:avLst/>
          </a:prstGeom>
        </p:spPr>
      </p:pic>
      <p:pic>
        <p:nvPicPr>
          <p:cNvPr id="8" name="Picture 7" descr="Painting 1 shows many troops stationed. Painting 2 shows groups of tired Spanish soldiers on a mountain top." title="A World at Arms. These two paintings by the Flemish painter Pieter Snayers capture the immensity and terrible suffering of the constant fighting that ravaged Europe for most of the seventeenth century. Left: The Battle of White">
            <a:extLst>
              <a:ext uri="{FF2B5EF4-FFF2-40B4-BE49-F238E27FC236}">
                <a16:creationId xmlns:a16="http://schemas.microsoft.com/office/drawing/2014/main" id="{AF5EDF9B-6E33-4C6E-A513-D34706EE6E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8415" y="4049795"/>
            <a:ext cx="4026035" cy="2744414"/>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3.pdf" descr="image3.pdf"/>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43" name="Shape 137"/>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a:defRPr sz="3000">
                <a:solidFill>
                  <a:srgbClr val="FFFFFF"/>
                </a:solidFill>
                <a:latin typeface="+mj-lt"/>
                <a:ea typeface="+mj-ea"/>
                <a:cs typeface="+mj-cs"/>
                <a:sym typeface="Calibri"/>
              </a:defRPr>
            </a:lvl1pPr>
          </a:lstStyle>
          <a:p>
            <a:r>
              <a:t>The Thirty Years’ War</a:t>
            </a:r>
          </a:p>
        </p:txBody>
      </p:sp>
      <p:pic>
        <p:nvPicPr>
          <p:cNvPr id="6" name="Picture 5" descr="A map of Western Europe shows territories held by countries during the Thirty Year’s War.&#10;The data from the map are as follows.&#10;- Denmark: Includes Norway and Denmark.&#10;- Dutch Republic: Landmass along the south coast of North Sea, sandwiched between Spanish Netherlands and Magdeburg.&#10;- France: Includes France with eight routes leading to neighboring territories, the first five path from the east of France, toward Spanish Netherlands in 1642 to 1646, toward Palatinate in 1634, toward Wurttemberg in 1634, 1637 to 1648, toward the Spanish territory to the west of Venice in 1637 to 1648, toward Italy from the southeast of France through the Mediterranean Sea, toward Catalonia from the south, and toward Spain in the southwest. &#10;- German Protestant states: Includes Palatinate, Hessen, Saxony, Bohemia, Lutzen, until Pomerania and Prussia in the northeast.&#10;- Austrian Habsburgs: Includes Austria, Hungary, and Prague. A route traces path from the north of White Mountain through Lutzen and Breitenfeld toward the northern border of Pomerania and then Demark in 1628.&#10;- Spanish Habsburgs: Includes Spain encompassing Catalonia, and five other landmasses, Spanish Netherlands, tiny landmass inside France, small landmass to the west of Switz, landmass to the west of Venice, and the Italian Peninsula, Papal States&#10;- Sweden: Coastal landmasses along the northeastern and northwestern Baltic Sea coastline. A route traces path along the Baltic Sea, southward, to go through Central Europe and reach Pomerania. &#10;- Swedish gains, 1618 to 1645: Includes a landmass along the east coast of the Baltic Sea, in the northeast of Prussia. &#10;- Battle zones: From the west to east, Breda in 1624, Nördlingen in 1634, Lützen in 1632, Breitenfeld in 1631, and White Mountain in 1620. &#10;- City sacked: Three cities in and around the north of Switz, one to the north of Nördlingen, three in Prague, one in Magdeburg, and three in Pomerania. &#10;- Boundary of Holy Roman Empire: Traces the eastern border of France in the west and traces the eastern borders of Pomerania, Prague, Austria, and takes a westward turn to run through Venice and end in Italy.&#10;" title="Map 3.1 The Thirty Years’ War">
            <a:extLst>
              <a:ext uri="{FF2B5EF4-FFF2-40B4-BE49-F238E27FC236}">
                <a16:creationId xmlns:a16="http://schemas.microsoft.com/office/drawing/2014/main" id="{46B28F74-2EF2-4362-8C3A-5B4E3FAEAB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8116" y="1665337"/>
            <a:ext cx="5483607" cy="4822636"/>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image3.pdf" descr="image3.pdf"/>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49" name="Shape 120"/>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a:defRPr sz="3000">
                <a:solidFill>
                  <a:srgbClr val="FFFFFF"/>
                </a:solidFill>
                <a:latin typeface="+mj-lt"/>
                <a:ea typeface="+mj-ea"/>
                <a:cs typeface="+mj-cs"/>
                <a:sym typeface="Calibri"/>
              </a:defRPr>
            </a:lvl1pPr>
          </a:lstStyle>
          <a:p>
            <a:r>
              <a:t>Russia in the Seventeenth Century</a:t>
            </a:r>
          </a:p>
        </p:txBody>
      </p:sp>
      <p:sp>
        <p:nvSpPr>
          <p:cNvPr id="150" name="Shape 121"/>
          <p:cNvSpPr txBox="1"/>
          <p:nvPr/>
        </p:nvSpPr>
        <p:spPr>
          <a:xfrm>
            <a:off x="406400" y="1559938"/>
            <a:ext cx="4353074" cy="4979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899" indent="-342899">
              <a:spcBef>
                <a:spcPts val="700"/>
              </a:spcBef>
              <a:buSzPct val="100000"/>
              <a:buFont typeface="Arial"/>
              <a:buChar char="•"/>
              <a:defRPr sz="2800">
                <a:latin typeface="+mj-lt"/>
                <a:ea typeface="+mj-ea"/>
                <a:cs typeface="+mj-cs"/>
                <a:sym typeface="Calibri"/>
              </a:defRPr>
            </a:pPr>
            <a:r>
              <a:t>Time of Troubles ended by Michael Romanov</a:t>
            </a:r>
          </a:p>
          <a:p>
            <a:pPr marL="342899" indent="-342899">
              <a:spcBef>
                <a:spcPts val="700"/>
              </a:spcBef>
              <a:buSzPct val="100000"/>
              <a:buFont typeface="Arial"/>
              <a:buChar char="•"/>
              <a:defRPr sz="2800">
                <a:latin typeface="+mj-lt"/>
                <a:ea typeface="+mj-ea"/>
                <a:cs typeface="+mj-cs"/>
                <a:sym typeface="Calibri"/>
              </a:defRPr>
            </a:pPr>
            <a:r>
              <a:t>Raised taxes to build fortifications</a:t>
            </a:r>
          </a:p>
          <a:p>
            <a:pPr marL="342899" indent="-342899">
              <a:spcBef>
                <a:spcPts val="700"/>
              </a:spcBef>
              <a:buSzPct val="100000"/>
              <a:buFont typeface="Arial"/>
              <a:buChar char="•"/>
              <a:defRPr sz="2800">
                <a:latin typeface="+mj-lt"/>
                <a:ea typeface="+mj-ea"/>
                <a:cs typeface="+mj-cs"/>
                <a:sym typeface="Calibri"/>
              </a:defRPr>
            </a:pPr>
            <a:r>
              <a:t>Protests for representation </a:t>
            </a:r>
          </a:p>
          <a:p>
            <a:pPr marL="342899" indent="-342899">
              <a:spcBef>
                <a:spcPts val="700"/>
              </a:spcBef>
              <a:buSzPct val="100000"/>
              <a:buFont typeface="Arial"/>
              <a:buChar char="•"/>
              <a:defRPr sz="2800">
                <a:latin typeface="+mj-lt"/>
                <a:ea typeface="+mj-ea"/>
                <a:cs typeface="+mj-cs"/>
                <a:sym typeface="Calibri"/>
              </a:defRPr>
            </a:pPr>
            <a:r>
              <a:t>Dominated by the nobility</a:t>
            </a:r>
          </a:p>
          <a:p>
            <a:pPr marL="342899" indent="-342899">
              <a:spcBef>
                <a:spcPts val="700"/>
              </a:spcBef>
              <a:buSzPct val="100000"/>
              <a:buFont typeface="Arial"/>
              <a:buChar char="•"/>
              <a:defRPr sz="2800">
                <a:latin typeface="+mj-lt"/>
                <a:ea typeface="+mj-ea"/>
                <a:cs typeface="+mj-cs"/>
                <a:sym typeface="Calibri"/>
              </a:defRPr>
            </a:pPr>
            <a:r>
              <a:t>Serfdom</a:t>
            </a:r>
          </a:p>
          <a:p>
            <a:pPr marL="342899" indent="-342899">
              <a:spcBef>
                <a:spcPts val="700"/>
              </a:spcBef>
              <a:buSzPct val="100000"/>
              <a:buFont typeface="Arial"/>
              <a:buChar char="•"/>
              <a:defRPr sz="2800">
                <a:latin typeface="+mj-lt"/>
                <a:ea typeface="+mj-ea"/>
                <a:cs typeface="+mj-cs"/>
                <a:sym typeface="Calibri"/>
              </a:defRPr>
            </a:pPr>
            <a:r>
              <a:t>Russia became a great power</a:t>
            </a:r>
          </a:p>
        </p:txBody>
      </p:sp>
      <p:pic>
        <p:nvPicPr>
          <p:cNvPr id="6" name="Picture 5" descr="A painting shows the portrait of a bearded man." title="Tsar Alexei of Russia. The long reign of Alexei (1645–1676) was filled with crises, and the tsar relied on advisers who often failed him. In this painting, Alexei wears the royal regalia that symbolize his sovereignty and legitimate his rule.">
            <a:extLst>
              <a:ext uri="{FF2B5EF4-FFF2-40B4-BE49-F238E27FC236}">
                <a16:creationId xmlns:a16="http://schemas.microsoft.com/office/drawing/2014/main" id="{23E2F9BC-5D42-4681-ABD2-66A2C0BC61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1131" y="1770548"/>
            <a:ext cx="3736469" cy="4558494"/>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3.pdf" descr="image3.pdf"/>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56" name="Shape 120"/>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gn="r" defTabSz="416052">
              <a:defRPr sz="2730">
                <a:solidFill>
                  <a:srgbClr val="FFFFFF"/>
                </a:solidFill>
                <a:latin typeface="+mj-lt"/>
                <a:ea typeface="+mj-ea"/>
                <a:cs typeface="+mj-cs"/>
                <a:sym typeface="Calibri"/>
              </a:defRPr>
            </a:lvl1pPr>
          </a:lstStyle>
          <a:p>
            <a:r>
              <a:t>The Decline of the Polish-Lithuanian Commonwealth</a:t>
            </a:r>
          </a:p>
        </p:txBody>
      </p:sp>
      <p:sp>
        <p:nvSpPr>
          <p:cNvPr id="157" name="Shape 121"/>
          <p:cNvSpPr txBox="1"/>
          <p:nvPr/>
        </p:nvSpPr>
        <p:spPr>
          <a:xfrm>
            <a:off x="406400" y="1559938"/>
            <a:ext cx="8331201" cy="49797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899" indent="-342899">
              <a:spcBef>
                <a:spcPts val="700"/>
              </a:spcBef>
              <a:buSzPct val="100000"/>
              <a:buFont typeface="Arial"/>
              <a:buChar char="•"/>
              <a:defRPr sz="2800">
                <a:latin typeface="+mj-lt"/>
                <a:ea typeface="+mj-ea"/>
                <a:cs typeface="+mj-cs"/>
                <a:sym typeface="Calibri"/>
              </a:defRPr>
            </a:pPr>
            <a:r>
              <a:t>Government, land ownership dominated by a handful of powerful nobles</a:t>
            </a:r>
          </a:p>
          <a:p>
            <a:pPr marL="342899" indent="-342899">
              <a:spcBef>
                <a:spcPts val="700"/>
              </a:spcBef>
              <a:buSzPct val="100000"/>
              <a:buFont typeface="Arial"/>
              <a:buChar char="•"/>
              <a:defRPr sz="2800">
                <a:latin typeface="+mj-lt"/>
                <a:ea typeface="+mj-ea"/>
                <a:cs typeface="+mj-cs"/>
                <a:sym typeface="Calibri"/>
              </a:defRPr>
            </a:pPr>
            <a:r>
              <a:t>Cossacks</a:t>
            </a:r>
          </a:p>
          <a:p>
            <a:pPr marL="342899" indent="-342899">
              <a:spcBef>
                <a:spcPts val="700"/>
              </a:spcBef>
              <a:buSzPct val="100000"/>
              <a:buFont typeface="Arial"/>
              <a:buChar char="•"/>
              <a:defRPr sz="2800">
                <a:latin typeface="+mj-lt"/>
                <a:ea typeface="+mj-ea"/>
                <a:cs typeface="+mj-cs"/>
                <a:sym typeface="Calibri"/>
              </a:defRPr>
            </a:pPr>
            <a:r>
              <a:t>Pogroms against Jews</a:t>
            </a:r>
          </a:p>
          <a:p>
            <a:pPr marL="342899" indent="-342899">
              <a:spcBef>
                <a:spcPts val="700"/>
              </a:spcBef>
              <a:buSzPct val="100000"/>
              <a:buFont typeface="Arial"/>
              <a:buChar char="•"/>
              <a:defRPr sz="2800">
                <a:latin typeface="+mj-lt"/>
                <a:ea typeface="+mj-ea"/>
                <a:cs typeface="+mj-cs"/>
                <a:sym typeface="Calibri"/>
              </a:defRPr>
            </a:pPr>
            <a:r>
              <a:t>Peasant rebellions</a:t>
            </a:r>
          </a:p>
          <a:p>
            <a:pPr marL="342899" indent="-342899">
              <a:spcBef>
                <a:spcPts val="700"/>
              </a:spcBef>
              <a:buSzPct val="100000"/>
              <a:buFont typeface="Arial"/>
              <a:buChar char="•"/>
              <a:defRPr sz="2800">
                <a:latin typeface="+mj-lt"/>
                <a:ea typeface="+mj-ea"/>
                <a:cs typeface="+mj-cs"/>
                <a:sym typeface="Calibri"/>
              </a:defRPr>
            </a:pPr>
            <a:r>
              <a:t>Invaded by both Russia and Sweden</a:t>
            </a:r>
          </a:p>
          <a:p>
            <a:pPr marL="342899" indent="-342899">
              <a:spcBef>
                <a:spcPts val="700"/>
              </a:spcBef>
              <a:buSzPct val="100000"/>
              <a:buFont typeface="Arial"/>
              <a:buChar char="•"/>
              <a:defRPr sz="2800">
                <a:latin typeface="+mj-lt"/>
                <a:ea typeface="+mj-ea"/>
                <a:cs typeface="+mj-cs"/>
                <a:sym typeface="Calibri"/>
              </a:defRPr>
            </a:pPr>
            <a:r>
              <a:t>Warfare paid for by ordinary citizens of all three countries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age3.pdf" descr="image3.pdf"/>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60" name="Shape 181"/>
          <p:cNvSpPr txBox="1"/>
          <p:nvPr/>
        </p:nvSpPr>
        <p:spPr>
          <a:xfrm>
            <a:off x="1170031" y="370027"/>
            <a:ext cx="7516770" cy="535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algn="r">
              <a:defRPr sz="3000">
                <a:solidFill>
                  <a:srgbClr val="FFFFFF"/>
                </a:solidFill>
                <a:latin typeface="+mj-lt"/>
                <a:ea typeface="+mj-ea"/>
                <a:cs typeface="+mj-cs"/>
                <a:sym typeface="Calibri"/>
              </a:defRPr>
            </a:lvl1pPr>
          </a:lstStyle>
          <a:p>
            <a:r>
              <a:t>Rise and Fall of the Swedish Empire</a:t>
            </a:r>
          </a:p>
        </p:txBody>
      </p:sp>
      <p:sp>
        <p:nvSpPr>
          <p:cNvPr id="161" name="Shape 182"/>
          <p:cNvSpPr txBox="1"/>
          <p:nvPr/>
        </p:nvSpPr>
        <p:spPr>
          <a:xfrm>
            <a:off x="4345242" y="1605281"/>
            <a:ext cx="4610410" cy="3302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899" indent="-342899">
              <a:spcBef>
                <a:spcPts val="700"/>
              </a:spcBef>
              <a:buSzPct val="100000"/>
              <a:buFont typeface="Arial"/>
              <a:buChar char="•"/>
              <a:defRPr sz="2800">
                <a:latin typeface="+mj-lt"/>
                <a:ea typeface="+mj-ea"/>
                <a:cs typeface="+mj-cs"/>
                <a:sym typeface="Calibri"/>
              </a:defRPr>
            </a:pPr>
            <a:r>
              <a:t>Fought Russia, Poland-Lithuania and Denmark</a:t>
            </a:r>
          </a:p>
          <a:p>
            <a:pPr marL="342899" indent="-342899">
              <a:spcBef>
                <a:spcPts val="700"/>
              </a:spcBef>
              <a:buSzPct val="100000"/>
              <a:buFont typeface="Arial"/>
              <a:buChar char="•"/>
              <a:defRPr sz="2800">
                <a:latin typeface="+mj-lt"/>
                <a:ea typeface="+mj-ea"/>
                <a:cs typeface="+mj-cs"/>
                <a:sym typeface="Calibri"/>
              </a:defRPr>
            </a:pPr>
            <a:r>
              <a:t>Lutheranism</a:t>
            </a:r>
          </a:p>
          <a:p>
            <a:pPr marL="342899" indent="-342899">
              <a:spcBef>
                <a:spcPts val="700"/>
              </a:spcBef>
              <a:buSzPct val="100000"/>
              <a:buFont typeface="Arial"/>
              <a:buChar char="•"/>
              <a:defRPr sz="2800">
                <a:latin typeface="+mj-lt"/>
                <a:ea typeface="+mj-ea"/>
                <a:cs typeface="+mj-cs"/>
                <a:sym typeface="Calibri"/>
              </a:defRPr>
            </a:pPr>
            <a:r>
              <a:t>Swedish kings controlled the Riksdag and a salaried bureaucracy</a:t>
            </a:r>
          </a:p>
          <a:p>
            <a:pPr marL="342899" indent="-342899">
              <a:spcBef>
                <a:spcPts val="700"/>
              </a:spcBef>
              <a:buSzPct val="100000"/>
              <a:buFont typeface="Arial"/>
              <a:buChar char="•"/>
              <a:defRPr sz="2800">
                <a:latin typeface="+mj-lt"/>
                <a:ea typeface="+mj-ea"/>
                <a:cs typeface="+mj-cs"/>
                <a:sym typeface="Calibri"/>
              </a:defRPr>
            </a:pPr>
            <a:r>
              <a:t>Quasi-absolutist</a:t>
            </a:r>
          </a:p>
        </p:txBody>
      </p:sp>
      <p:pic>
        <p:nvPicPr>
          <p:cNvPr id="6" name="Picture 5" descr="A map of Sweden and a portion of Europe to the south of the Baltic Sea shows the Swedish Expansion, 1560 to 1705.&#10;The data from the map are as follows.&#10;- Sweden, 1560: Includes the Swedish landmass to the west of the Baltic Sea, Lapland to the north of the sea and Finland along the east coast. &#10;- Swedish acquisitions, 1560 to 1660: Includes a small landmass sandwiched between Norway and Sweden, three stretches of landmasses to the east, southeast, and south of Finland namely Carelia, Ingria, and Estonia and Livonia, respectively.&#10;- Swedish colonization in Finland: A small coastal stretch of landmass in the southwest of Finland.&#10;- Swedish occupation of Russia, 1613: A landmass to the south of Ingria encompassing Novgorod.&#10;- Denmark to Norway: A stretch of landmass to the west of Sweden encompassing Trondheim, Norway, and a portion of Demark.&#10;- Occupied first by Denmark, then Sweden, 1645: Two small island in the Baltic Sea, one to the south of Estonia.&#10;- Seas and lakes frozen in winter: Northern part of the Baltic Sea sandwiched between Sweden and Finland.&#10;- Invasion of Poland, 1655 to 1658: Traces paths to the south of Riga, Courland, another one through Poland- Lithuania to touch Brest, Warsaw, Lublin, Czestochwa, and Kraków.&#10;- Campaigns under Gustav II Adolf, 1631 to 1632: Traces path from Pomerania toward Lutzen, touching Stettin, Berlin, Werben, Tangermunde, Magdeburg, Breitenfeld, Mainz, Nordlingen, Rain, Munich, Alte Veste, and Nuremberg.&#10;- Campaign against Poland, 1702 to 1705: Traces a path from the south coast of Sweden through the Baltic Seam to reach Estonia. From Estonia, traces a path southward ton reach Warsaw and then Kraków.&#10;- Campaign against Denmark, 1658: Traces a short path from Pomerania to Denmark, and then to Copenhagen. &#10;- Battle with date: Zones include from north to south, Wittstock, 1636, Breitenfeld in 1631, Nordlingen in 1634, Rain in 1632, and Lutzen in 1632.&#10;- Siege: Includes Magdeburg, Nuremberg, and Alte Veste.&#10;" title="Map 3.2 Sweden Expansion, 1560–1705">
            <a:extLst>
              <a:ext uri="{FF2B5EF4-FFF2-40B4-BE49-F238E27FC236}">
                <a16:creationId xmlns:a16="http://schemas.microsoft.com/office/drawing/2014/main" id="{9460208A-F73E-4C33-90E3-6DF4FB03D8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48" y="1652813"/>
            <a:ext cx="4026305" cy="4835160"/>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990</Words>
  <Application>Microsoft Office PowerPoint</Application>
  <PresentationFormat>On-screen Show (4:3)</PresentationFormat>
  <Paragraphs>102</Paragraphs>
  <Slides>18</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TUNKAVIGE, Katie</cp:lastModifiedBy>
  <cp:revision>2</cp:revision>
  <dcterms:modified xsi:type="dcterms:W3CDTF">2020-07-02T15:18:47Z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2020-07-02T15:18:47Z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0b242d79-642a-4525-91a6-000053514090</vt:lpwstr>
  </property>
</Properties>
</file>