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9" d="100"/>
          <a:sy n="79" d="100"/>
        </p:scale>
        <p:origin x="-78" y="-6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bg1"/>
                </a:solidFill>
                <a:latin typeface="Calibri"/>
                <a:cs typeface="Calibri"/>
              </a:defRPr>
            </a:lvl1pPr>
          </a:lstStyle>
          <a:p>
            <a:pPr marL="12700">
              <a:lnSpc>
                <a:spcPts val="1050"/>
              </a:lnSpc>
            </a:pPr>
            <a:r>
              <a:rPr dirty="0"/>
              <a:t>© </a:t>
            </a:r>
            <a:r>
              <a:rPr spc="-10" dirty="0"/>
              <a:t>Oxford </a:t>
            </a:r>
            <a:r>
              <a:rPr spc="-5" dirty="0"/>
              <a:t>University Press,</a:t>
            </a:r>
            <a:r>
              <a:rPr spc="-70" dirty="0"/>
              <a:t> </a:t>
            </a:r>
            <a:r>
              <a:rPr dirty="0"/>
              <a:t>2020</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1/29/2020</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1">
                <a:solidFill>
                  <a:srgbClr val="231F2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bg1"/>
                </a:solidFill>
                <a:latin typeface="Calibri"/>
                <a:cs typeface="Calibri"/>
              </a:defRPr>
            </a:lvl1pPr>
          </a:lstStyle>
          <a:p>
            <a:pPr marL="12700">
              <a:lnSpc>
                <a:spcPts val="1050"/>
              </a:lnSpc>
            </a:pPr>
            <a:r>
              <a:rPr dirty="0"/>
              <a:t>© </a:t>
            </a:r>
            <a:r>
              <a:rPr spc="-10" dirty="0"/>
              <a:t>Oxford </a:t>
            </a:r>
            <a:r>
              <a:rPr spc="-5" dirty="0"/>
              <a:t>University Press,</a:t>
            </a:r>
            <a:r>
              <a:rPr spc="-70" dirty="0"/>
              <a:t> </a:t>
            </a:r>
            <a:r>
              <a:rPr dirty="0"/>
              <a:t>2020</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1/29/2020</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1">
                <a:solidFill>
                  <a:srgbClr val="231F20"/>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bg1"/>
                </a:solidFill>
                <a:latin typeface="Calibri"/>
                <a:cs typeface="Calibri"/>
              </a:defRPr>
            </a:lvl1pPr>
          </a:lstStyle>
          <a:p>
            <a:pPr marL="12700">
              <a:lnSpc>
                <a:spcPts val="1050"/>
              </a:lnSpc>
            </a:pPr>
            <a:r>
              <a:rPr dirty="0"/>
              <a:t>© </a:t>
            </a:r>
            <a:r>
              <a:rPr spc="-10" dirty="0"/>
              <a:t>Oxford </a:t>
            </a:r>
            <a:r>
              <a:rPr spc="-5" dirty="0"/>
              <a:t>University Press,</a:t>
            </a:r>
            <a:r>
              <a:rPr spc="-70" dirty="0"/>
              <a:t> </a:t>
            </a:r>
            <a:r>
              <a:rPr dirty="0"/>
              <a:t>2020</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1/29/2020</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1">
                <a:solidFill>
                  <a:srgbClr val="231F2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bg1"/>
                </a:solidFill>
                <a:latin typeface="Calibri"/>
                <a:cs typeface="Calibri"/>
              </a:defRPr>
            </a:lvl1pPr>
          </a:lstStyle>
          <a:p>
            <a:pPr marL="12700">
              <a:lnSpc>
                <a:spcPts val="1050"/>
              </a:lnSpc>
            </a:pPr>
            <a:r>
              <a:rPr dirty="0"/>
              <a:t>© </a:t>
            </a:r>
            <a:r>
              <a:rPr spc="-10" dirty="0"/>
              <a:t>Oxford </a:t>
            </a:r>
            <a:r>
              <a:rPr spc="-5" dirty="0"/>
              <a:t>University Press,</a:t>
            </a:r>
            <a:r>
              <a:rPr spc="-70" dirty="0"/>
              <a:t> </a:t>
            </a:r>
            <a:r>
              <a:rPr dirty="0"/>
              <a:t>2020</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1/29/2020</a:t>
            </a:fld>
            <a:endParaRPr lang="en-US"/>
          </a:p>
        </p:txBody>
      </p:sp>
      <p:sp>
        <p:nvSpPr>
          <p:cNvPr id="5" name="Holder 5"/>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bg1"/>
                </a:solidFill>
                <a:latin typeface="Calibri"/>
                <a:cs typeface="Calibri"/>
              </a:defRPr>
            </a:lvl1pPr>
          </a:lstStyle>
          <a:p>
            <a:pPr marL="12700">
              <a:lnSpc>
                <a:spcPts val="1050"/>
              </a:lnSpc>
            </a:pPr>
            <a:r>
              <a:rPr dirty="0"/>
              <a:t>© </a:t>
            </a:r>
            <a:r>
              <a:rPr spc="-10" dirty="0"/>
              <a:t>Oxford </a:t>
            </a:r>
            <a:r>
              <a:rPr spc="-5" dirty="0"/>
              <a:t>University Press,</a:t>
            </a:r>
            <a:r>
              <a:rPr spc="-70" dirty="0"/>
              <a:t> </a:t>
            </a:r>
            <a:r>
              <a:rPr dirty="0"/>
              <a:t>2020</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1/29/2020</a:t>
            </a:fld>
            <a:endParaRPr lang="en-US"/>
          </a:p>
        </p:txBody>
      </p:sp>
      <p:sp>
        <p:nvSpPr>
          <p:cNvPr id="4" name="Holder 4"/>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9"/>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0" y="6330696"/>
            <a:ext cx="1164335" cy="527303"/>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1638875" y="475673"/>
            <a:ext cx="5866249" cy="1057275"/>
          </a:xfrm>
          <a:prstGeom prst="rect">
            <a:avLst/>
          </a:prstGeom>
        </p:spPr>
        <p:txBody>
          <a:bodyPr wrap="square" lIns="0" tIns="0" rIns="0" bIns="0">
            <a:spAutoFit/>
          </a:bodyPr>
          <a:lstStyle>
            <a:lvl1pPr>
              <a:defRPr sz="3200" b="0" i="1">
                <a:solidFill>
                  <a:srgbClr val="231F20"/>
                </a:solidFill>
                <a:latin typeface="Calibri"/>
                <a:cs typeface="Calibri"/>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1244600" y="6540500"/>
            <a:ext cx="1675130" cy="152400"/>
          </a:xfrm>
          <a:prstGeom prst="rect">
            <a:avLst/>
          </a:prstGeom>
        </p:spPr>
        <p:txBody>
          <a:bodyPr wrap="square" lIns="0" tIns="0" rIns="0" bIns="0">
            <a:spAutoFit/>
          </a:bodyPr>
          <a:lstStyle>
            <a:lvl1pPr>
              <a:defRPr sz="1000" b="0" i="0">
                <a:solidFill>
                  <a:schemeClr val="bg1"/>
                </a:solidFill>
                <a:latin typeface="Calibri"/>
                <a:cs typeface="Calibri"/>
              </a:defRPr>
            </a:lvl1pPr>
          </a:lstStyle>
          <a:p>
            <a:pPr marL="12700">
              <a:lnSpc>
                <a:spcPts val="1050"/>
              </a:lnSpc>
            </a:pPr>
            <a:r>
              <a:rPr dirty="0"/>
              <a:t>© </a:t>
            </a:r>
            <a:r>
              <a:rPr spc="-10" dirty="0"/>
              <a:t>Oxford </a:t>
            </a:r>
            <a:r>
              <a:rPr spc="-5" dirty="0"/>
              <a:t>University Press,</a:t>
            </a:r>
            <a:r>
              <a:rPr spc="-70" dirty="0"/>
              <a:t> </a:t>
            </a:r>
            <a:r>
              <a:rPr dirty="0"/>
              <a:t>2020</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1/29/2020</a:t>
            </a:fld>
            <a:endParaRPr lang="en-US"/>
          </a:p>
        </p:txBody>
      </p:sp>
      <p:sp>
        <p:nvSpPr>
          <p:cNvPr id="6" name="Holder 6"/>
          <p:cNvSpPr>
            <a:spLocks noGrp="1"/>
          </p:cNvSpPr>
          <p:nvPr>
            <p:ph type="sldNum" sz="quarter" idx="7"/>
          </p:nvPr>
        </p:nvSpPr>
        <p:spPr>
          <a:xfrm>
            <a:off x="8831373" y="6533642"/>
            <a:ext cx="231140" cy="177800"/>
          </a:xfrm>
          <a:prstGeom prst="rect">
            <a:avLst/>
          </a:prstGeom>
        </p:spPr>
        <p:txBody>
          <a:bodyPr wrap="square" lIns="0" tIns="0" rIns="0" bIns="0">
            <a:spAutoFit/>
          </a:bodyPr>
          <a:lstStyle>
            <a:lvl1pPr>
              <a:defRPr sz="1200" b="0" i="0">
                <a:solidFill>
                  <a:schemeClr val="bg1"/>
                </a:solidFill>
                <a:latin typeface="Calibri"/>
                <a:cs typeface="Calibri"/>
              </a:defRPr>
            </a:lvl1pPr>
          </a:lstStyle>
          <a:p>
            <a:pPr marL="38100">
              <a:lnSpc>
                <a:spcPts val="1240"/>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6525" rIns="0" bIns="0" rtlCol="0">
            <a:spAutoFit/>
          </a:bodyPr>
          <a:lstStyle/>
          <a:p>
            <a:pPr marL="3175" algn="ctr">
              <a:lnSpc>
                <a:spcPct val="100000"/>
              </a:lnSpc>
              <a:spcBef>
                <a:spcPts val="1075"/>
              </a:spcBef>
            </a:pPr>
            <a:r>
              <a:rPr spc="-5" dirty="0"/>
              <a:t>Ancient Mediterranean</a:t>
            </a:r>
            <a:r>
              <a:rPr spc="-10" dirty="0"/>
              <a:t> </a:t>
            </a:r>
            <a:r>
              <a:rPr spc="-15" dirty="0"/>
              <a:t>Civilizations</a:t>
            </a:r>
          </a:p>
          <a:p>
            <a:pPr marL="3175" algn="ctr">
              <a:lnSpc>
                <a:spcPct val="100000"/>
              </a:lnSpc>
              <a:spcBef>
                <a:spcPts val="670"/>
              </a:spcBef>
            </a:pPr>
            <a:r>
              <a:rPr sz="2200" i="0" spc="-10" dirty="0">
                <a:solidFill>
                  <a:srgbClr val="396497"/>
                </a:solidFill>
                <a:latin typeface="Calibri"/>
                <a:cs typeface="Calibri"/>
              </a:rPr>
              <a:t>by </a:t>
            </a:r>
            <a:r>
              <a:rPr sz="2200" i="0" dirty="0">
                <a:solidFill>
                  <a:srgbClr val="396497"/>
                </a:solidFill>
                <a:latin typeface="Calibri"/>
                <a:cs typeface="Calibri"/>
              </a:rPr>
              <a:t>Ralph </a:t>
            </a:r>
            <a:r>
              <a:rPr sz="2200" i="0" spc="-110" dirty="0">
                <a:solidFill>
                  <a:srgbClr val="396497"/>
                </a:solidFill>
                <a:latin typeface="Calibri"/>
                <a:cs typeface="Calibri"/>
              </a:rPr>
              <a:t>W.</a:t>
            </a:r>
            <a:r>
              <a:rPr sz="2200" i="0" spc="-5" dirty="0">
                <a:solidFill>
                  <a:srgbClr val="396497"/>
                </a:solidFill>
                <a:latin typeface="Calibri"/>
                <a:cs typeface="Calibri"/>
              </a:rPr>
              <a:t> Mathisen</a:t>
            </a:r>
            <a:endParaRPr sz="2200">
              <a:latin typeface="Calibri"/>
              <a:cs typeface="Calibri"/>
            </a:endParaRPr>
          </a:p>
        </p:txBody>
      </p:sp>
      <p:sp>
        <p:nvSpPr>
          <p:cNvPr id="3" name="object 3"/>
          <p:cNvSpPr/>
          <p:nvPr/>
        </p:nvSpPr>
        <p:spPr>
          <a:xfrm>
            <a:off x="2857500" y="1767840"/>
            <a:ext cx="3428999" cy="42290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photo shows two-sided Narmer palette, which is shield shaped. "/>
          <p:cNvSpPr/>
          <p:nvPr/>
        </p:nvSpPr>
        <p:spPr>
          <a:xfrm>
            <a:off x="2489545" y="759904"/>
            <a:ext cx="4164909" cy="508419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10</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photo shows the pyramid of Djoser. It is a stepped pyramid with six levels."/>
          <p:cNvSpPr/>
          <p:nvPr/>
        </p:nvSpPr>
        <p:spPr>
          <a:xfrm>
            <a:off x="1031695" y="1029011"/>
            <a:ext cx="7080607" cy="47237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11</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drawing from the Book of the Dead of Neferini. It shows Osiris, seated and much larger than the other figures, is depicted as the pharaoh, wearing the white crown of Upper Egypt and holding the staff and flail in his hands. A woman in front bribes him with a pile of offerings. To the left, two depictions of the god Anubis, as an ibis and as a jackal, hold their hands on the scales-chain. "/>
          <p:cNvSpPr/>
          <p:nvPr/>
        </p:nvSpPr>
        <p:spPr>
          <a:xfrm>
            <a:off x="515517" y="1098776"/>
            <a:ext cx="8112964" cy="466044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12</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drawing shows servant Sennedjem and his wife Lyneferti. It shows the two engaged in a number of domestic activities. In the underworld, Sennedjem guides an ard, or scratch plow, pulled by a pair of oxen, while Lyneferti sows seeds behind him."/>
          <p:cNvSpPr/>
          <p:nvPr/>
        </p:nvSpPr>
        <p:spPr>
          <a:xfrm>
            <a:off x="2093290" y="796366"/>
            <a:ext cx="4957419" cy="506207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13</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statue of Hatshepsut, wearing the full regalia of a pharaoh, with a false beard."/>
          <p:cNvSpPr/>
          <p:nvPr/>
        </p:nvSpPr>
        <p:spPr>
          <a:xfrm>
            <a:off x="2908147" y="729729"/>
            <a:ext cx="3327704" cy="519534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14</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painting shows Hequanefer and other Kushite chiefs submitting and bringing tribute to the pharaoh Tut-ankh-amon."/>
          <p:cNvSpPr/>
          <p:nvPr/>
        </p:nvSpPr>
        <p:spPr>
          <a:xfrm>
            <a:off x="658508" y="1300467"/>
            <a:ext cx="7826982" cy="425706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15</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relief shows Akhenaton and Nefertiti playing with their daughters as they bask in the rays of the sun."/>
          <p:cNvSpPr/>
          <p:nvPr/>
        </p:nvSpPr>
        <p:spPr>
          <a:xfrm>
            <a:off x="1419765" y="855529"/>
            <a:ext cx="6304469" cy="499454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16</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photo shows consecutive buildings with the painting on it showing two people standing opposite to each other with their hands raised. It shows few people standing on top of the building. It shows crowded people in the ground and few standing in a line carrying a decorated umbrella."/>
          <p:cNvSpPr/>
          <p:nvPr/>
        </p:nvSpPr>
        <p:spPr>
          <a:xfrm>
            <a:off x="1899145" y="774979"/>
            <a:ext cx="5345715" cy="515564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17</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photo of a painted relief shows Ramses the second fights from his chariot as a typical warrior pharaoh."/>
          <p:cNvSpPr/>
          <p:nvPr/>
        </p:nvSpPr>
        <p:spPr>
          <a:xfrm>
            <a:off x="1305170" y="812762"/>
            <a:ext cx="6533658" cy="505467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18</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title="Table 3.1 Cultures of Predynastic Egypt (All dates BCE)"/>
          <p:cNvSpPr/>
          <p:nvPr/>
        </p:nvSpPr>
        <p:spPr>
          <a:xfrm>
            <a:off x="651478" y="2257514"/>
            <a:ext cx="7841043" cy="234296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3500" y="5768698"/>
            <a:ext cx="3422650" cy="197490"/>
          </a:xfrm>
          <a:prstGeom prst="rect">
            <a:avLst/>
          </a:prstGeom>
        </p:spPr>
        <p:txBody>
          <a:bodyPr vert="horz" wrap="square" lIns="0" tIns="12700" rIns="0" bIns="0" rtlCol="0">
            <a:spAutoFit/>
          </a:bodyPr>
          <a:lstStyle/>
          <a:p>
            <a:pPr marL="12700">
              <a:lnSpc>
                <a:spcPct val="100000"/>
              </a:lnSpc>
              <a:spcBef>
                <a:spcPts val="100"/>
              </a:spcBef>
            </a:pPr>
            <a:r>
              <a:rPr sz="1200" b="1" spc="-20" dirty="0">
                <a:solidFill>
                  <a:srgbClr val="231F20"/>
                </a:solidFill>
                <a:latin typeface="Calibri"/>
                <a:cs typeface="Calibri"/>
              </a:rPr>
              <a:t>Table </a:t>
            </a:r>
            <a:r>
              <a:rPr sz="1200" b="1" dirty="0">
                <a:solidFill>
                  <a:srgbClr val="231F20"/>
                </a:solidFill>
                <a:latin typeface="Calibri"/>
                <a:cs typeface="Calibri"/>
              </a:rPr>
              <a:t>3.1 </a:t>
            </a:r>
            <a:r>
              <a:rPr sz="1200" spc="-5" dirty="0">
                <a:solidFill>
                  <a:srgbClr val="231F20"/>
                </a:solidFill>
                <a:latin typeface="Calibri"/>
                <a:cs typeface="Calibri"/>
              </a:rPr>
              <a:t>Cultures </a:t>
            </a:r>
            <a:r>
              <a:rPr lang="en-IN" sz="1200" spc="-5" dirty="0" smtClean="0">
                <a:solidFill>
                  <a:srgbClr val="231F20"/>
                </a:solidFill>
                <a:latin typeface="Calibri"/>
                <a:cs typeface="Calibri"/>
              </a:rPr>
              <a:t>o</a:t>
            </a:r>
            <a:r>
              <a:rPr sz="1200" spc="-5" dirty="0" smtClean="0">
                <a:solidFill>
                  <a:srgbClr val="231F20"/>
                </a:solidFill>
                <a:latin typeface="Calibri"/>
                <a:cs typeface="Calibri"/>
              </a:rPr>
              <a:t>f </a:t>
            </a:r>
            <a:r>
              <a:rPr sz="1200" spc="-5" dirty="0">
                <a:solidFill>
                  <a:srgbClr val="231F20"/>
                </a:solidFill>
                <a:latin typeface="Calibri"/>
                <a:cs typeface="Calibri"/>
              </a:rPr>
              <a:t>Predynastic Egypt (All </a:t>
            </a:r>
            <a:r>
              <a:rPr sz="1200" spc="-10" dirty="0">
                <a:solidFill>
                  <a:srgbClr val="231F20"/>
                </a:solidFill>
                <a:latin typeface="Calibri"/>
                <a:cs typeface="Calibri"/>
              </a:rPr>
              <a:t>dates</a:t>
            </a:r>
            <a:r>
              <a:rPr sz="1200" spc="35" dirty="0">
                <a:solidFill>
                  <a:srgbClr val="231F20"/>
                </a:solidFill>
                <a:latin typeface="Calibri"/>
                <a:cs typeface="Calibri"/>
              </a:rPr>
              <a:t> </a:t>
            </a:r>
            <a:r>
              <a:rPr sz="1200" dirty="0">
                <a:solidFill>
                  <a:srgbClr val="231F20"/>
                </a:solidFill>
                <a:latin typeface="Calibri"/>
                <a:cs typeface="Calibri"/>
              </a:rPr>
              <a:t>BCE)</a:t>
            </a:r>
            <a:endParaRPr sz="1200" dirty="0">
              <a:latin typeface="Calibri"/>
              <a:cs typeface="Calibri"/>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19</a:t>
            </a:fld>
            <a:endParaRPr dirty="0"/>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82440" y="868680"/>
            <a:ext cx="4779010" cy="4536440"/>
          </a:xfrm>
          <a:prstGeom prst="rect">
            <a:avLst/>
          </a:prstGeom>
        </p:spPr>
        <p:txBody>
          <a:bodyPr vert="horz" wrap="square" lIns="0" tIns="238760" rIns="0" bIns="0" rtlCol="0">
            <a:spAutoFit/>
          </a:bodyPr>
          <a:lstStyle/>
          <a:p>
            <a:pPr algn="ctr">
              <a:lnSpc>
                <a:spcPct val="100000"/>
              </a:lnSpc>
              <a:spcBef>
                <a:spcPts val="1880"/>
              </a:spcBef>
            </a:pPr>
            <a:r>
              <a:rPr sz="3600" i="1" spc="-20" dirty="0">
                <a:solidFill>
                  <a:srgbClr val="231F20"/>
                </a:solidFill>
                <a:latin typeface="Calibri"/>
                <a:cs typeface="Calibri"/>
              </a:rPr>
              <a:t>Part</a:t>
            </a:r>
            <a:r>
              <a:rPr sz="3600" i="1" spc="-15" dirty="0">
                <a:solidFill>
                  <a:srgbClr val="231F20"/>
                </a:solidFill>
                <a:latin typeface="Calibri"/>
                <a:cs typeface="Calibri"/>
              </a:rPr>
              <a:t> </a:t>
            </a:r>
            <a:r>
              <a:rPr sz="3600" i="1" dirty="0">
                <a:solidFill>
                  <a:srgbClr val="231F20"/>
                </a:solidFill>
                <a:latin typeface="Calibri"/>
                <a:cs typeface="Calibri"/>
              </a:rPr>
              <a:t>II</a:t>
            </a:r>
            <a:endParaRPr sz="3600">
              <a:latin typeface="Calibri"/>
              <a:cs typeface="Calibri"/>
            </a:endParaRPr>
          </a:p>
          <a:p>
            <a:pPr marL="1270" algn="ctr">
              <a:lnSpc>
                <a:spcPct val="100000"/>
              </a:lnSpc>
              <a:spcBef>
                <a:spcPts val="1780"/>
              </a:spcBef>
            </a:pPr>
            <a:r>
              <a:rPr sz="3600" spc="-5" dirty="0">
                <a:solidFill>
                  <a:srgbClr val="4F81BC"/>
                </a:solidFill>
                <a:latin typeface="Calibri"/>
                <a:cs typeface="Calibri"/>
              </a:rPr>
              <a:t>The Ancient </a:t>
            </a:r>
            <a:r>
              <a:rPr sz="3600" dirty="0">
                <a:solidFill>
                  <a:srgbClr val="4F81BC"/>
                </a:solidFill>
                <a:latin typeface="Calibri"/>
                <a:cs typeface="Calibri"/>
              </a:rPr>
              <a:t>Near</a:t>
            </a:r>
            <a:r>
              <a:rPr sz="3600" spc="-35" dirty="0">
                <a:solidFill>
                  <a:srgbClr val="4F81BC"/>
                </a:solidFill>
                <a:latin typeface="Calibri"/>
                <a:cs typeface="Calibri"/>
              </a:rPr>
              <a:t> </a:t>
            </a:r>
            <a:r>
              <a:rPr sz="3600" spc="-30" dirty="0">
                <a:solidFill>
                  <a:srgbClr val="4F81BC"/>
                </a:solidFill>
                <a:latin typeface="Calibri"/>
                <a:cs typeface="Calibri"/>
              </a:rPr>
              <a:t>East</a:t>
            </a:r>
            <a:endParaRPr sz="3600">
              <a:latin typeface="Calibri"/>
              <a:cs typeface="Calibri"/>
            </a:endParaRPr>
          </a:p>
          <a:p>
            <a:pPr>
              <a:lnSpc>
                <a:spcPct val="100000"/>
              </a:lnSpc>
            </a:pPr>
            <a:endParaRPr sz="3600">
              <a:latin typeface="Calibri"/>
              <a:cs typeface="Calibri"/>
            </a:endParaRPr>
          </a:p>
          <a:p>
            <a:pPr>
              <a:lnSpc>
                <a:spcPct val="100000"/>
              </a:lnSpc>
              <a:spcBef>
                <a:spcPts val="55"/>
              </a:spcBef>
            </a:pPr>
            <a:endParaRPr sz="3300">
              <a:latin typeface="Calibri"/>
              <a:cs typeface="Calibri"/>
            </a:endParaRPr>
          </a:p>
          <a:p>
            <a:pPr algn="ctr">
              <a:lnSpc>
                <a:spcPct val="100000"/>
              </a:lnSpc>
            </a:pPr>
            <a:r>
              <a:rPr sz="3600" i="1" spc="-10" dirty="0">
                <a:solidFill>
                  <a:srgbClr val="231F20"/>
                </a:solidFill>
                <a:latin typeface="Calibri"/>
                <a:cs typeface="Calibri"/>
              </a:rPr>
              <a:t>Chapter </a:t>
            </a:r>
            <a:r>
              <a:rPr sz="3600" i="1" dirty="0">
                <a:solidFill>
                  <a:srgbClr val="231F20"/>
                </a:solidFill>
                <a:latin typeface="Calibri"/>
                <a:cs typeface="Calibri"/>
              </a:rPr>
              <a:t>03</a:t>
            </a:r>
            <a:endParaRPr sz="3600">
              <a:latin typeface="Calibri"/>
              <a:cs typeface="Calibri"/>
            </a:endParaRPr>
          </a:p>
          <a:p>
            <a:pPr marL="12065" marR="5080" algn="ctr">
              <a:lnSpc>
                <a:spcPct val="100000"/>
              </a:lnSpc>
              <a:spcBef>
                <a:spcPts val="1880"/>
              </a:spcBef>
            </a:pPr>
            <a:r>
              <a:rPr sz="3600" spc="-10" dirty="0">
                <a:solidFill>
                  <a:srgbClr val="4F81BC"/>
                </a:solidFill>
                <a:latin typeface="Calibri"/>
                <a:cs typeface="Calibri"/>
              </a:rPr>
              <a:t>Egypt </a:t>
            </a:r>
            <a:r>
              <a:rPr sz="3600" dirty="0">
                <a:solidFill>
                  <a:srgbClr val="4F81BC"/>
                </a:solidFill>
                <a:latin typeface="Calibri"/>
                <a:cs typeface="Calibri"/>
              </a:rPr>
              <a:t>and the </a:t>
            </a:r>
            <a:r>
              <a:rPr sz="3600" spc="-25" dirty="0">
                <a:solidFill>
                  <a:srgbClr val="4F81BC"/>
                </a:solidFill>
                <a:latin typeface="Calibri"/>
                <a:cs typeface="Calibri"/>
              </a:rPr>
              <a:t>Bronze</a:t>
            </a:r>
            <a:r>
              <a:rPr sz="3600" spc="-70" dirty="0">
                <a:solidFill>
                  <a:srgbClr val="4F81BC"/>
                </a:solidFill>
                <a:latin typeface="Calibri"/>
                <a:cs typeface="Calibri"/>
              </a:rPr>
              <a:t> </a:t>
            </a:r>
            <a:r>
              <a:rPr sz="3600" spc="-15" dirty="0">
                <a:solidFill>
                  <a:srgbClr val="4F81BC"/>
                </a:solidFill>
                <a:latin typeface="Calibri"/>
                <a:cs typeface="Calibri"/>
              </a:rPr>
              <a:t>Age  </a:t>
            </a:r>
            <a:r>
              <a:rPr sz="3600" spc="-5" dirty="0">
                <a:solidFill>
                  <a:srgbClr val="4F81BC"/>
                </a:solidFill>
                <a:latin typeface="Calibri"/>
                <a:cs typeface="Calibri"/>
              </a:rPr>
              <a:t>(5000–1200</a:t>
            </a:r>
            <a:r>
              <a:rPr sz="3600" spc="-20" dirty="0">
                <a:solidFill>
                  <a:srgbClr val="4F81BC"/>
                </a:solidFill>
                <a:latin typeface="Calibri"/>
                <a:cs typeface="Calibri"/>
              </a:rPr>
              <a:t> </a:t>
            </a:r>
            <a:r>
              <a:rPr sz="3600" dirty="0">
                <a:solidFill>
                  <a:srgbClr val="4F81BC"/>
                </a:solidFill>
                <a:latin typeface="Calibri"/>
                <a:cs typeface="Calibri"/>
              </a:rPr>
              <a:t>BCE)</a:t>
            </a:r>
            <a:endParaRPr sz="3600">
              <a:latin typeface="Calibri"/>
              <a:cs typeface="Calibri"/>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map shows sites of pre- and early dynastic Egypt marked along and around the Nile River from north to south as follows: Gaza, Buto, Mendes, Imu, Avaris, Tell el Daba, Merimde Beni-salame, Heliopolis, Giza, Maadi, Memphis, El-Omari, Saqqara, and Siwa Oasis by lower Egypt, and Bahriya Oasis, Tell el-Amarna, Asyut, Badari, Abydos, Thebes, Dendera, Dakhla Oasis, Kharga Oasis, Naqada, Hierakonpolis, and Elephantine, Aswan by upper Egypt." title="Sites of Pre- and Early Dynastic Egypt"/>
          <p:cNvSpPr/>
          <p:nvPr/>
        </p:nvSpPr>
        <p:spPr>
          <a:xfrm>
            <a:off x="2019020" y="609600"/>
            <a:ext cx="5105958" cy="471013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3500" y="5768698"/>
            <a:ext cx="2306320"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231F20"/>
                </a:solidFill>
                <a:latin typeface="Calibri"/>
                <a:cs typeface="Calibri"/>
              </a:rPr>
              <a:t>Sites of Pre- </a:t>
            </a:r>
            <a:r>
              <a:rPr sz="1200" dirty="0">
                <a:solidFill>
                  <a:srgbClr val="231F20"/>
                </a:solidFill>
                <a:latin typeface="Calibri"/>
                <a:cs typeface="Calibri"/>
              </a:rPr>
              <a:t>and </a:t>
            </a:r>
            <a:r>
              <a:rPr sz="1200" spc="-5" dirty="0">
                <a:solidFill>
                  <a:srgbClr val="231F20"/>
                </a:solidFill>
                <a:latin typeface="Calibri"/>
                <a:cs typeface="Calibri"/>
              </a:rPr>
              <a:t>Early Dynastic</a:t>
            </a:r>
            <a:r>
              <a:rPr sz="1200" spc="-75" dirty="0">
                <a:solidFill>
                  <a:srgbClr val="231F20"/>
                </a:solidFill>
                <a:latin typeface="Calibri"/>
                <a:cs typeface="Calibri"/>
              </a:rPr>
              <a:t> </a:t>
            </a:r>
            <a:r>
              <a:rPr sz="1200" spc="-5" dirty="0">
                <a:solidFill>
                  <a:srgbClr val="231F20"/>
                </a:solidFill>
                <a:latin typeface="Calibri"/>
                <a:cs typeface="Calibri"/>
              </a:rPr>
              <a:t>Egypt</a:t>
            </a:r>
            <a:endParaRPr sz="1200" dirty="0">
              <a:latin typeface="Calibri"/>
              <a:cs typeface="Calibri"/>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a:t>
            </a:fld>
            <a:endParaRPr dirty="0"/>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map of Egyptian Empire at its height shows sites controlled by Egypt and the extent of Egyptian influence. Sites controlled by Egypt marked from north to south are as follows: Carchemish, Kadesh, Byblos, Sidon, Damascus, Tyre, Gaza, Tanis, Avaris, Heliopolis, Memphis, Herakleopolis, Abydos, Thebes, Aswan and Elephantine by the first cataract of the Nile, Abu Simbel by the second cataract, and Napata by the fourth cataract. Third cataract is located northwest to Napata, the fifth is located southeast to Napata, and the sixth is located southwest to the fifth cataract. The Egyptian influence extends along the Nile River up to Libya in the west, Red Sea in the east, Mediterranean Sea in the north, and Punt in the south." title="The Egyptian Empire at Its Height"/>
          <p:cNvSpPr/>
          <p:nvPr/>
        </p:nvSpPr>
        <p:spPr>
          <a:xfrm>
            <a:off x="2844976" y="609600"/>
            <a:ext cx="3454047" cy="460923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3500" y="5768698"/>
            <a:ext cx="207835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231F20"/>
                </a:solidFill>
                <a:latin typeface="Calibri"/>
                <a:cs typeface="Calibri"/>
              </a:rPr>
              <a:t>The Egyptian </a:t>
            </a:r>
            <a:r>
              <a:rPr sz="1200" spc="-10" dirty="0">
                <a:solidFill>
                  <a:srgbClr val="231F20"/>
                </a:solidFill>
                <a:latin typeface="Calibri"/>
                <a:cs typeface="Calibri"/>
              </a:rPr>
              <a:t>Empire at </a:t>
            </a:r>
            <a:r>
              <a:rPr sz="1200" dirty="0">
                <a:solidFill>
                  <a:srgbClr val="231F20"/>
                </a:solidFill>
                <a:latin typeface="Calibri"/>
                <a:cs typeface="Calibri"/>
              </a:rPr>
              <a:t>Its </a:t>
            </a:r>
            <a:r>
              <a:rPr sz="1200" spc="-10" dirty="0">
                <a:solidFill>
                  <a:srgbClr val="231F20"/>
                </a:solidFill>
                <a:latin typeface="Calibri"/>
                <a:cs typeface="Calibri"/>
              </a:rPr>
              <a:t>Height</a:t>
            </a:r>
            <a:endParaRPr sz="1200" dirty="0">
              <a:latin typeface="Calibri"/>
              <a:cs typeface="Calibri"/>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4</a:t>
            </a:fld>
            <a:endParaRPr dirty="0"/>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photo shows an outline of an Egyptian mastaba. It shows an underground tomb chamber."/>
          <p:cNvSpPr/>
          <p:nvPr/>
        </p:nvSpPr>
        <p:spPr>
          <a:xfrm>
            <a:off x="1305170" y="914752"/>
            <a:ext cx="6533658" cy="469829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5</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photo shows a sculpture of the Scorpion king wearing the tall crown of Upper Egypt, and holding a hoe in his hands."/>
          <p:cNvSpPr/>
          <p:nvPr/>
        </p:nvSpPr>
        <p:spPr>
          <a:xfrm>
            <a:off x="1380961" y="883566"/>
            <a:ext cx="6382077" cy="483686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6</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photo of the Rosetta stone with hieroglyphic stone inscriptions."/>
          <p:cNvSpPr/>
          <p:nvPr/>
        </p:nvSpPr>
        <p:spPr>
          <a:xfrm>
            <a:off x="2599054" y="794994"/>
            <a:ext cx="3945890" cy="509017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7</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photo shows Royal List of Abydos, in the temple of pharaoh Seti the first. Seti and his son, later pharaoh Ramses II, worship their ancestors whose names are listed before them."/>
          <p:cNvSpPr/>
          <p:nvPr/>
        </p:nvSpPr>
        <p:spPr>
          <a:xfrm>
            <a:off x="1288850" y="788441"/>
            <a:ext cx="6566298" cy="497631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8</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A photo shows two-sided Narmer palette, which is shield shaped. "/>
          <p:cNvSpPr/>
          <p:nvPr/>
        </p:nvSpPr>
        <p:spPr>
          <a:xfrm>
            <a:off x="2632596" y="757559"/>
            <a:ext cx="3878806" cy="508888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9</a:t>
            </a:fld>
            <a:endParaRPr dirty="0"/>
          </a:p>
        </p:txBody>
      </p:sp>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050"/>
              </a:lnSpc>
            </a:pPr>
            <a:r>
              <a:rPr dirty="0"/>
              <a:t>© </a:t>
            </a:r>
            <a:r>
              <a:rPr spc="-10" dirty="0"/>
              <a:t>Oxford </a:t>
            </a:r>
            <a:r>
              <a:rPr spc="-5" dirty="0"/>
              <a:t>University Press,</a:t>
            </a:r>
            <a:r>
              <a:rPr spc="-70" dirty="0"/>
              <a:t> </a:t>
            </a:r>
            <a:r>
              <a:rPr dirty="0"/>
              <a:t>2020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TotalTime>
  <Words>176</Words>
  <Application>Microsoft Office PowerPoint</Application>
  <PresentationFormat>On-screen Show (4:3)</PresentationFormat>
  <Paragraphs>47</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Ancient Mediterranean Civilizations by Ralph W. Mathisen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Mediterranean Civilizations by Ralph W. Mathisen</dc:title>
  <cp:lastModifiedBy>T, Senthilkumaran</cp:lastModifiedBy>
  <cp:revision>1</cp:revision>
  <dcterms:created xsi:type="dcterms:W3CDTF">2020-01-29T02:07:13Z</dcterms:created>
  <dcterms:modified xsi:type="dcterms:W3CDTF">2020-01-29T05:50:53Z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2020-01-29T00:00:00Z</vt:filetime>
  </property>
  <property fmtid="{D5CDD505-2E9C-101B-9397-08002B2CF9AE}" pid="3" name="Creator">
    <vt:lpwstr>Adobe InDesign CC 13.0 (Windows)</vt:lpwstr>
  </property>
  <property fmtid="{D5CDD505-2E9C-101B-9397-08002B2CF9AE}" pid="4" name="LastSaved">
    <vt:filetime>2020-01-29T00:00:00Z</vt:filetime>
  </property>
</Properties>
</file>