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 id="2147483700" r:id="rId4"/>
  </p:sldMasterIdLst>
  <p:notesMasterIdLst>
    <p:notesMasterId r:id="rId34"/>
  </p:notesMasterIdLst>
  <p:sldIdLst>
    <p:sldId id="256" r:id="rId5"/>
    <p:sldId id="258" r:id="rId6"/>
    <p:sldId id="325" r:id="rId7"/>
    <p:sldId id="509" r:id="rId8"/>
    <p:sldId id="627" r:id="rId9"/>
    <p:sldId id="626" r:id="rId10"/>
    <p:sldId id="597" r:id="rId11"/>
    <p:sldId id="628" r:id="rId12"/>
    <p:sldId id="629" r:id="rId13"/>
    <p:sldId id="630" r:id="rId14"/>
    <p:sldId id="631" r:id="rId15"/>
    <p:sldId id="632" r:id="rId16"/>
    <p:sldId id="633" r:id="rId17"/>
    <p:sldId id="598" r:id="rId18"/>
    <p:sldId id="634" r:id="rId19"/>
    <p:sldId id="635" r:id="rId20"/>
    <p:sldId id="639" r:id="rId21"/>
    <p:sldId id="636" r:id="rId22"/>
    <p:sldId id="637" r:id="rId23"/>
    <p:sldId id="638" r:id="rId24"/>
    <p:sldId id="599" r:id="rId25"/>
    <p:sldId id="640" r:id="rId26"/>
    <p:sldId id="641" r:id="rId27"/>
    <p:sldId id="643" r:id="rId28"/>
    <p:sldId id="644" r:id="rId29"/>
    <p:sldId id="645" r:id="rId30"/>
    <p:sldId id="646" r:id="rId31"/>
    <p:sldId id="647" r:id="rId32"/>
    <p:sldId id="64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1" autoAdjust="0"/>
  </p:normalViewPr>
  <p:slideViewPr>
    <p:cSldViewPr snapToGrid="0">
      <p:cViewPr>
        <p:scale>
          <a:sx n="116" d="100"/>
          <a:sy n="116" d="100"/>
        </p:scale>
        <p:origin x="-1308" y="-60"/>
      </p:cViewPr>
      <p:guideLst>
        <p:guide orient="horz" pos="2160"/>
        <p:guide pos="2880"/>
      </p:guideLst>
    </p:cSldViewPr>
  </p:slideViewPr>
  <p:notesTextViewPr>
    <p:cViewPr>
      <p:scale>
        <a:sx n="1" d="1"/>
        <a:sy n="1" d="1"/>
      </p:scale>
      <p:origin x="0" y="0"/>
    </p:cViewPr>
  </p:notesTextViewPr>
  <p:sorterViewPr>
    <p:cViewPr>
      <p:scale>
        <a:sx n="100" d="100"/>
        <a:sy n="100" d="100"/>
      </p:scale>
      <p:origin x="0" y="-22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244"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245"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 </a:t>
            </a:r>
          </a:p>
        </p:txBody>
      </p:sp>
      <p:sp>
        <p:nvSpPr>
          <p:cNvPr id="246"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 </a:t>
            </a:r>
          </a:p>
        </p:txBody>
      </p:sp>
      <p:sp>
        <p:nvSpPr>
          <p:cNvPr id="247"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 </a:t>
            </a:r>
          </a:p>
        </p:txBody>
      </p:sp>
      <p:sp>
        <p:nvSpPr>
          <p:cNvPr id="248"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194456DA-4926-4152-A3ED-CE732EAC76DF}"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390579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1143000" y="685800"/>
            <a:ext cx="4572000" cy="3429000"/>
          </a:xfrm>
          <a:prstGeom prst="rect">
            <a:avLst/>
          </a:prstGeom>
        </p:spPr>
      </p:sp>
      <p:sp>
        <p:nvSpPr>
          <p:cNvPr id="327" name="PlaceHolder 2"/>
          <p:cNvSpPr>
            <a:spLocks noGrp="1"/>
          </p:cNvSpPr>
          <p:nvPr>
            <p:ph type="body"/>
          </p:nvPr>
        </p:nvSpPr>
        <p:spPr>
          <a:xfrm>
            <a:off x="685800" y="4343400"/>
            <a:ext cx="5485680" cy="4114080"/>
          </a:xfrm>
          <a:prstGeom prst="rect">
            <a:avLst/>
          </a:prstGeom>
        </p:spPr>
        <p:txBody>
          <a:bodyPr lIns="0" tIns="0" rIns="0" bIns="0">
            <a:noAutofit/>
          </a:bodyPr>
          <a:lstStyle/>
          <a:p>
            <a:endParaRPr lang="en-US" sz="2000" b="0" strike="noStrike" spc="-1" dirty="0">
              <a:latin typeface="Arial"/>
            </a:endParaRPr>
          </a:p>
        </p:txBody>
      </p:sp>
      <p:sp>
        <p:nvSpPr>
          <p:cNvPr id="32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FC12D266-5A7B-46CF-A46A-E289E20043E3}"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788230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363564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175651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13</a:t>
            </a:fld>
            <a:endParaRPr lang="en-US" sz="1400" b="0" strike="noStrike" spc="-1">
              <a:latin typeface="Times New Roman"/>
            </a:endParaRPr>
          </a:p>
        </p:txBody>
      </p:sp>
    </p:spTree>
    <p:extLst>
      <p:ext uri="{BB962C8B-B14F-4D97-AF65-F5344CB8AC3E}">
        <p14:creationId xmlns:p14="http://schemas.microsoft.com/office/powerpoint/2010/main" val="218317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14</a:t>
            </a:fld>
            <a:endParaRPr lang="en-US" sz="1400" b="0" strike="noStrike" spc="-1">
              <a:latin typeface="Times New Roman"/>
            </a:endParaRPr>
          </a:p>
        </p:txBody>
      </p:sp>
    </p:spTree>
    <p:extLst>
      <p:ext uri="{BB962C8B-B14F-4D97-AF65-F5344CB8AC3E}">
        <p14:creationId xmlns:p14="http://schemas.microsoft.com/office/powerpoint/2010/main" val="2945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15</a:t>
            </a:fld>
            <a:endParaRPr lang="en-US" sz="1400" b="0" strike="noStrike" spc="-1">
              <a:latin typeface="Times New Roman"/>
            </a:endParaRPr>
          </a:p>
        </p:txBody>
      </p:sp>
    </p:spTree>
    <p:extLst>
      <p:ext uri="{BB962C8B-B14F-4D97-AF65-F5344CB8AC3E}">
        <p14:creationId xmlns:p14="http://schemas.microsoft.com/office/powerpoint/2010/main" val="290696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16</a:t>
            </a:fld>
            <a:endParaRPr lang="en-US" sz="1400" b="0" strike="noStrike" spc="-1">
              <a:latin typeface="Times New Roman"/>
            </a:endParaRPr>
          </a:p>
        </p:txBody>
      </p:sp>
    </p:spTree>
    <p:extLst>
      <p:ext uri="{BB962C8B-B14F-4D97-AF65-F5344CB8AC3E}">
        <p14:creationId xmlns:p14="http://schemas.microsoft.com/office/powerpoint/2010/main" val="3356086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early 1960s, the contraceptive prevalence rate (the percentage of couples practicing contraception) in the Global South was only 9 percent. Now it is about 60 percent. This contraceptive prevalence rate falls off drastically, however, in the least developed countries in the Global South, where the rate is only 40 percent.</a:t>
            </a:r>
            <a:r>
              <a:rPr lang="en-US" dirty="0" smtClean="0">
                <a:effectLst/>
              </a:rPr>
              <a:t> </a:t>
            </a:r>
            <a:r>
              <a:rPr lang="en-US" sz="1200" kern="1200" dirty="0" smtClean="0">
                <a:solidFill>
                  <a:schemeClr val="tx1"/>
                </a:solidFill>
                <a:effectLst/>
                <a:latin typeface="+mn-lt"/>
                <a:ea typeface="+mn-ea"/>
                <a:cs typeface="+mn-cs"/>
              </a:rPr>
              <a:t> </a:t>
            </a:r>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17</a:t>
            </a:fld>
            <a:endParaRPr lang="en-US" sz="1400" b="0" strike="noStrike" spc="-1">
              <a:latin typeface="Times New Roman"/>
            </a:endParaRPr>
          </a:p>
        </p:txBody>
      </p:sp>
    </p:spTree>
    <p:extLst>
      <p:ext uri="{BB962C8B-B14F-4D97-AF65-F5344CB8AC3E}">
        <p14:creationId xmlns:p14="http://schemas.microsoft.com/office/powerpoint/2010/main" val="406154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Land use change is the growing urbanization of the global population</a:t>
            </a:r>
          </a:p>
          <a:p>
            <a:pPr lvl="2"/>
            <a:r>
              <a:rPr lang="en-US" dirty="0" smtClean="0"/>
              <a:t> Many of today’s concerns about air quality around the world</a:t>
            </a:r>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18</a:t>
            </a:fld>
            <a:endParaRPr lang="en-US" sz="1400" b="0" strike="noStrike" spc="-1">
              <a:latin typeface="Times New Roman"/>
            </a:endParaRPr>
          </a:p>
        </p:txBody>
      </p:sp>
    </p:spTree>
    <p:extLst>
      <p:ext uri="{BB962C8B-B14F-4D97-AF65-F5344CB8AC3E}">
        <p14:creationId xmlns:p14="http://schemas.microsoft.com/office/powerpoint/2010/main" val="1045052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dirty="0" smtClean="0"/>
              <a:t>Land use change is the growing urbanization of the global population</a:t>
            </a:r>
          </a:p>
          <a:p>
            <a:pPr lvl="2"/>
            <a:r>
              <a:rPr lang="en-US" dirty="0" smtClean="0"/>
              <a:t> Many of today’s concerns about air quality around the world</a:t>
            </a:r>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19</a:t>
            </a:fld>
            <a:endParaRPr lang="en-US" sz="1400" b="0" strike="noStrike" spc="-1">
              <a:latin typeface="Times New Roman"/>
            </a:endParaRPr>
          </a:p>
        </p:txBody>
      </p:sp>
    </p:spTree>
    <p:extLst>
      <p:ext uri="{BB962C8B-B14F-4D97-AF65-F5344CB8AC3E}">
        <p14:creationId xmlns:p14="http://schemas.microsoft.com/office/powerpoint/2010/main" val="406152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307096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demand for ivory remains high in some global markets, especially in Asia, and eliminating that element of the problem continues to pose difficulties.  Many conservationists continue to view the situation as a “tragedy for elephants…when we are seeing such a dramatic increase in the slaughter of elephants for ivory</a:t>
            </a:r>
            <a:endParaRPr lang="en-US" dirty="0" smtClean="0"/>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20</a:t>
            </a:fld>
            <a:endParaRPr lang="en-US" sz="1400" b="0" strike="noStrike" spc="-1">
              <a:latin typeface="Times New Roman"/>
            </a:endParaRPr>
          </a:p>
        </p:txBody>
      </p:sp>
    </p:spTree>
    <p:extLst>
      <p:ext uri="{BB962C8B-B14F-4D97-AF65-F5344CB8AC3E}">
        <p14:creationId xmlns:p14="http://schemas.microsoft.com/office/powerpoint/2010/main" val="949596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21</a:t>
            </a:fld>
            <a:endParaRPr lang="en-US" sz="1400" b="0" strike="noStrike" spc="-1">
              <a:latin typeface="Times New Roman"/>
            </a:endParaRPr>
          </a:p>
        </p:txBody>
      </p:sp>
    </p:spTree>
    <p:extLst>
      <p:ext uri="{BB962C8B-B14F-4D97-AF65-F5344CB8AC3E}">
        <p14:creationId xmlns:p14="http://schemas.microsoft.com/office/powerpoint/2010/main" val="405279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 One recent study published in </a:t>
            </a:r>
            <a:r>
              <a:rPr lang="en-US" sz="1200" i="1" kern="1200" dirty="0" smtClean="0">
                <a:solidFill>
                  <a:schemeClr val="tx1"/>
                </a:solidFill>
                <a:effectLst/>
                <a:latin typeface="+mn-lt"/>
                <a:ea typeface="+mn-ea"/>
                <a:cs typeface="+mn-cs"/>
              </a:rPr>
              <a:t>Science </a:t>
            </a:r>
            <a:r>
              <a:rPr lang="en-US" sz="1200" kern="1200" dirty="0" smtClean="0">
                <a:solidFill>
                  <a:schemeClr val="tx1"/>
                </a:solidFill>
                <a:effectLst/>
                <a:latin typeface="+mn-lt"/>
                <a:ea typeface="+mn-ea"/>
                <a:cs typeface="+mn-cs"/>
              </a:rPr>
              <a:t>shows that climate change has produced a change in the annual timing of river flooding in Europe.  A change in flood timing can also have a cascading effect on river ecosystems, and on salmon spawning, agricultural production, and hydroelectric power generation</a:t>
            </a:r>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22</a:t>
            </a:fld>
            <a:endParaRPr lang="en-US" sz="1400" b="0" strike="noStrike" spc="-1">
              <a:latin typeface="Times New Roman"/>
            </a:endParaRPr>
          </a:p>
        </p:txBody>
      </p:sp>
    </p:spTree>
    <p:extLst>
      <p:ext uri="{BB962C8B-B14F-4D97-AF65-F5344CB8AC3E}">
        <p14:creationId xmlns:p14="http://schemas.microsoft.com/office/powerpoint/2010/main" val="2198387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23</a:t>
            </a:fld>
            <a:endParaRPr lang="en-US" sz="1400" b="0" strike="noStrike" spc="-1">
              <a:latin typeface="Times New Roman"/>
            </a:endParaRPr>
          </a:p>
        </p:txBody>
      </p:sp>
    </p:spTree>
    <p:extLst>
      <p:ext uri="{BB962C8B-B14F-4D97-AF65-F5344CB8AC3E}">
        <p14:creationId xmlns:p14="http://schemas.microsoft.com/office/powerpoint/2010/main" val="3887971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24</a:t>
            </a:fld>
            <a:endParaRPr lang="en-US" sz="1400" b="0" strike="noStrike" spc="-1">
              <a:latin typeface="Times New Roman"/>
            </a:endParaRPr>
          </a:p>
        </p:txBody>
      </p:sp>
    </p:spTree>
    <p:extLst>
      <p:ext uri="{BB962C8B-B14F-4D97-AF65-F5344CB8AC3E}">
        <p14:creationId xmlns:p14="http://schemas.microsoft.com/office/powerpoint/2010/main" val="779333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25</a:t>
            </a:fld>
            <a:endParaRPr lang="en-US" sz="1400" b="0" strike="noStrike" spc="-1">
              <a:latin typeface="Times New Roman"/>
            </a:endParaRPr>
          </a:p>
        </p:txBody>
      </p:sp>
    </p:spTree>
    <p:extLst>
      <p:ext uri="{BB962C8B-B14F-4D97-AF65-F5344CB8AC3E}">
        <p14:creationId xmlns:p14="http://schemas.microsoft.com/office/powerpoint/2010/main" val="2344662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26</a:t>
            </a:fld>
            <a:endParaRPr lang="en-US" sz="1400" b="0" strike="noStrike" spc="-1">
              <a:latin typeface="Times New Roman"/>
            </a:endParaRPr>
          </a:p>
        </p:txBody>
      </p:sp>
    </p:spTree>
    <p:extLst>
      <p:ext uri="{BB962C8B-B14F-4D97-AF65-F5344CB8AC3E}">
        <p14:creationId xmlns:p14="http://schemas.microsoft.com/office/powerpoint/2010/main" val="1993099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808120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28</a:t>
            </a:fld>
            <a:endParaRPr lang="en-US" sz="1400" b="0" strike="noStrike" spc="-1">
              <a:latin typeface="Times New Roman"/>
            </a:endParaRPr>
          </a:p>
        </p:txBody>
      </p:sp>
    </p:spTree>
    <p:extLst>
      <p:ext uri="{BB962C8B-B14F-4D97-AF65-F5344CB8AC3E}">
        <p14:creationId xmlns:p14="http://schemas.microsoft.com/office/powerpoint/2010/main" val="4179690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341088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113554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73539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5</a:t>
            </a:fld>
            <a:endParaRPr lang="en-US" sz="1400" b="0" strike="noStrike" spc="-1">
              <a:latin typeface="Times New Roman"/>
            </a:endParaRPr>
          </a:p>
        </p:txBody>
      </p:sp>
    </p:spTree>
    <p:extLst>
      <p:ext uri="{BB962C8B-B14F-4D97-AF65-F5344CB8AC3E}">
        <p14:creationId xmlns:p14="http://schemas.microsoft.com/office/powerpoint/2010/main" val="170154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6</a:t>
            </a:fld>
            <a:endParaRPr lang="en-US" sz="1400" b="0" strike="noStrike" spc="-1">
              <a:latin typeface="Times New Roman"/>
            </a:endParaRPr>
          </a:p>
        </p:txBody>
      </p:sp>
    </p:spTree>
    <p:extLst>
      <p:ext uri="{BB962C8B-B14F-4D97-AF65-F5344CB8AC3E}">
        <p14:creationId xmlns:p14="http://schemas.microsoft.com/office/powerpoint/2010/main" val="362565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337654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smtClean="0"/>
              <a:t>Sustainable Development:</a:t>
            </a:r>
            <a:r>
              <a:rPr lang="en-US" baseline="0" dirty="0" smtClean="0"/>
              <a:t> </a:t>
            </a:r>
            <a:r>
              <a:rPr lang="en-US" sz="1200" i="1" spc="-1" dirty="0" smtClean="0">
                <a:solidFill>
                  <a:srgbClr val="4F81BD"/>
                </a:solidFill>
                <a:latin typeface="Calibri" panose="020F0502020204030204" pitchFamily="34" charset="0"/>
                <a:cs typeface="Calibri" panose="020F0502020204030204" pitchFamily="34" charset="0"/>
              </a:rPr>
              <a:t>Development that meets the needs of the present without compromising the ability of future generations to meet their own needs</a:t>
            </a:r>
          </a:p>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303399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p:nvPr>
        </p:nvSpPr>
        <p:spPr/>
        <p:txBody>
          <a:bodyPr/>
          <a:lstStyle/>
          <a:p>
            <a:pPr algn="r"/>
            <a:fld id="{194456DA-4926-4152-A3ED-CE732EAC76DF}"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359310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7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7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3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3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3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4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4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4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4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5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5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5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15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16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7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7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7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8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8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9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9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9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9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20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20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Picture 2"/>
          <p:cNvPicPr/>
          <p:nvPr/>
        </p:nvPicPr>
        <p:blipFill>
          <a:blip r:embed="rId14"/>
          <a:stretch/>
        </p:blipFill>
        <p:spPr>
          <a:xfrm>
            <a:off x="5040" y="0"/>
            <a:ext cx="9138240" cy="6860880"/>
          </a:xfrm>
          <a:prstGeom prst="rect">
            <a:avLst/>
          </a:prstGeom>
          <a:ln>
            <a:noFill/>
          </a:ln>
        </p:spPr>
      </p:pic>
      <p:sp>
        <p:nvSpPr>
          <p:cNvPr id="39"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40"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D320C7A-E202-4246-82B6-80B68D17B475}"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41"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42"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0" name="Picture 2"/>
          <p:cNvPicPr/>
          <p:nvPr/>
        </p:nvPicPr>
        <p:blipFill>
          <a:blip r:embed="rId14"/>
          <a:stretch/>
        </p:blipFill>
        <p:spPr>
          <a:xfrm>
            <a:off x="5040" y="0"/>
            <a:ext cx="9138240" cy="6860880"/>
          </a:xfrm>
          <a:prstGeom prst="rect">
            <a:avLst/>
          </a:prstGeom>
          <a:ln>
            <a:noFill/>
          </a:ln>
        </p:spPr>
      </p:pic>
      <p:sp>
        <p:nvSpPr>
          <p:cNvPr id="121"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122"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AA960E8-C137-4C00-9A2F-8231520B1FB1}"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123"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24"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1" name="Picture 2"/>
          <p:cNvPicPr/>
          <p:nvPr/>
        </p:nvPicPr>
        <p:blipFill>
          <a:blip r:embed="rId14"/>
          <a:stretch/>
        </p:blipFill>
        <p:spPr>
          <a:xfrm>
            <a:off x="5040" y="0"/>
            <a:ext cx="9138240" cy="6860880"/>
          </a:xfrm>
          <a:prstGeom prst="rect">
            <a:avLst/>
          </a:prstGeom>
          <a:ln>
            <a:noFill/>
          </a:ln>
        </p:spPr>
      </p:pic>
      <p:sp>
        <p:nvSpPr>
          <p:cNvPr id="162" name="CustomShape 1"/>
          <p:cNvSpPr/>
          <p:nvPr/>
        </p:nvSpPr>
        <p:spPr>
          <a:xfrm>
            <a:off x="7117920" y="6423840"/>
            <a:ext cx="1568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r>
              <a:rPr lang="en-US" sz="1000" b="0" strike="noStrike" spc="-1">
                <a:solidFill>
                  <a:srgbClr val="FFFFFF"/>
                </a:solidFill>
                <a:latin typeface="Calibri"/>
                <a:ea typeface="DejaVu Sans"/>
              </a:rPr>
              <a:t>© 2018</a:t>
            </a:r>
            <a:endParaRPr lang="en-US" sz="1000" b="0" strike="noStrike" spc="-1">
              <a:latin typeface="Arial"/>
            </a:endParaRPr>
          </a:p>
        </p:txBody>
      </p:sp>
      <p:sp>
        <p:nvSpPr>
          <p:cNvPr id="163" name="CustomShape 2"/>
          <p:cNvSpPr/>
          <p:nvPr/>
        </p:nvSpPr>
        <p:spPr>
          <a:xfrm>
            <a:off x="8686800" y="6423840"/>
            <a:ext cx="3891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252E8E7-6A20-4C6C-A636-F6BA85FD1B1C}" type="slidenum">
              <a:rPr lang="en-US" sz="1200" b="0" strike="noStrike" spc="-1">
                <a:solidFill>
                  <a:srgbClr val="FFFFFF"/>
                </a:solidFill>
                <a:latin typeface="Calibri"/>
                <a:ea typeface="DejaVu Sans"/>
              </a:rPr>
              <a:t>‹#›</a:t>
            </a:fld>
            <a:endParaRPr lang="en-US" sz="1200" b="0" strike="noStrike" spc="-1">
              <a:latin typeface="Arial"/>
            </a:endParaRPr>
          </a:p>
        </p:txBody>
      </p:sp>
      <p:sp>
        <p:nvSpPr>
          <p:cNvPr id="164" name="PlaceHolder 3"/>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165"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2"/>
          <p:cNvSpPr/>
          <p:nvPr/>
        </p:nvSpPr>
        <p:spPr>
          <a:xfrm>
            <a:off x="419760" y="1312924"/>
            <a:ext cx="8487720" cy="11543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479"/>
              </a:spcBef>
            </a:pPr>
            <a:endParaRPr lang="en-US" sz="3600" b="0" strike="noStrike" spc="-1" dirty="0">
              <a:latin typeface="Arial"/>
            </a:endParaRPr>
          </a:p>
        </p:txBody>
      </p:sp>
      <p:sp>
        <p:nvSpPr>
          <p:cNvPr id="5" name="CustomShape 1">
            <a:extLst>
              <a:ext uri="{FF2B5EF4-FFF2-40B4-BE49-F238E27FC236}">
                <a16:creationId xmlns:a16="http://schemas.microsoft.com/office/drawing/2014/main" xmlns="" id="{6D08BEA0-BE54-4ACB-98E9-9FD069B7EECC}"/>
              </a:ext>
            </a:extLst>
          </p:cNvPr>
          <p:cNvSpPr/>
          <p:nvPr/>
        </p:nvSpPr>
        <p:spPr>
          <a:xfrm>
            <a:off x="51318" y="416676"/>
            <a:ext cx="8907480" cy="13273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3200" b="0" strike="noStrike" spc="-1" dirty="0">
                <a:solidFill>
                  <a:schemeClr val="tx2"/>
                </a:solidFill>
                <a:latin typeface="Calibri" panose="020F0502020204030204" pitchFamily="34" charset="0"/>
                <a:cs typeface="Calibri" panose="020F0502020204030204" pitchFamily="34" charset="0"/>
              </a:rPr>
              <a:t>Chapter </a:t>
            </a:r>
            <a:r>
              <a:rPr lang="en-US" sz="3200" spc="-1" dirty="0" smtClean="0">
                <a:solidFill>
                  <a:schemeClr val="tx2"/>
                </a:solidFill>
                <a:latin typeface="Calibri" panose="020F0502020204030204" pitchFamily="34" charset="0"/>
                <a:cs typeface="Calibri" panose="020F0502020204030204" pitchFamily="34" charset="0"/>
              </a:rPr>
              <a:t>1</a:t>
            </a:r>
            <a:r>
              <a:rPr lang="en-US" sz="3200" spc="-1" dirty="0">
                <a:solidFill>
                  <a:schemeClr val="tx2"/>
                </a:solidFill>
                <a:latin typeface="Calibri" panose="020F0502020204030204" pitchFamily="34" charset="0"/>
                <a:cs typeface="Calibri" panose="020F0502020204030204" pitchFamily="34" charset="0"/>
              </a:rPr>
              <a:t>3</a:t>
            </a:r>
            <a:endParaRPr lang="en-US" sz="3200" dirty="0">
              <a:solidFill>
                <a:schemeClr val="tx2"/>
              </a:solidFill>
              <a:latin typeface="Calibri" panose="020F0502020204030204" pitchFamily="34" charset="0"/>
              <a:cs typeface="Calibri" panose="020F0502020204030204" pitchFamily="34" charset="0"/>
            </a:endParaRPr>
          </a:p>
          <a:p>
            <a:pPr algn="ctr">
              <a:lnSpc>
                <a:spcPct val="100000"/>
              </a:lnSpc>
            </a:pPr>
            <a:r>
              <a:rPr lang="en-US" sz="3200" dirty="0">
                <a:solidFill>
                  <a:schemeClr val="tx2"/>
                </a:solidFill>
                <a:latin typeface="Calibri" panose="020F0502020204030204" pitchFamily="34" charset="0"/>
                <a:cs typeface="Calibri" panose="020F0502020204030204" pitchFamily="34" charset="0"/>
              </a:rPr>
              <a:t>Global Political Ecology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2598" y="1890098"/>
            <a:ext cx="6244920" cy="41622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World </a:t>
            </a:r>
            <a:r>
              <a:rPr lang="en-US" sz="3200" spc="-1" dirty="0" smtClean="0">
                <a:solidFill>
                  <a:srgbClr val="1F497D"/>
                </a:solidFill>
                <a:latin typeface="Calibri"/>
              </a:rPr>
              <a:t>7 of 10</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Challenge of Sustainable Development</a:t>
            </a:r>
          </a:p>
        </p:txBody>
      </p:sp>
      <p:sp>
        <p:nvSpPr>
          <p:cNvPr id="7" name="CustomShape 2"/>
          <p:cNvSpPr/>
          <p:nvPr/>
        </p:nvSpPr>
        <p:spPr>
          <a:xfrm>
            <a:off x="149289" y="1839577"/>
            <a:ext cx="8705631" cy="38572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T</a:t>
            </a:r>
            <a:r>
              <a:rPr lang="en-US" sz="3200" spc="-1" dirty="0" smtClean="0">
                <a:solidFill>
                  <a:srgbClr val="4F81BD"/>
                </a:solidFill>
                <a:latin typeface="Calibri" panose="020F0502020204030204" pitchFamily="34" charset="0"/>
                <a:cs typeface="Calibri" panose="020F0502020204030204" pitchFamily="34" charset="0"/>
              </a:rPr>
              <a:t>echnological </a:t>
            </a:r>
            <a:r>
              <a:rPr lang="en-US" sz="3200" spc="-1" dirty="0">
                <a:solidFill>
                  <a:srgbClr val="4F81BD"/>
                </a:solidFill>
                <a:latin typeface="Calibri" panose="020F0502020204030204" pitchFamily="34" charset="0"/>
                <a:cs typeface="Calibri" panose="020F0502020204030204" pitchFamily="34" charset="0"/>
              </a:rPr>
              <a:t>progress </a:t>
            </a:r>
            <a:r>
              <a:rPr lang="en-US" sz="3200" spc="-1" dirty="0" smtClean="0">
                <a:solidFill>
                  <a:srgbClr val="4F81BD"/>
                </a:solidFill>
                <a:latin typeface="Calibri" panose="020F0502020204030204" pitchFamily="34" charset="0"/>
                <a:cs typeface="Calibri" panose="020F0502020204030204" pitchFamily="34" charset="0"/>
              </a:rPr>
              <a:t>increase consumption, waste and pollution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U.S. 20 time more oil consumption than India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Surge of cars in India and </a:t>
            </a:r>
            <a:r>
              <a:rPr lang="en-US" sz="3200" spc="-1" dirty="0">
                <a:solidFill>
                  <a:srgbClr val="4F81BD"/>
                </a:solidFill>
                <a:latin typeface="Calibri" panose="020F0502020204030204" pitchFamily="34" charset="0"/>
                <a:cs typeface="Calibri" panose="020F0502020204030204" pitchFamily="34" charset="0"/>
              </a:rPr>
              <a:t>China increase (CO2</a:t>
            </a:r>
            <a:r>
              <a:rPr lang="en-US" sz="3200" spc="-1" dirty="0" smtClean="0">
                <a:solidFill>
                  <a:srgbClr val="4F81BD"/>
                </a:solidFill>
                <a:latin typeface="Calibri" panose="020F0502020204030204" pitchFamily="34" charset="0"/>
                <a:cs typeface="Calibri" panose="020F0502020204030204" pitchFamily="34" charset="0"/>
              </a:rPr>
              <a: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China world’s largest emitter of CO2 since 2007 </a:t>
            </a:r>
          </a:p>
        </p:txBody>
      </p:sp>
    </p:spTree>
    <p:extLst>
      <p:ext uri="{BB962C8B-B14F-4D97-AF65-F5344CB8AC3E}">
        <p14:creationId xmlns:p14="http://schemas.microsoft.com/office/powerpoint/2010/main" val="358503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World </a:t>
            </a:r>
            <a:r>
              <a:rPr lang="en-US" sz="3200" spc="-1" dirty="0" smtClean="0">
                <a:solidFill>
                  <a:srgbClr val="1F497D"/>
                </a:solidFill>
                <a:latin typeface="Calibri"/>
              </a:rPr>
              <a:t>8 of 10</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Challenge of Sustainable Development</a:t>
            </a:r>
          </a:p>
        </p:txBody>
      </p:sp>
      <p:sp>
        <p:nvSpPr>
          <p:cNvPr id="7" name="CustomShape 2"/>
          <p:cNvSpPr/>
          <p:nvPr/>
        </p:nvSpPr>
        <p:spPr>
          <a:xfrm>
            <a:off x="93307" y="1839577"/>
            <a:ext cx="8948310" cy="38572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00" y="1769127"/>
            <a:ext cx="8257507" cy="4090963"/>
          </a:xfrm>
          <a:prstGeom prst="rect">
            <a:avLst/>
          </a:prstGeom>
        </p:spPr>
      </p:pic>
    </p:spTree>
    <p:extLst>
      <p:ext uri="{BB962C8B-B14F-4D97-AF65-F5344CB8AC3E}">
        <p14:creationId xmlns:p14="http://schemas.microsoft.com/office/powerpoint/2010/main" val="344067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World </a:t>
            </a:r>
            <a:r>
              <a:rPr lang="en-US" sz="3200" spc="-1" dirty="0" smtClean="0">
                <a:solidFill>
                  <a:srgbClr val="1F497D"/>
                </a:solidFill>
                <a:latin typeface="Calibri"/>
              </a:rPr>
              <a:t>9 of 10</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Challenge of Sustainable Development</a:t>
            </a:r>
          </a:p>
        </p:txBody>
      </p:sp>
      <p:sp>
        <p:nvSpPr>
          <p:cNvPr id="7" name="CustomShape 2"/>
          <p:cNvSpPr/>
          <p:nvPr/>
        </p:nvSpPr>
        <p:spPr>
          <a:xfrm>
            <a:off x="149289" y="1839577"/>
            <a:ext cx="8705631" cy="38572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How </a:t>
            </a:r>
            <a:r>
              <a:rPr lang="en-US" sz="3200" spc="-1" dirty="0">
                <a:solidFill>
                  <a:srgbClr val="4F81BD"/>
                </a:solidFill>
                <a:latin typeface="Calibri" panose="020F0502020204030204" pitchFamily="34" charset="0"/>
                <a:cs typeface="Calibri" panose="020F0502020204030204" pitchFamily="34" charset="0"/>
              </a:rPr>
              <a:t>do we achieve sustainable </a:t>
            </a:r>
            <a:r>
              <a:rPr lang="en-US" sz="3200" spc="-1" dirty="0" smtClean="0">
                <a:solidFill>
                  <a:srgbClr val="4F81BD"/>
                </a:solidFill>
                <a:latin typeface="Calibri" panose="020F0502020204030204" pitchFamily="34" charset="0"/>
                <a:cs typeface="Calibri" panose="020F0502020204030204" pitchFamily="34" charset="0"/>
              </a:rPr>
              <a:t>development?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  Advance </a:t>
            </a:r>
            <a:r>
              <a:rPr lang="en-US" sz="3200" spc="-1" dirty="0">
                <a:solidFill>
                  <a:srgbClr val="4F81BD"/>
                </a:solidFill>
                <a:latin typeface="Calibri" panose="020F0502020204030204" pitchFamily="34" charset="0"/>
                <a:cs typeface="Calibri" panose="020F0502020204030204" pitchFamily="34" charset="0"/>
              </a:rPr>
              <a:t>socioeconomic </a:t>
            </a:r>
            <a:r>
              <a:rPr lang="en-US" sz="3200" spc="-1" dirty="0" smtClean="0">
                <a:solidFill>
                  <a:srgbClr val="4F81BD"/>
                </a:solidFill>
                <a:latin typeface="Calibri" panose="020F0502020204030204" pitchFamily="34" charset="0"/>
                <a:cs typeface="Calibri" panose="020F0502020204030204" pitchFamily="34" charset="0"/>
              </a:rPr>
              <a:t>development</a:t>
            </a:r>
            <a:endParaRPr lang="en-US" sz="3200" spc="-1" dirty="0">
              <a:solidFill>
                <a:srgbClr val="4F81BD"/>
              </a:solidFill>
              <a:latin typeface="Calibri" panose="020F0502020204030204" pitchFamily="34" charset="0"/>
              <a:cs typeface="Calibri" panose="020F0502020204030204" pitchFamily="34" charset="0"/>
            </a:endParaRPr>
          </a:p>
          <a:p>
            <a:pPr marL="565560" lvl="1">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 How </a:t>
            </a:r>
            <a:r>
              <a:rPr lang="en-US" sz="3200" spc="-1" dirty="0">
                <a:solidFill>
                  <a:srgbClr val="4F81BD"/>
                </a:solidFill>
                <a:latin typeface="Calibri" panose="020F0502020204030204" pitchFamily="34" charset="0"/>
                <a:cs typeface="Calibri" panose="020F0502020204030204" pitchFamily="34" charset="0"/>
              </a:rPr>
              <a:t>do we safeguard future generations?</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b) Can </a:t>
            </a:r>
            <a:r>
              <a:rPr lang="en-US" sz="3200" spc="-1" dirty="0">
                <a:solidFill>
                  <a:srgbClr val="4F81BD"/>
                </a:solidFill>
                <a:latin typeface="Calibri" panose="020F0502020204030204" pitchFamily="34" charset="0"/>
                <a:cs typeface="Calibri" panose="020F0502020204030204" pitchFamily="34" charset="0"/>
              </a:rPr>
              <a:t>the Global South follow the same </a:t>
            </a:r>
            <a:r>
              <a:rPr lang="en-US" sz="3200" spc="-1" dirty="0" smtClean="0">
                <a:solidFill>
                  <a:srgbClr val="4F81BD"/>
                </a:solidFill>
                <a:latin typeface="Calibri" panose="020F0502020204030204" pitchFamily="34" charset="0"/>
                <a:cs typeface="Calibri" panose="020F0502020204030204" pitchFamily="34" charset="0"/>
              </a:rPr>
              <a:t>		     model </a:t>
            </a:r>
            <a:r>
              <a:rPr lang="en-US" sz="3200" spc="-1" dirty="0">
                <a:solidFill>
                  <a:srgbClr val="4F81BD"/>
                </a:solidFill>
                <a:latin typeface="Calibri" panose="020F0502020204030204" pitchFamily="34" charset="0"/>
                <a:cs typeface="Calibri" panose="020F0502020204030204" pitchFamily="34" charset="0"/>
              </a:rPr>
              <a:t>of development as the North? </a:t>
            </a: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687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World </a:t>
            </a:r>
            <a:r>
              <a:rPr lang="en-US" sz="3200" spc="-1" dirty="0" smtClean="0">
                <a:solidFill>
                  <a:srgbClr val="1F497D"/>
                </a:solidFill>
                <a:latin typeface="Calibri"/>
              </a:rPr>
              <a:t>10 </a:t>
            </a:r>
            <a:r>
              <a:rPr lang="en-US" sz="3200" spc="-1" dirty="0" smtClean="0">
                <a:solidFill>
                  <a:srgbClr val="1F497D"/>
                </a:solidFill>
                <a:latin typeface="Calibri"/>
              </a:rPr>
              <a:t>of 10</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89080" y="923129"/>
            <a:ext cx="8565840" cy="1077218"/>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 </a:t>
            </a:r>
            <a:r>
              <a:rPr lang="en-US" sz="3200" b="1" spc="-1" dirty="0">
                <a:solidFill>
                  <a:srgbClr val="4F81BD"/>
                </a:solidFill>
                <a:latin typeface="Calibri"/>
              </a:rPr>
              <a:t>Historical Context: Earth Summits and the Politics of Sustainable Development</a:t>
            </a:r>
          </a:p>
        </p:txBody>
      </p:sp>
      <p:sp>
        <p:nvSpPr>
          <p:cNvPr id="7" name="CustomShape 2"/>
          <p:cNvSpPr/>
          <p:nvPr/>
        </p:nvSpPr>
        <p:spPr>
          <a:xfrm>
            <a:off x="149289" y="2221254"/>
            <a:ext cx="8705631" cy="38572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1992 </a:t>
            </a:r>
            <a:r>
              <a:rPr lang="en-US" sz="3200" spc="-1" dirty="0" smtClean="0">
                <a:solidFill>
                  <a:srgbClr val="4F81BD"/>
                </a:solidFill>
                <a:latin typeface="Calibri" panose="020F0502020204030204" pitchFamily="34" charset="0"/>
                <a:cs typeface="Calibri" panose="020F0502020204030204" pitchFamily="34" charset="0"/>
              </a:rPr>
              <a:t>UN </a:t>
            </a:r>
            <a:r>
              <a:rPr lang="en-US" sz="3200" spc="-1" dirty="0">
                <a:solidFill>
                  <a:srgbClr val="4F81BD"/>
                </a:solidFill>
                <a:latin typeface="Calibri" panose="020F0502020204030204" pitchFamily="34" charset="0"/>
                <a:cs typeface="Calibri" panose="020F0502020204030204" pitchFamily="34" charset="0"/>
              </a:rPr>
              <a:t>(UNCED)</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 </a:t>
            </a:r>
            <a:r>
              <a:rPr lang="en-US" sz="3200" spc="-1" dirty="0">
                <a:solidFill>
                  <a:srgbClr val="4F81BD"/>
                </a:solidFill>
                <a:latin typeface="Calibri" panose="020F0502020204030204" pitchFamily="34" charset="0"/>
                <a:cs typeface="Calibri" panose="020F0502020204030204" pitchFamily="34" charset="0"/>
              </a:rPr>
              <a:t>Agenda 21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Convention on Biological Diversity</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UN </a:t>
            </a:r>
            <a:r>
              <a:rPr lang="en-US" sz="3200" spc="-1" dirty="0">
                <a:solidFill>
                  <a:srgbClr val="4F81BD"/>
                </a:solidFill>
                <a:latin typeface="Calibri" panose="020F0502020204030204" pitchFamily="34" charset="0"/>
                <a:cs typeface="Calibri" panose="020F0502020204030204" pitchFamily="34" charset="0"/>
              </a:rPr>
              <a:t>Framework Convention on Climate Change (UNFCCC)</a:t>
            </a:r>
          </a:p>
          <a:p>
            <a:pPr marL="108360">
              <a:lnSpc>
                <a:spcPct val="100000"/>
              </a:lnSpc>
              <a:spcBef>
                <a:spcPts val="1417"/>
              </a:spcBef>
              <a:buClr>
                <a:schemeClr val="accent1"/>
              </a:buClr>
              <a:buSzPct val="100000"/>
            </a:pPr>
            <a:endParaRPr lang="en-US" sz="3200" spc="-1" dirty="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46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Global Carrying </a:t>
            </a:r>
            <a:r>
              <a:rPr lang="en-US" sz="3200" spc="-1" dirty="0" smtClean="0">
                <a:solidFill>
                  <a:srgbClr val="1F497D"/>
                </a:solidFill>
                <a:latin typeface="Calibri"/>
              </a:rPr>
              <a:t>Capacity</a:t>
            </a:r>
            <a:r>
              <a:rPr lang="en-US" sz="3200" spc="-1" dirty="0">
                <a:solidFill>
                  <a:srgbClr val="1F497D"/>
                </a:solidFill>
                <a:latin typeface="Calibri"/>
              </a:rPr>
              <a:t> </a:t>
            </a:r>
            <a:r>
              <a:rPr lang="en-US" sz="3200" spc="-1" dirty="0" smtClean="0">
                <a:solidFill>
                  <a:srgbClr val="1F497D"/>
                </a:solidFill>
                <a:latin typeface="Calibri"/>
              </a:rPr>
              <a:t>1 of 1    </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April 2017 population </a:t>
            </a:r>
            <a:r>
              <a:rPr lang="en-US" sz="3200" spc="-1" dirty="0">
                <a:solidFill>
                  <a:srgbClr val="4F81BD"/>
                </a:solidFill>
                <a:latin typeface="Calibri" panose="020F0502020204030204" pitchFamily="34" charset="0"/>
                <a:cs typeface="Calibri" panose="020F0502020204030204" pitchFamily="34" charset="0"/>
              </a:rPr>
              <a:t>passed the 7.5 </a:t>
            </a:r>
            <a:r>
              <a:rPr lang="en-US" sz="3200" spc="-1" dirty="0" smtClean="0">
                <a:solidFill>
                  <a:srgbClr val="4F81BD"/>
                </a:solidFill>
                <a:latin typeface="Calibri" panose="020F0502020204030204" pitchFamily="34" charset="0"/>
                <a:cs typeface="Calibri" panose="020F0502020204030204" pitchFamily="34" charset="0"/>
              </a:rPr>
              <a:t>billion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Population </a:t>
            </a:r>
            <a:r>
              <a:rPr lang="en-US" sz="3200" spc="-1" dirty="0">
                <a:solidFill>
                  <a:srgbClr val="4F81BD"/>
                </a:solidFill>
                <a:latin typeface="Calibri" panose="020F0502020204030204" pitchFamily="34" charset="0"/>
                <a:cs typeface="Calibri" panose="020F0502020204030204" pitchFamily="34" charset="0"/>
              </a:rPr>
              <a:t>was 1 billion in </a:t>
            </a:r>
            <a:r>
              <a:rPr lang="en-US" sz="3200" spc="-1" dirty="0" smtClean="0">
                <a:solidFill>
                  <a:srgbClr val="4F81BD"/>
                </a:solidFill>
                <a:latin typeface="Calibri" panose="020F0502020204030204" pitchFamily="34" charset="0"/>
                <a:cs typeface="Calibri" panose="020F0502020204030204" pitchFamily="34" charset="0"/>
              </a:rPr>
              <a:t>1804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High </a:t>
            </a:r>
            <a:r>
              <a:rPr lang="en-US" sz="3200" spc="-1" dirty="0">
                <a:solidFill>
                  <a:srgbClr val="4F81BD"/>
                </a:solidFill>
                <a:latin typeface="Calibri" panose="020F0502020204030204" pitchFamily="34" charset="0"/>
                <a:cs typeface="Calibri" panose="020F0502020204030204" pitchFamily="34" charset="0"/>
              </a:rPr>
              <a:t>fertility </a:t>
            </a:r>
            <a:r>
              <a:rPr lang="en-US" sz="3200" spc="-1" dirty="0" smtClean="0">
                <a:solidFill>
                  <a:srgbClr val="4F81BD"/>
                </a:solidFill>
                <a:latin typeface="Calibri" panose="020F0502020204030204" pitchFamily="34" charset="0"/>
                <a:cs typeface="Calibri" panose="020F0502020204030204" pitchFamily="34" charset="0"/>
              </a:rPr>
              <a:t>rates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Fewer </a:t>
            </a:r>
            <a:r>
              <a:rPr lang="en-US" sz="3200" spc="-1" dirty="0">
                <a:solidFill>
                  <a:srgbClr val="4F81BD"/>
                </a:solidFill>
                <a:latin typeface="Calibri" panose="020F0502020204030204" pitchFamily="34" charset="0"/>
                <a:cs typeface="Calibri" panose="020F0502020204030204" pitchFamily="34" charset="0"/>
              </a:rPr>
              <a:t>deaths</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Human </a:t>
            </a:r>
            <a:r>
              <a:rPr lang="en-US" sz="3200" b="1" spc="-1" dirty="0">
                <a:solidFill>
                  <a:srgbClr val="4F81BD"/>
                </a:solidFill>
                <a:latin typeface="Calibri"/>
              </a:rPr>
              <a:t>Population Pressures</a:t>
            </a:r>
          </a:p>
        </p:txBody>
      </p:sp>
    </p:spTree>
    <p:extLst>
      <p:ext uri="{BB962C8B-B14F-4D97-AF65-F5344CB8AC3E}">
        <p14:creationId xmlns:p14="http://schemas.microsoft.com/office/powerpoint/2010/main" val="374599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Global Carrying </a:t>
            </a:r>
            <a:r>
              <a:rPr lang="en-US" sz="3200" spc="-1" dirty="0" smtClean="0">
                <a:solidFill>
                  <a:srgbClr val="1F497D"/>
                </a:solidFill>
                <a:latin typeface="Calibri"/>
              </a:rPr>
              <a:t>Capacity</a:t>
            </a:r>
            <a:r>
              <a:rPr lang="en-US" sz="3200" spc="-1" dirty="0">
                <a:solidFill>
                  <a:srgbClr val="1F497D"/>
                </a:solidFill>
                <a:latin typeface="Calibri"/>
              </a:rPr>
              <a:t> 2</a:t>
            </a:r>
            <a:r>
              <a:rPr lang="en-US" sz="3200" spc="-1" dirty="0" smtClean="0">
                <a:solidFill>
                  <a:srgbClr val="1F497D"/>
                </a:solidFill>
                <a:latin typeface="Calibri"/>
              </a:rPr>
              <a:t> </a:t>
            </a:r>
            <a:r>
              <a:rPr lang="en-US" sz="3200" spc="-1" dirty="0">
                <a:solidFill>
                  <a:srgbClr val="1F497D"/>
                </a:solidFill>
                <a:latin typeface="Calibri"/>
              </a:rPr>
              <a:t>of </a:t>
            </a:r>
            <a:r>
              <a:rPr lang="en-US" sz="3200" spc="-1" dirty="0" smtClean="0">
                <a:solidFill>
                  <a:srgbClr val="1F497D"/>
                </a:solidFill>
                <a:latin typeface="Calibri"/>
              </a:rPr>
              <a:t>2   </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Human </a:t>
            </a:r>
            <a:r>
              <a:rPr lang="en-US" sz="3200" b="1" spc="-1" dirty="0">
                <a:solidFill>
                  <a:srgbClr val="4F81BD"/>
                </a:solidFill>
                <a:latin typeface="Calibri"/>
              </a:rPr>
              <a:t>Population Pressures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368" y="1769128"/>
            <a:ext cx="6375799" cy="4250533"/>
          </a:xfrm>
          <a:prstGeom prst="rect">
            <a:avLst/>
          </a:prstGeom>
        </p:spPr>
      </p:pic>
    </p:spTree>
    <p:extLst>
      <p:ext uri="{BB962C8B-B14F-4D97-AF65-F5344CB8AC3E}">
        <p14:creationId xmlns:p14="http://schemas.microsoft.com/office/powerpoint/2010/main" val="128565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Global Carrying </a:t>
            </a:r>
            <a:r>
              <a:rPr lang="en-US" sz="3200" spc="-1" dirty="0" smtClean="0">
                <a:solidFill>
                  <a:srgbClr val="1F497D"/>
                </a:solidFill>
                <a:latin typeface="Calibri"/>
              </a:rPr>
              <a:t>Capacity</a:t>
            </a:r>
            <a:r>
              <a:rPr lang="en-US" sz="3200" spc="-1" dirty="0">
                <a:solidFill>
                  <a:srgbClr val="1F497D"/>
                </a:solidFill>
                <a:latin typeface="Calibri"/>
              </a:rPr>
              <a:t> 3</a:t>
            </a:r>
            <a:r>
              <a:rPr lang="en-US" sz="3200" spc="-1" dirty="0" smtClean="0">
                <a:solidFill>
                  <a:srgbClr val="1F497D"/>
                </a:solidFill>
                <a:latin typeface="Calibri"/>
              </a:rPr>
              <a:t> of 7    </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Finite resources and ability to absorb </a:t>
            </a:r>
            <a:r>
              <a:rPr lang="en-US" sz="3200" spc="-1" dirty="0" smtClean="0">
                <a:solidFill>
                  <a:srgbClr val="4F81BD"/>
                </a:solidFill>
                <a:latin typeface="Calibri" panose="020F0502020204030204" pitchFamily="34" charset="0"/>
                <a:cs typeface="Calibri" panose="020F0502020204030204" pitchFamily="34" charset="0"/>
              </a:rPr>
              <a:t>waste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Approaches to Reducing the Birthrate</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 Social </a:t>
            </a:r>
            <a:r>
              <a:rPr lang="en-US" sz="3200" spc="-1" dirty="0">
                <a:solidFill>
                  <a:srgbClr val="4F81BD"/>
                </a:solidFill>
                <a:latin typeface="Calibri" panose="020F0502020204030204" pitchFamily="34" charset="0"/>
                <a:cs typeface="Calibri" panose="020F0502020204030204" pitchFamily="34" charset="0"/>
              </a:rPr>
              <a:t>approaches </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b) Educational </a:t>
            </a:r>
            <a:r>
              <a:rPr lang="en-US" sz="3200" spc="-1" dirty="0">
                <a:solidFill>
                  <a:srgbClr val="4F81BD"/>
                </a:solidFill>
                <a:latin typeface="Calibri" panose="020F0502020204030204" pitchFamily="34" charset="0"/>
                <a:cs typeface="Calibri" panose="020F0502020204030204" pitchFamily="34" charset="0"/>
              </a:rPr>
              <a:t>approaches </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Human </a:t>
            </a:r>
            <a:r>
              <a:rPr lang="en-US" sz="3200" b="1" spc="-1" dirty="0">
                <a:solidFill>
                  <a:srgbClr val="4F81BD"/>
                </a:solidFill>
                <a:latin typeface="Calibri"/>
              </a:rPr>
              <a:t>Population Pressures</a:t>
            </a:r>
          </a:p>
        </p:txBody>
      </p:sp>
    </p:spTree>
    <p:extLst>
      <p:ext uri="{BB962C8B-B14F-4D97-AF65-F5344CB8AC3E}">
        <p14:creationId xmlns:p14="http://schemas.microsoft.com/office/powerpoint/2010/main" val="421710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Global Carrying </a:t>
            </a:r>
            <a:r>
              <a:rPr lang="en-US" sz="3200" spc="-1" dirty="0" smtClean="0">
                <a:solidFill>
                  <a:srgbClr val="1F497D"/>
                </a:solidFill>
                <a:latin typeface="Calibri"/>
              </a:rPr>
              <a:t>Capacity</a:t>
            </a:r>
            <a:r>
              <a:rPr lang="en-US" sz="3200" spc="-1" dirty="0">
                <a:solidFill>
                  <a:srgbClr val="1F497D"/>
                </a:solidFill>
                <a:latin typeface="Calibri"/>
              </a:rPr>
              <a:t> </a:t>
            </a:r>
            <a:r>
              <a:rPr lang="en-US" sz="3200" spc="-1" dirty="0" smtClean="0">
                <a:solidFill>
                  <a:srgbClr val="1F497D"/>
                </a:solidFill>
                <a:latin typeface="Calibri"/>
              </a:rPr>
              <a:t>4 of 7    </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Human </a:t>
            </a:r>
            <a:r>
              <a:rPr lang="en-US" sz="3200" b="1" spc="-1" dirty="0">
                <a:solidFill>
                  <a:srgbClr val="4F81BD"/>
                </a:solidFill>
                <a:latin typeface="Calibri"/>
              </a:rPr>
              <a:t>Population Pressures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562" y="1769128"/>
            <a:ext cx="6371924" cy="4247949"/>
          </a:xfrm>
          <a:prstGeom prst="rect">
            <a:avLst/>
          </a:prstGeom>
        </p:spPr>
      </p:pic>
    </p:spTree>
    <p:extLst>
      <p:ext uri="{BB962C8B-B14F-4D97-AF65-F5344CB8AC3E}">
        <p14:creationId xmlns:p14="http://schemas.microsoft.com/office/powerpoint/2010/main" val="209766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Global Carrying </a:t>
            </a:r>
            <a:r>
              <a:rPr lang="en-US" sz="3200" spc="-1" dirty="0" smtClean="0">
                <a:solidFill>
                  <a:srgbClr val="1F497D"/>
                </a:solidFill>
                <a:latin typeface="Calibri"/>
              </a:rPr>
              <a:t>Capacity</a:t>
            </a:r>
            <a:r>
              <a:rPr lang="en-US" sz="3200" spc="-1" dirty="0">
                <a:solidFill>
                  <a:srgbClr val="1F497D"/>
                </a:solidFill>
                <a:latin typeface="Calibri"/>
              </a:rPr>
              <a:t> 5</a:t>
            </a:r>
            <a:r>
              <a:rPr lang="en-US" sz="3200" spc="-1" dirty="0" smtClean="0">
                <a:solidFill>
                  <a:srgbClr val="1F497D"/>
                </a:solidFill>
                <a:latin typeface="Calibri"/>
              </a:rPr>
              <a:t> of 7    </a:t>
            </a:r>
            <a:endParaRPr lang="en-US" sz="3200" spc="-1" dirty="0">
              <a:solidFill>
                <a:srgbClr val="1F497D"/>
              </a:solidFill>
              <a:latin typeface="Calibri"/>
            </a:endParaRPr>
          </a:p>
        </p:txBody>
      </p:sp>
      <p:sp>
        <p:nvSpPr>
          <p:cNvPr id="6" name="CustomShape 2"/>
          <p:cNvSpPr/>
          <p:nvPr/>
        </p:nvSpPr>
        <p:spPr>
          <a:xfrm>
            <a:off x="214604" y="1956680"/>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The degree of ecological stress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Enormous </a:t>
            </a:r>
            <a:r>
              <a:rPr lang="en-US" sz="3200" spc="-1" dirty="0">
                <a:solidFill>
                  <a:srgbClr val="4F81BD"/>
                </a:solidFill>
                <a:latin typeface="Calibri" panose="020F0502020204030204" pitchFamily="34" charset="0"/>
                <a:cs typeface="Calibri" panose="020F0502020204030204" pitchFamily="34" charset="0"/>
              </a:rPr>
              <a:t>physical changes to the </a:t>
            </a:r>
            <a:r>
              <a:rPr lang="en-US" sz="3200" spc="-1" dirty="0" smtClean="0">
                <a:solidFill>
                  <a:srgbClr val="4F81BD"/>
                </a:solidFill>
                <a:latin typeface="Calibri" panose="020F0502020204030204" pitchFamily="34" charset="0"/>
                <a:cs typeface="Calibri" panose="020F0502020204030204" pitchFamily="34" charset="0"/>
              </a:rPr>
              <a:t>Earth</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Dramatically </a:t>
            </a:r>
            <a:r>
              <a:rPr lang="en-US" sz="3200" spc="-1" dirty="0">
                <a:solidFill>
                  <a:srgbClr val="4F81BD"/>
                </a:solidFill>
                <a:latin typeface="Calibri" panose="020F0502020204030204" pitchFamily="34" charset="0"/>
                <a:cs typeface="Calibri" panose="020F0502020204030204" pitchFamily="34" charset="0"/>
              </a:rPr>
              <a:t>change the ecosystems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Anthropocene </a:t>
            </a:r>
            <a:r>
              <a:rPr lang="en-US" sz="3200" spc="-1" dirty="0">
                <a:solidFill>
                  <a:srgbClr val="4F81BD"/>
                </a:solidFill>
                <a:latin typeface="Calibri" panose="020F0502020204030204" pitchFamily="34" charset="0"/>
                <a:cs typeface="Calibri" panose="020F0502020204030204" pitchFamily="34" charset="0"/>
              </a:rPr>
              <a:t>age: The current geological age</a:t>
            </a: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Assessing </a:t>
            </a:r>
            <a:r>
              <a:rPr lang="en-US" sz="3200" b="1" spc="-1" dirty="0">
                <a:solidFill>
                  <a:srgbClr val="4F81BD"/>
                </a:solidFill>
                <a:latin typeface="Calibri"/>
              </a:rPr>
              <a:t>Global Environmental Quality</a:t>
            </a:r>
          </a:p>
        </p:txBody>
      </p:sp>
    </p:spTree>
    <p:extLst>
      <p:ext uri="{BB962C8B-B14F-4D97-AF65-F5344CB8AC3E}">
        <p14:creationId xmlns:p14="http://schemas.microsoft.com/office/powerpoint/2010/main" val="259557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Global Carrying </a:t>
            </a:r>
            <a:r>
              <a:rPr lang="en-US" sz="3200" spc="-1" dirty="0" smtClean="0">
                <a:solidFill>
                  <a:srgbClr val="1F497D"/>
                </a:solidFill>
                <a:latin typeface="Calibri"/>
              </a:rPr>
              <a:t>Capacity</a:t>
            </a:r>
            <a:r>
              <a:rPr lang="en-US" sz="3200" spc="-1" dirty="0">
                <a:solidFill>
                  <a:srgbClr val="1F497D"/>
                </a:solidFill>
                <a:latin typeface="Calibri"/>
              </a:rPr>
              <a:t> </a:t>
            </a:r>
            <a:r>
              <a:rPr lang="en-US" sz="3200" spc="-1" dirty="0" smtClean="0">
                <a:solidFill>
                  <a:srgbClr val="1F497D"/>
                </a:solidFill>
                <a:latin typeface="Calibri"/>
              </a:rPr>
              <a:t>6 of 7    </a:t>
            </a:r>
            <a:endParaRPr lang="en-US" sz="3200" spc="-1" dirty="0">
              <a:solidFill>
                <a:srgbClr val="1F497D"/>
              </a:solidFill>
              <a:latin typeface="Calibri"/>
            </a:endParaRPr>
          </a:p>
        </p:txBody>
      </p:sp>
      <p:sp>
        <p:nvSpPr>
          <p:cNvPr id="6" name="CustomShape 2"/>
          <p:cNvSpPr/>
          <p:nvPr/>
        </p:nvSpPr>
        <p:spPr>
          <a:xfrm>
            <a:off x="214604" y="1956680"/>
            <a:ext cx="8640316" cy="43508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Marine safety and pollution </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 Pollution </a:t>
            </a:r>
            <a:r>
              <a:rPr lang="en-US" sz="3200" spc="-1" dirty="0">
                <a:solidFill>
                  <a:srgbClr val="4F81BD"/>
                </a:solidFill>
                <a:latin typeface="Calibri" panose="020F0502020204030204" pitchFamily="34" charset="0"/>
                <a:cs typeface="Calibri" panose="020F0502020204030204" pitchFamily="34" charset="0"/>
              </a:rPr>
              <a:t>from runoff</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b) Spillage </a:t>
            </a:r>
            <a:r>
              <a:rPr lang="en-US" sz="3200" spc="-1" dirty="0">
                <a:solidFill>
                  <a:srgbClr val="4F81BD"/>
                </a:solidFill>
                <a:latin typeface="Calibri" panose="020F0502020204030204" pitchFamily="34" charset="0"/>
                <a:cs typeface="Calibri" panose="020F0502020204030204" pitchFamily="34" charset="0"/>
              </a:rPr>
              <a:t>from shipping</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c) ocean </a:t>
            </a:r>
            <a:r>
              <a:rPr lang="en-US" sz="3200" spc="-1" dirty="0">
                <a:solidFill>
                  <a:srgbClr val="4F81BD"/>
                </a:solidFill>
                <a:latin typeface="Calibri" panose="020F0502020204030204" pitchFamily="34" charset="0"/>
                <a:cs typeface="Calibri" panose="020F0502020204030204" pitchFamily="34" charset="0"/>
              </a:rPr>
              <a:t>waste dumping</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d) offshore </a:t>
            </a:r>
            <a:r>
              <a:rPr lang="en-US" sz="3200" spc="-1" dirty="0">
                <a:solidFill>
                  <a:srgbClr val="4F81BD"/>
                </a:solidFill>
                <a:latin typeface="Calibri" panose="020F0502020204030204" pitchFamily="34" charset="0"/>
                <a:cs typeface="Calibri" panose="020F0502020204030204" pitchFamily="34" charset="0"/>
              </a:rPr>
              <a:t>mining</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e) offshore </a:t>
            </a:r>
            <a:r>
              <a:rPr lang="en-US" sz="3200" spc="-1" dirty="0">
                <a:solidFill>
                  <a:srgbClr val="4F81BD"/>
                </a:solidFill>
                <a:latin typeface="Calibri" panose="020F0502020204030204" pitchFamily="34" charset="0"/>
                <a:cs typeface="Calibri" panose="020F0502020204030204" pitchFamily="34" charset="0"/>
              </a:rPr>
              <a:t>oil and gas </a:t>
            </a:r>
            <a:r>
              <a:rPr lang="en-US" sz="3200" spc="-1" dirty="0" smtClean="0">
                <a:solidFill>
                  <a:srgbClr val="4F81BD"/>
                </a:solidFill>
                <a:latin typeface="Calibri" panose="020F0502020204030204" pitchFamily="34" charset="0"/>
                <a:cs typeface="Calibri" panose="020F0502020204030204" pitchFamily="34" charset="0"/>
              </a:rPr>
              <a:t>drilling</a:t>
            </a: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Assessing </a:t>
            </a:r>
            <a:r>
              <a:rPr lang="en-US" sz="3200" b="1" spc="-1" dirty="0">
                <a:solidFill>
                  <a:srgbClr val="4F81BD"/>
                </a:solidFill>
                <a:latin typeface="Calibri"/>
              </a:rPr>
              <a:t>Global Environmental Quality</a:t>
            </a:r>
          </a:p>
        </p:txBody>
      </p:sp>
    </p:spTree>
    <p:extLst>
      <p:ext uri="{BB962C8B-B14F-4D97-AF65-F5344CB8AC3E}">
        <p14:creationId xmlns:p14="http://schemas.microsoft.com/office/powerpoint/2010/main" val="400750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74645" y="636280"/>
            <a:ext cx="9069355" cy="144444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spc="-1" dirty="0">
                <a:solidFill>
                  <a:schemeClr val="tx2"/>
                </a:solidFill>
                <a:latin typeface="Calibri" panose="020F0502020204030204" pitchFamily="34" charset="0"/>
                <a:cs typeface="Calibri" panose="020F0502020204030204" pitchFamily="34" charset="0"/>
              </a:rPr>
              <a:t>Chapter </a:t>
            </a:r>
            <a:r>
              <a:rPr lang="en-US" sz="3200" spc="-1" dirty="0" smtClean="0">
                <a:solidFill>
                  <a:schemeClr val="tx2"/>
                </a:solidFill>
                <a:latin typeface="Calibri" panose="020F0502020204030204" pitchFamily="34" charset="0"/>
                <a:cs typeface="Calibri" panose="020F0502020204030204" pitchFamily="34" charset="0"/>
              </a:rPr>
              <a:t>13</a:t>
            </a:r>
            <a:endParaRPr lang="en-US" sz="3200" dirty="0">
              <a:solidFill>
                <a:schemeClr val="tx2"/>
              </a:solidFill>
              <a:latin typeface="Calibri" panose="020F0502020204030204" pitchFamily="34" charset="0"/>
              <a:cs typeface="Calibri" panose="020F0502020204030204" pitchFamily="34" charset="0"/>
            </a:endParaRPr>
          </a:p>
          <a:p>
            <a:pPr algn="ctr">
              <a:lnSpc>
                <a:spcPct val="100000"/>
              </a:lnSpc>
            </a:pPr>
            <a:r>
              <a:rPr lang="en-US" sz="3200" dirty="0">
                <a:solidFill>
                  <a:schemeClr val="tx2"/>
                </a:solidFill>
                <a:latin typeface="Calibri" panose="020F0502020204030204" pitchFamily="34" charset="0"/>
                <a:cs typeface="Calibri" panose="020F0502020204030204" pitchFamily="34" charset="0"/>
              </a:rPr>
              <a:t>Global Political Ecology</a:t>
            </a:r>
          </a:p>
        </p:txBody>
      </p:sp>
      <p:sp>
        <p:nvSpPr>
          <p:cNvPr id="255" name="CustomShape 2"/>
          <p:cNvSpPr/>
          <p:nvPr/>
        </p:nvSpPr>
        <p:spPr>
          <a:xfrm>
            <a:off x="211015" y="2752530"/>
            <a:ext cx="8736037" cy="31817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An </a:t>
            </a:r>
            <a:r>
              <a:rPr lang="en-US" sz="3000" spc="-1" dirty="0">
                <a:solidFill>
                  <a:srgbClr val="4F81BD"/>
                </a:solidFill>
                <a:latin typeface="Calibri" panose="020F0502020204030204" pitchFamily="34" charset="0"/>
                <a:cs typeface="Calibri" panose="020F0502020204030204" pitchFamily="34" charset="0"/>
              </a:rPr>
              <a:t>Ecological State of the World </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Global </a:t>
            </a:r>
            <a:r>
              <a:rPr lang="en-US" sz="3000" spc="-1" dirty="0">
                <a:solidFill>
                  <a:srgbClr val="4F81BD"/>
                </a:solidFill>
                <a:latin typeface="Calibri" panose="020F0502020204030204" pitchFamily="34" charset="0"/>
                <a:cs typeface="Calibri" panose="020F0502020204030204" pitchFamily="34" charset="0"/>
              </a:rPr>
              <a:t>Carrying Capacity </a:t>
            </a:r>
          </a:p>
          <a:p>
            <a:pPr marL="457920" indent="-457200">
              <a:lnSpc>
                <a:spcPct val="100000"/>
              </a:lnSpc>
              <a:spcBef>
                <a:spcPts val="641"/>
              </a:spcBef>
              <a:buClr>
                <a:srgbClr val="4F81BD"/>
              </a:buClr>
              <a:buFont typeface="Arial" panose="020B0604020202020204" pitchFamily="34" charset="0"/>
              <a:buChar char="•"/>
            </a:pPr>
            <a:r>
              <a:rPr lang="en-US" sz="3000" spc="-1" dirty="0" smtClean="0">
                <a:solidFill>
                  <a:srgbClr val="4F81BD"/>
                </a:solidFill>
                <a:latin typeface="Calibri" panose="020F0502020204030204" pitchFamily="34" charset="0"/>
                <a:cs typeface="Calibri" panose="020F0502020204030204" pitchFamily="34" charset="0"/>
              </a:rPr>
              <a:t>Global </a:t>
            </a:r>
            <a:r>
              <a:rPr lang="en-US" sz="3000" spc="-1" dirty="0">
                <a:solidFill>
                  <a:srgbClr val="4F81BD"/>
                </a:solidFill>
                <a:latin typeface="Calibri" panose="020F0502020204030204" pitchFamily="34" charset="0"/>
                <a:cs typeface="Calibri" panose="020F0502020204030204" pitchFamily="34" charset="0"/>
              </a:rPr>
              <a:t>Climate Change: The Looming Macro-Challenge</a:t>
            </a:r>
          </a:p>
          <a:p>
            <a:pPr marL="720">
              <a:lnSpc>
                <a:spcPct val="100000"/>
              </a:lnSpc>
              <a:spcBef>
                <a:spcPts val="641"/>
              </a:spcBef>
              <a:buClr>
                <a:srgbClr val="4F81BD"/>
              </a:buClr>
            </a:pPr>
            <a:endParaRPr lang="en-US" sz="3000" spc="-1" dirty="0">
              <a:solidFill>
                <a:srgbClr val="4F81BD"/>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1651018"/>
            <a:ext cx="8565840" cy="45387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Global Carrying </a:t>
            </a:r>
            <a:r>
              <a:rPr lang="en-US" sz="3200" spc="-1" dirty="0" smtClean="0">
                <a:solidFill>
                  <a:srgbClr val="1F497D"/>
                </a:solidFill>
                <a:latin typeface="Calibri"/>
              </a:rPr>
              <a:t>Capacity</a:t>
            </a:r>
            <a:r>
              <a:rPr lang="en-US" sz="3200" spc="-1" dirty="0">
                <a:solidFill>
                  <a:srgbClr val="1F497D"/>
                </a:solidFill>
                <a:latin typeface="Calibri"/>
              </a:rPr>
              <a:t> 7</a:t>
            </a:r>
            <a:r>
              <a:rPr lang="en-US" sz="3200" spc="-1" dirty="0" smtClean="0">
                <a:solidFill>
                  <a:srgbClr val="1F497D"/>
                </a:solidFill>
                <a:latin typeface="Calibri"/>
              </a:rPr>
              <a:t> of 7     </a:t>
            </a:r>
            <a:endParaRPr lang="en-US" sz="3200" spc="-1" dirty="0">
              <a:solidFill>
                <a:srgbClr val="1F497D"/>
              </a:solidFill>
              <a:latin typeface="Calibri"/>
            </a:endParaRPr>
          </a:p>
        </p:txBody>
      </p:sp>
      <p:sp>
        <p:nvSpPr>
          <p:cNvPr id="6" name="CustomShape 2"/>
          <p:cNvSpPr/>
          <p:nvPr/>
        </p:nvSpPr>
        <p:spPr>
          <a:xfrm>
            <a:off x="373225" y="1641188"/>
            <a:ext cx="3788738" cy="483425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E</a:t>
            </a:r>
            <a:r>
              <a:rPr lang="en-US" sz="3200" spc="-1" dirty="0" smtClean="0">
                <a:solidFill>
                  <a:srgbClr val="4F81BD"/>
                </a:solidFill>
                <a:latin typeface="Calibri" panose="020F0502020204030204" pitchFamily="34" charset="0"/>
                <a:cs typeface="Calibri" panose="020F0502020204030204" pitchFamily="34" charset="0"/>
              </a:rPr>
              <a:t>fforts </a:t>
            </a:r>
            <a:r>
              <a:rPr lang="en-US" sz="3200" spc="-1" dirty="0">
                <a:solidFill>
                  <a:srgbClr val="4F81BD"/>
                </a:solidFill>
                <a:latin typeface="Calibri" panose="020F0502020204030204" pitchFamily="34" charset="0"/>
                <a:cs typeface="Calibri" panose="020F0502020204030204" pitchFamily="34" charset="0"/>
              </a:rPr>
              <a:t>to protect </a:t>
            </a:r>
            <a:r>
              <a:rPr lang="en-US" sz="3200" spc="-1" dirty="0" smtClean="0">
                <a:solidFill>
                  <a:srgbClr val="4F81BD"/>
                </a:solidFill>
                <a:latin typeface="Calibri" panose="020F0502020204030204" pitchFamily="34" charset="0"/>
                <a:cs typeface="Calibri" panose="020F0502020204030204" pitchFamily="34" charset="0"/>
              </a:rPr>
              <a:t>biodiversity</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Convention </a:t>
            </a:r>
            <a:r>
              <a:rPr lang="en-US" sz="3200" spc="-1" dirty="0">
                <a:solidFill>
                  <a:srgbClr val="4F81BD"/>
                </a:solidFill>
                <a:latin typeface="Calibri" panose="020F0502020204030204" pitchFamily="34" charset="0"/>
                <a:cs typeface="Calibri" panose="020F0502020204030204" pitchFamily="34" charset="0"/>
              </a:rPr>
              <a:t>on International Trade in Endangered Species of Wild Fauna and Flora (CITES)</a:t>
            </a: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Assessing </a:t>
            </a:r>
            <a:r>
              <a:rPr lang="en-US" sz="3200" b="1" spc="-1" dirty="0">
                <a:solidFill>
                  <a:srgbClr val="4F81BD"/>
                </a:solidFill>
                <a:latin typeface="Calibri"/>
              </a:rPr>
              <a:t>Global Environmental Quality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198" y="1769128"/>
            <a:ext cx="3036435" cy="4369303"/>
          </a:xfrm>
          <a:prstGeom prst="rect">
            <a:avLst/>
          </a:prstGeom>
        </p:spPr>
      </p:pic>
    </p:spTree>
    <p:extLst>
      <p:ext uri="{BB962C8B-B14F-4D97-AF65-F5344CB8AC3E}">
        <p14:creationId xmlns:p14="http://schemas.microsoft.com/office/powerpoint/2010/main" val="243792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8" y="364812"/>
            <a:ext cx="9227127" cy="1075764"/>
          </a:xfrm>
          <a:prstGeom prst="rect">
            <a:avLst/>
          </a:prstGeom>
          <a:noFill/>
          <a:ln>
            <a:noFill/>
          </a:ln>
        </p:spPr>
        <p:txBody>
          <a:bodyPr wrap="square" lIns="90000" tIns="45000" rIns="90000" bIns="45000">
            <a:spAutoFit/>
          </a:bodyPr>
          <a:lstStyle/>
          <a:p>
            <a:pPr algn="ctr"/>
            <a:r>
              <a:rPr lang="en-US" sz="3200" spc="-1" dirty="0" smtClean="0">
                <a:solidFill>
                  <a:srgbClr val="1F497D"/>
                </a:solidFill>
                <a:latin typeface="Calibri"/>
              </a:rPr>
              <a:t>Global </a:t>
            </a:r>
            <a:r>
              <a:rPr lang="en-US" sz="3200" spc="-1" dirty="0">
                <a:solidFill>
                  <a:srgbClr val="1F497D"/>
                </a:solidFill>
                <a:latin typeface="Calibri"/>
              </a:rPr>
              <a:t>Climate Change: The Looming </a:t>
            </a:r>
            <a:r>
              <a:rPr lang="en-US" sz="3200" spc="-1" dirty="0" smtClean="0">
                <a:solidFill>
                  <a:srgbClr val="1F497D"/>
                </a:solidFill>
                <a:latin typeface="Calibri"/>
              </a:rPr>
              <a:t>Macro-Challenge  1 of     </a:t>
            </a:r>
            <a:endParaRPr lang="en-US" sz="3200" spc="-1" dirty="0">
              <a:solidFill>
                <a:srgbClr val="1F497D"/>
              </a:solidFill>
              <a:latin typeface="Calibri"/>
            </a:endParaRPr>
          </a:p>
        </p:txBody>
      </p:sp>
      <p:sp>
        <p:nvSpPr>
          <p:cNvPr id="6" name="CustomShape 2"/>
          <p:cNvSpPr/>
          <p:nvPr/>
        </p:nvSpPr>
        <p:spPr>
          <a:xfrm>
            <a:off x="210277" y="2221254"/>
            <a:ext cx="8640316" cy="38716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leading global environmental </a:t>
            </a:r>
            <a:r>
              <a:rPr lang="en-US" sz="3200" spc="-1" dirty="0" smtClean="0">
                <a:solidFill>
                  <a:srgbClr val="4F81BD"/>
                </a:solidFill>
                <a:latin typeface="Calibri" panose="020F0502020204030204" pitchFamily="34" charset="0"/>
                <a:cs typeface="Calibri" panose="020F0502020204030204" pitchFamily="34" charset="0"/>
              </a:rPr>
              <a:t>concern</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Very little scientific controversy on this </a:t>
            </a:r>
            <a:r>
              <a:rPr lang="en-US" sz="3200" spc="-1" dirty="0" smtClean="0">
                <a:solidFill>
                  <a:srgbClr val="4F81BD"/>
                </a:solidFill>
                <a:latin typeface="Calibri" panose="020F0502020204030204" pitchFamily="34" charset="0"/>
                <a:cs typeface="Calibri" panose="020F0502020204030204" pitchFamily="34" charset="0"/>
              </a:rPr>
              <a:t>topic</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Intergovernmental </a:t>
            </a:r>
            <a:r>
              <a:rPr lang="en-US" sz="3200" spc="-1" dirty="0">
                <a:solidFill>
                  <a:srgbClr val="4F81BD"/>
                </a:solidFill>
                <a:latin typeface="Calibri" panose="020F0502020204030204" pitchFamily="34" charset="0"/>
                <a:cs typeface="Calibri" panose="020F0502020204030204" pitchFamily="34" charset="0"/>
              </a:rPr>
              <a:t>Panel on Climate </a:t>
            </a:r>
            <a:r>
              <a:rPr lang="en-US" sz="3200" spc="-1" dirty="0" smtClean="0">
                <a:solidFill>
                  <a:srgbClr val="4F81BD"/>
                </a:solidFill>
                <a:latin typeface="Calibri" panose="020F0502020204030204" pitchFamily="34" charset="0"/>
                <a:cs typeface="Calibri" panose="020F0502020204030204" pitchFamily="34" charset="0"/>
              </a:rPr>
              <a:t>Change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greenhouse </a:t>
            </a:r>
            <a:r>
              <a:rPr lang="en-US" sz="3200" spc="-1" dirty="0" smtClean="0">
                <a:solidFill>
                  <a:srgbClr val="4F81BD"/>
                </a:solidFill>
                <a:latin typeface="Calibri" panose="020F0502020204030204" pitchFamily="34" charset="0"/>
                <a:cs typeface="Calibri" panose="020F0502020204030204" pitchFamily="34" charset="0"/>
              </a:rPr>
              <a:t>effects</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Global </a:t>
            </a:r>
            <a:r>
              <a:rPr lang="en-US" sz="3200" spc="-1" dirty="0">
                <a:solidFill>
                  <a:srgbClr val="4F81BD"/>
                </a:solidFill>
                <a:latin typeface="Calibri" panose="020F0502020204030204" pitchFamily="34" charset="0"/>
                <a:cs typeface="Calibri" panose="020F0502020204030204" pitchFamily="34" charset="0"/>
              </a:rPr>
              <a:t>emissions of greenhouse gases have risen significantly</a:t>
            </a:r>
            <a:endParaRPr lang="en-US" sz="3200" spc="-1" dirty="0" smtClean="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139960" y="141791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t>
            </a:r>
            <a:r>
              <a:rPr lang="en-US" sz="3200" b="1" spc="-1" dirty="0">
                <a:solidFill>
                  <a:srgbClr val="4F81BD"/>
                </a:solidFill>
                <a:latin typeface="Calibri"/>
              </a:rPr>
              <a:t>Climate Change: What We Know</a:t>
            </a:r>
          </a:p>
        </p:txBody>
      </p:sp>
    </p:spTree>
    <p:extLst>
      <p:ext uri="{BB962C8B-B14F-4D97-AF65-F5344CB8AC3E}">
        <p14:creationId xmlns:p14="http://schemas.microsoft.com/office/powerpoint/2010/main" val="125919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8" y="364812"/>
            <a:ext cx="9227127" cy="1075764"/>
          </a:xfrm>
          <a:prstGeom prst="rect">
            <a:avLst/>
          </a:prstGeom>
          <a:noFill/>
          <a:ln>
            <a:noFill/>
          </a:ln>
        </p:spPr>
        <p:txBody>
          <a:bodyPr wrap="square" lIns="90000" tIns="45000" rIns="90000" bIns="45000">
            <a:spAutoFit/>
          </a:bodyPr>
          <a:lstStyle/>
          <a:p>
            <a:pPr algn="ctr"/>
            <a:r>
              <a:rPr lang="en-US" sz="3200" spc="-1" dirty="0" smtClean="0">
                <a:solidFill>
                  <a:srgbClr val="1F497D"/>
                </a:solidFill>
                <a:latin typeface="Calibri"/>
              </a:rPr>
              <a:t>Global </a:t>
            </a:r>
            <a:r>
              <a:rPr lang="en-US" sz="3200" spc="-1" dirty="0">
                <a:solidFill>
                  <a:srgbClr val="1F497D"/>
                </a:solidFill>
                <a:latin typeface="Calibri"/>
              </a:rPr>
              <a:t>Climate Change: The Looming </a:t>
            </a:r>
            <a:r>
              <a:rPr lang="en-US" sz="3200" spc="-1" dirty="0" smtClean="0">
                <a:solidFill>
                  <a:srgbClr val="1F497D"/>
                </a:solidFill>
                <a:latin typeface="Calibri"/>
              </a:rPr>
              <a:t>Macro-Challenge  2 of     </a:t>
            </a:r>
            <a:endParaRPr lang="en-US" sz="3200" spc="-1" dirty="0">
              <a:solidFill>
                <a:srgbClr val="1F497D"/>
              </a:solidFill>
              <a:latin typeface="Calibri"/>
            </a:endParaRPr>
          </a:p>
        </p:txBody>
      </p:sp>
      <p:sp>
        <p:nvSpPr>
          <p:cNvPr id="6" name="CustomShape 2"/>
          <p:cNvSpPr/>
          <p:nvPr/>
        </p:nvSpPr>
        <p:spPr>
          <a:xfrm>
            <a:off x="210277" y="2221254"/>
            <a:ext cx="8640316" cy="387163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smtClean="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139960" y="141791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t>
            </a:r>
            <a:r>
              <a:rPr lang="en-US" sz="3200" b="1" spc="-1" dirty="0">
                <a:solidFill>
                  <a:srgbClr val="4F81BD"/>
                </a:solidFill>
                <a:latin typeface="Calibri"/>
              </a:rPr>
              <a:t>Climate Change: What We Know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795" y="2002685"/>
            <a:ext cx="7327280" cy="3858491"/>
          </a:xfrm>
          <a:prstGeom prst="rect">
            <a:avLst/>
          </a:prstGeom>
        </p:spPr>
      </p:pic>
    </p:spTree>
    <p:extLst>
      <p:ext uri="{BB962C8B-B14F-4D97-AF65-F5344CB8AC3E}">
        <p14:creationId xmlns:p14="http://schemas.microsoft.com/office/powerpoint/2010/main" val="17087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8" y="364812"/>
            <a:ext cx="9227127" cy="1075764"/>
          </a:xfrm>
          <a:prstGeom prst="rect">
            <a:avLst/>
          </a:prstGeom>
          <a:noFill/>
          <a:ln>
            <a:noFill/>
          </a:ln>
        </p:spPr>
        <p:txBody>
          <a:bodyPr wrap="square" lIns="90000" tIns="45000" rIns="90000" bIns="45000">
            <a:spAutoFit/>
          </a:bodyPr>
          <a:lstStyle/>
          <a:p>
            <a:pPr algn="ctr"/>
            <a:r>
              <a:rPr lang="en-US" sz="3200" spc="-1" dirty="0" smtClean="0">
                <a:solidFill>
                  <a:srgbClr val="1F497D"/>
                </a:solidFill>
                <a:latin typeface="Calibri"/>
              </a:rPr>
              <a:t>Global </a:t>
            </a:r>
            <a:r>
              <a:rPr lang="en-US" sz="3200" spc="-1" dirty="0">
                <a:solidFill>
                  <a:srgbClr val="1F497D"/>
                </a:solidFill>
                <a:latin typeface="Calibri"/>
              </a:rPr>
              <a:t>Climate Change: The Looming </a:t>
            </a:r>
            <a:r>
              <a:rPr lang="en-US" sz="3200" spc="-1" dirty="0" smtClean="0">
                <a:solidFill>
                  <a:srgbClr val="1F497D"/>
                </a:solidFill>
                <a:latin typeface="Calibri"/>
              </a:rPr>
              <a:t>Macro-Challenge  3 of     </a:t>
            </a:r>
            <a:endParaRPr lang="en-US" sz="3200" spc="-1" dirty="0">
              <a:solidFill>
                <a:srgbClr val="1F497D"/>
              </a:solidFill>
              <a:latin typeface="Calibri"/>
            </a:endParaRPr>
          </a:p>
        </p:txBody>
      </p:sp>
      <p:sp>
        <p:nvSpPr>
          <p:cNvPr id="6" name="CustomShape 2"/>
          <p:cNvSpPr/>
          <p:nvPr/>
        </p:nvSpPr>
        <p:spPr>
          <a:xfrm>
            <a:off x="139960" y="2323891"/>
            <a:ext cx="8640316" cy="32371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The need for short term and long-term </a:t>
            </a:r>
            <a:r>
              <a:rPr lang="en-US" sz="3200" spc="-1" dirty="0" smtClean="0">
                <a:solidFill>
                  <a:srgbClr val="4F81BD"/>
                </a:solidFill>
                <a:latin typeface="Calibri" panose="020F0502020204030204" pitchFamily="34" charset="0"/>
                <a:cs typeface="Calibri" panose="020F0502020204030204" pitchFamily="34" charset="0"/>
              </a:rPr>
              <a:t>policy</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Ecological </a:t>
            </a:r>
            <a:r>
              <a:rPr lang="en-US" sz="3200" spc="-1" dirty="0">
                <a:solidFill>
                  <a:srgbClr val="4F81BD"/>
                </a:solidFill>
                <a:latin typeface="Calibri" panose="020F0502020204030204" pitchFamily="34" charset="0"/>
                <a:cs typeface="Calibri" panose="020F0502020204030204" pitchFamily="34" charset="0"/>
              </a:rPr>
              <a:t>consequences of climate change</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Economic </a:t>
            </a:r>
            <a:r>
              <a:rPr lang="en-US" sz="3200" spc="-1" dirty="0" smtClean="0">
                <a:solidFill>
                  <a:srgbClr val="4F81BD"/>
                </a:solidFill>
                <a:latin typeface="Calibri" panose="020F0502020204030204" pitchFamily="34" charset="0"/>
                <a:cs typeface="Calibri" panose="020F0502020204030204" pitchFamily="34" charset="0"/>
              </a:rPr>
              <a:t>consequences </a:t>
            </a:r>
            <a:r>
              <a:rPr lang="en-US" sz="3200" spc="-1" dirty="0">
                <a:solidFill>
                  <a:srgbClr val="4F81BD"/>
                </a:solidFill>
                <a:latin typeface="Calibri" panose="020F0502020204030204" pitchFamily="34" charset="0"/>
                <a:cs typeface="Calibri" panose="020F0502020204030204" pitchFamily="34" charset="0"/>
              </a:rPr>
              <a:t>of climate </a:t>
            </a:r>
            <a:r>
              <a:rPr lang="en-US" sz="3200" spc="-1" dirty="0" smtClean="0">
                <a:solidFill>
                  <a:srgbClr val="4F81BD"/>
                </a:solidFill>
                <a:latin typeface="Calibri" panose="020F0502020204030204" pitchFamily="34" charset="0"/>
                <a:cs typeface="Calibri" panose="020F0502020204030204" pitchFamily="34" charset="0"/>
              </a:rPr>
              <a:t>change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Necessary </a:t>
            </a:r>
            <a:r>
              <a:rPr lang="en-US" sz="3200" spc="-1" dirty="0">
                <a:solidFill>
                  <a:srgbClr val="4F81BD"/>
                </a:solidFill>
                <a:latin typeface="Calibri" panose="020F0502020204030204" pitchFamily="34" charset="0"/>
                <a:cs typeface="Calibri" panose="020F0502020204030204" pitchFamily="34" charset="0"/>
              </a:rPr>
              <a:t>economic and lifestyle changes </a:t>
            </a:r>
            <a:endParaRPr lang="en-US" sz="3200" spc="-1" dirty="0" smtClean="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139960" y="141791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t>
            </a:r>
            <a:r>
              <a:rPr lang="en-US" sz="3200" b="1" spc="-1" dirty="0">
                <a:solidFill>
                  <a:srgbClr val="4F81BD"/>
                </a:solidFill>
                <a:latin typeface="Calibri"/>
              </a:rPr>
              <a:t>Climate Change: Policy Challenges</a:t>
            </a:r>
          </a:p>
        </p:txBody>
      </p:sp>
    </p:spTree>
    <p:extLst>
      <p:ext uri="{BB962C8B-B14F-4D97-AF65-F5344CB8AC3E}">
        <p14:creationId xmlns:p14="http://schemas.microsoft.com/office/powerpoint/2010/main" val="350910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8" y="364812"/>
            <a:ext cx="9227127" cy="1075764"/>
          </a:xfrm>
          <a:prstGeom prst="rect">
            <a:avLst/>
          </a:prstGeom>
          <a:noFill/>
          <a:ln>
            <a:noFill/>
          </a:ln>
        </p:spPr>
        <p:txBody>
          <a:bodyPr wrap="square" lIns="90000" tIns="45000" rIns="90000" bIns="45000">
            <a:spAutoFit/>
          </a:bodyPr>
          <a:lstStyle/>
          <a:p>
            <a:pPr algn="ctr"/>
            <a:r>
              <a:rPr lang="en-US" sz="3200" spc="-1" dirty="0" smtClean="0">
                <a:solidFill>
                  <a:srgbClr val="1F497D"/>
                </a:solidFill>
                <a:latin typeface="Calibri"/>
              </a:rPr>
              <a:t>Global </a:t>
            </a:r>
            <a:r>
              <a:rPr lang="en-US" sz="3200" spc="-1" dirty="0">
                <a:solidFill>
                  <a:srgbClr val="1F497D"/>
                </a:solidFill>
                <a:latin typeface="Calibri"/>
              </a:rPr>
              <a:t>Climate Change: The Looming </a:t>
            </a:r>
            <a:r>
              <a:rPr lang="en-US" sz="3200" spc="-1" dirty="0" smtClean="0">
                <a:solidFill>
                  <a:srgbClr val="1F497D"/>
                </a:solidFill>
                <a:latin typeface="Calibri"/>
              </a:rPr>
              <a:t>Macro-Challenge  4 of     </a:t>
            </a:r>
            <a:endParaRPr lang="en-US" sz="3200" spc="-1" dirty="0">
              <a:solidFill>
                <a:srgbClr val="1F497D"/>
              </a:solidFill>
              <a:latin typeface="Calibri"/>
            </a:endParaRPr>
          </a:p>
        </p:txBody>
      </p:sp>
      <p:sp>
        <p:nvSpPr>
          <p:cNvPr id="6" name="CustomShape 2"/>
          <p:cNvSpPr/>
          <p:nvPr/>
        </p:nvSpPr>
        <p:spPr>
          <a:xfrm>
            <a:off x="139960" y="2323890"/>
            <a:ext cx="8845420" cy="35543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 </a:t>
            </a:r>
            <a:r>
              <a:rPr lang="en-US" sz="3200" spc="-1" dirty="0">
                <a:solidFill>
                  <a:srgbClr val="4F81BD"/>
                </a:solidFill>
                <a:latin typeface="Calibri" panose="020F0502020204030204" pitchFamily="34" charset="0"/>
                <a:cs typeface="Calibri" panose="020F0502020204030204" pitchFamily="34" charset="0"/>
              </a:rPr>
              <a:t>Environmental Impacts of Global Climate Change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err="1" smtClean="0">
                <a:solidFill>
                  <a:srgbClr val="4F81BD"/>
                </a:solidFill>
                <a:latin typeface="Calibri" panose="020F0502020204030204" pitchFamily="34" charset="0"/>
                <a:cs typeface="Calibri" panose="020F0502020204030204" pitchFamily="34" charset="0"/>
              </a:rPr>
              <a:t>Neotraditionalists</a:t>
            </a:r>
            <a:r>
              <a:rPr lang="en-US" sz="3200" spc="-1" dirty="0" smtClean="0">
                <a:solidFill>
                  <a:srgbClr val="4F81BD"/>
                </a:solidFill>
                <a:latin typeface="Calibri" panose="020F0502020204030204" pitchFamily="34" charset="0"/>
                <a:cs typeface="Calibri" panose="020F0502020204030204" pitchFamily="34" charset="0"/>
              </a:rPr>
              <a:t> </a:t>
            </a:r>
            <a:r>
              <a:rPr lang="en-US" sz="3200" spc="-1" dirty="0">
                <a:solidFill>
                  <a:srgbClr val="4F81BD"/>
                </a:solidFill>
                <a:latin typeface="Calibri" panose="020F0502020204030204" pitchFamily="34" charset="0"/>
                <a:cs typeface="Calibri" panose="020F0502020204030204" pitchFamily="34" charset="0"/>
              </a:rPr>
              <a:t>predict dire consequences from global climate change.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World’s </a:t>
            </a:r>
            <a:r>
              <a:rPr lang="en-US" sz="3200" spc="-1" dirty="0">
                <a:solidFill>
                  <a:srgbClr val="4F81BD"/>
                </a:solidFill>
                <a:latin typeface="Calibri" panose="020F0502020204030204" pitchFamily="34" charset="0"/>
                <a:cs typeface="Calibri" panose="020F0502020204030204" pitchFamily="34" charset="0"/>
              </a:rPr>
              <a:t>average temperature could rise several more degrees Celsius by the year 2100 (IPCC)</a:t>
            </a:r>
          </a:p>
        </p:txBody>
      </p:sp>
      <p:sp>
        <p:nvSpPr>
          <p:cNvPr id="5" name="Rectangle 4">
            <a:extLst>
              <a:ext uri="{FF2B5EF4-FFF2-40B4-BE49-F238E27FC236}">
                <a16:creationId xmlns:a16="http://schemas.microsoft.com/office/drawing/2014/main" xmlns="" id="{67F266EE-07A9-484C-B319-E7F232776A4B}"/>
              </a:ext>
            </a:extLst>
          </p:cNvPr>
          <p:cNvSpPr/>
          <p:nvPr/>
        </p:nvSpPr>
        <p:spPr>
          <a:xfrm>
            <a:off x="139960" y="141791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t>
            </a:r>
            <a:r>
              <a:rPr lang="en-US" sz="3200" b="1" spc="-1" dirty="0">
                <a:solidFill>
                  <a:srgbClr val="4F81BD"/>
                </a:solidFill>
                <a:latin typeface="Calibri"/>
              </a:rPr>
              <a:t>Climate Change: Policy Challenges</a:t>
            </a:r>
          </a:p>
        </p:txBody>
      </p:sp>
    </p:spTree>
    <p:extLst>
      <p:ext uri="{BB962C8B-B14F-4D97-AF65-F5344CB8AC3E}">
        <p14:creationId xmlns:p14="http://schemas.microsoft.com/office/powerpoint/2010/main" val="375770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8" y="364812"/>
            <a:ext cx="9227127" cy="1075764"/>
          </a:xfrm>
          <a:prstGeom prst="rect">
            <a:avLst/>
          </a:prstGeom>
          <a:noFill/>
          <a:ln>
            <a:noFill/>
          </a:ln>
        </p:spPr>
        <p:txBody>
          <a:bodyPr wrap="square" lIns="90000" tIns="45000" rIns="90000" bIns="45000">
            <a:spAutoFit/>
          </a:bodyPr>
          <a:lstStyle/>
          <a:p>
            <a:pPr algn="ctr"/>
            <a:r>
              <a:rPr lang="en-US" sz="3200" spc="-1" dirty="0" smtClean="0">
                <a:solidFill>
                  <a:srgbClr val="1F497D"/>
                </a:solidFill>
                <a:latin typeface="Calibri"/>
              </a:rPr>
              <a:t>Global </a:t>
            </a:r>
            <a:r>
              <a:rPr lang="en-US" sz="3200" spc="-1" dirty="0">
                <a:solidFill>
                  <a:srgbClr val="1F497D"/>
                </a:solidFill>
                <a:latin typeface="Calibri"/>
              </a:rPr>
              <a:t>Climate Change: The Looming </a:t>
            </a:r>
            <a:r>
              <a:rPr lang="en-US" sz="3200" spc="-1" dirty="0" smtClean="0">
                <a:solidFill>
                  <a:srgbClr val="1F497D"/>
                </a:solidFill>
                <a:latin typeface="Calibri"/>
              </a:rPr>
              <a:t>Macro-Challenge   5 of     </a:t>
            </a:r>
            <a:endParaRPr lang="en-US" sz="3200" spc="-1" dirty="0">
              <a:solidFill>
                <a:srgbClr val="1F497D"/>
              </a:solidFill>
              <a:latin typeface="Calibri"/>
            </a:endParaRPr>
          </a:p>
        </p:txBody>
      </p:sp>
      <p:sp>
        <p:nvSpPr>
          <p:cNvPr id="6" name="CustomShape 2"/>
          <p:cNvSpPr/>
          <p:nvPr/>
        </p:nvSpPr>
        <p:spPr>
          <a:xfrm>
            <a:off x="139960" y="2323890"/>
            <a:ext cx="8845420" cy="35543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Economic Impacts of Global Climate Change</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Cost </a:t>
            </a:r>
            <a:r>
              <a:rPr lang="en-US" sz="3200" spc="-1" dirty="0">
                <a:solidFill>
                  <a:srgbClr val="4F81BD"/>
                </a:solidFill>
                <a:latin typeface="Calibri" panose="020F0502020204030204" pitchFamily="34" charset="0"/>
                <a:cs typeface="Calibri" panose="020F0502020204030204" pitchFamily="34" charset="0"/>
              </a:rPr>
              <a:t>of adaptation widely varied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The </a:t>
            </a:r>
            <a:r>
              <a:rPr lang="en-US" sz="3200" spc="-1" dirty="0">
                <a:solidFill>
                  <a:srgbClr val="4F81BD"/>
                </a:solidFill>
                <a:latin typeface="Calibri" panose="020F0502020204030204" pitchFamily="34" charset="0"/>
                <a:cs typeface="Calibri" panose="020F0502020204030204" pitchFamily="34" charset="0"/>
              </a:rPr>
              <a:t>Costs of Taking Action on Global Climate Change</a:t>
            </a:r>
          </a:p>
        </p:txBody>
      </p:sp>
      <p:sp>
        <p:nvSpPr>
          <p:cNvPr id="5" name="Rectangle 4">
            <a:extLst>
              <a:ext uri="{FF2B5EF4-FFF2-40B4-BE49-F238E27FC236}">
                <a16:creationId xmlns:a16="http://schemas.microsoft.com/office/drawing/2014/main" xmlns="" id="{67F266EE-07A9-484C-B319-E7F232776A4B}"/>
              </a:ext>
            </a:extLst>
          </p:cNvPr>
          <p:cNvSpPr/>
          <p:nvPr/>
        </p:nvSpPr>
        <p:spPr>
          <a:xfrm>
            <a:off x="139960" y="141791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Global </a:t>
            </a:r>
            <a:r>
              <a:rPr lang="en-US" sz="3200" b="1" spc="-1" dirty="0">
                <a:solidFill>
                  <a:srgbClr val="4F81BD"/>
                </a:solidFill>
                <a:latin typeface="Calibri"/>
              </a:rPr>
              <a:t>Climate Change: Policy Challenges</a:t>
            </a:r>
          </a:p>
        </p:txBody>
      </p:sp>
    </p:spTree>
    <p:extLst>
      <p:ext uri="{BB962C8B-B14F-4D97-AF65-F5344CB8AC3E}">
        <p14:creationId xmlns:p14="http://schemas.microsoft.com/office/powerpoint/2010/main" val="4436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139960" y="364812"/>
            <a:ext cx="9004039" cy="1075764"/>
          </a:xfrm>
          <a:prstGeom prst="rect">
            <a:avLst/>
          </a:prstGeom>
          <a:noFill/>
          <a:ln>
            <a:noFill/>
          </a:ln>
        </p:spPr>
        <p:txBody>
          <a:bodyPr wrap="square" lIns="90000" tIns="45000" rIns="90000" bIns="45000">
            <a:spAutoFit/>
          </a:bodyPr>
          <a:lstStyle/>
          <a:p>
            <a:pPr algn="ctr"/>
            <a:r>
              <a:rPr lang="en-US" sz="3200" spc="-1" dirty="0" smtClean="0">
                <a:solidFill>
                  <a:srgbClr val="1F497D"/>
                </a:solidFill>
                <a:latin typeface="Calibri"/>
              </a:rPr>
              <a:t>Global </a:t>
            </a:r>
            <a:r>
              <a:rPr lang="en-US" sz="3200" spc="-1" dirty="0">
                <a:solidFill>
                  <a:srgbClr val="1F497D"/>
                </a:solidFill>
                <a:latin typeface="Calibri"/>
              </a:rPr>
              <a:t>Climate Change: The Looming </a:t>
            </a:r>
            <a:r>
              <a:rPr lang="en-US" sz="3200" spc="-1" dirty="0" smtClean="0">
                <a:solidFill>
                  <a:srgbClr val="1F497D"/>
                </a:solidFill>
                <a:latin typeface="Calibri"/>
              </a:rPr>
              <a:t>Macro-Challenge 6 of     </a:t>
            </a:r>
            <a:endParaRPr lang="en-US" sz="3200" spc="-1" dirty="0">
              <a:solidFill>
                <a:srgbClr val="1F497D"/>
              </a:solidFill>
              <a:latin typeface="Calibri"/>
            </a:endParaRPr>
          </a:p>
        </p:txBody>
      </p:sp>
      <p:sp>
        <p:nvSpPr>
          <p:cNvPr id="6" name="CustomShape 2"/>
          <p:cNvSpPr/>
          <p:nvPr/>
        </p:nvSpPr>
        <p:spPr>
          <a:xfrm>
            <a:off x="139960" y="2379874"/>
            <a:ext cx="8845420" cy="32931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World Climate Conference (WCC, 1990</a:t>
            </a:r>
            <a:r>
              <a:rPr lang="en-US" sz="3200" spc="-1" dirty="0" smtClean="0">
                <a:solidFill>
                  <a:srgbClr val="4F81BD"/>
                </a:solidFill>
                <a:latin typeface="Calibri" panose="020F0502020204030204" pitchFamily="34" charset="0"/>
                <a:cs typeface="Calibri" panose="020F0502020204030204" pitchFamily="34" charset="0"/>
              </a:rPr>
              <a:t>)</a:t>
            </a: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The United Nations Framework Convention on Climate Change (UNFCCC, 1992</a:t>
            </a:r>
            <a:r>
              <a:rPr lang="en-US" sz="3200" spc="-1" dirty="0" smtClean="0">
                <a:solidFill>
                  <a:srgbClr val="4F81BD"/>
                </a:solidFill>
                <a:latin typeface="Calibri" panose="020F0502020204030204" pitchFamily="34" charset="0"/>
                <a:cs typeface="Calibri" panose="020F0502020204030204" pitchFamily="34" charset="0"/>
              </a:rPr>
              <a:t>)</a:t>
            </a: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139960" y="141791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Global Response to Climate Change</a:t>
            </a:r>
          </a:p>
        </p:txBody>
      </p:sp>
    </p:spTree>
    <p:extLst>
      <p:ext uri="{BB962C8B-B14F-4D97-AF65-F5344CB8AC3E}">
        <p14:creationId xmlns:p14="http://schemas.microsoft.com/office/powerpoint/2010/main" val="416717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139960" y="364812"/>
            <a:ext cx="9004039" cy="1075764"/>
          </a:xfrm>
          <a:prstGeom prst="rect">
            <a:avLst/>
          </a:prstGeom>
          <a:noFill/>
          <a:ln>
            <a:noFill/>
          </a:ln>
        </p:spPr>
        <p:txBody>
          <a:bodyPr wrap="square" lIns="90000" tIns="45000" rIns="90000" bIns="45000">
            <a:spAutoFit/>
          </a:bodyPr>
          <a:lstStyle/>
          <a:p>
            <a:pPr algn="ctr"/>
            <a:r>
              <a:rPr lang="en-US" sz="3200" spc="-1" dirty="0" smtClean="0">
                <a:solidFill>
                  <a:srgbClr val="1F497D"/>
                </a:solidFill>
                <a:latin typeface="Calibri"/>
              </a:rPr>
              <a:t>Global </a:t>
            </a:r>
            <a:r>
              <a:rPr lang="en-US" sz="3200" spc="-1" dirty="0">
                <a:solidFill>
                  <a:srgbClr val="1F497D"/>
                </a:solidFill>
                <a:latin typeface="Calibri"/>
              </a:rPr>
              <a:t>Climate Change: The Looming </a:t>
            </a:r>
            <a:r>
              <a:rPr lang="en-US" sz="3200" spc="-1" dirty="0" smtClean="0">
                <a:solidFill>
                  <a:srgbClr val="1F497D"/>
                </a:solidFill>
                <a:latin typeface="Calibri"/>
              </a:rPr>
              <a:t>Macro-Challenge  of     </a:t>
            </a:r>
            <a:endParaRPr lang="en-US" sz="3200" spc="-1" dirty="0">
              <a:solidFill>
                <a:srgbClr val="1F497D"/>
              </a:solidFill>
              <a:latin typeface="Calibri"/>
            </a:endParaRPr>
          </a:p>
        </p:txBody>
      </p:sp>
      <p:sp>
        <p:nvSpPr>
          <p:cNvPr id="6" name="CustomShape 2"/>
          <p:cNvSpPr/>
          <p:nvPr/>
        </p:nvSpPr>
        <p:spPr>
          <a:xfrm>
            <a:off x="139960" y="2379874"/>
            <a:ext cx="8845420" cy="38809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The Kyoto Protocol (1997)</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Global </a:t>
            </a:r>
            <a:r>
              <a:rPr lang="en-US" sz="3200" spc="-1" dirty="0">
                <a:solidFill>
                  <a:srgbClr val="4F81BD"/>
                </a:solidFill>
                <a:latin typeface="Calibri" panose="020F0502020204030204" pitchFamily="34" charset="0"/>
                <a:cs typeface="Calibri" panose="020F0502020204030204" pitchFamily="34" charset="0"/>
              </a:rPr>
              <a:t>South </a:t>
            </a:r>
            <a:r>
              <a:rPr lang="en-US" sz="3200" spc="-1" dirty="0" smtClean="0">
                <a:solidFill>
                  <a:srgbClr val="4F81BD"/>
                </a:solidFill>
                <a:latin typeface="Calibri" panose="020F0502020204030204" pitchFamily="34" charset="0"/>
                <a:cs typeface="Calibri" panose="020F0502020204030204" pitchFamily="34" charset="0"/>
              </a:rPr>
              <a:t>call for 12% </a:t>
            </a:r>
            <a:r>
              <a:rPr lang="en-US" sz="3200" spc="-1" dirty="0">
                <a:solidFill>
                  <a:srgbClr val="4F81BD"/>
                </a:solidFill>
                <a:latin typeface="Calibri" panose="020F0502020204030204" pitchFamily="34" charset="0"/>
                <a:cs typeface="Calibri" panose="020F0502020204030204" pitchFamily="34" charset="0"/>
              </a:rPr>
              <a:t>cut GHG </a:t>
            </a:r>
            <a:r>
              <a:rPr lang="en-US" sz="3200" spc="-1" dirty="0" smtClean="0">
                <a:solidFill>
                  <a:srgbClr val="4F81BD"/>
                </a:solidFill>
                <a:latin typeface="Calibri" panose="020F0502020204030204" pitchFamily="34" charset="0"/>
                <a:cs typeface="Calibri" panose="020F0502020204030204" pitchFamily="34" charset="0"/>
              </a:rPr>
              <a:t>emissions  up </a:t>
            </a:r>
            <a:r>
              <a:rPr lang="en-US" sz="3200" spc="-1" dirty="0">
                <a:solidFill>
                  <a:srgbClr val="4F81BD"/>
                </a:solidFill>
                <a:latin typeface="Calibri" panose="020F0502020204030204" pitchFamily="34" charset="0"/>
                <a:cs typeface="Calibri" panose="020F0502020204030204" pitchFamily="34" charset="0"/>
              </a:rPr>
              <a:t>to </a:t>
            </a:r>
            <a:r>
              <a:rPr lang="en-US" sz="3200" spc="-1" dirty="0" smtClean="0">
                <a:solidFill>
                  <a:srgbClr val="4F81BD"/>
                </a:solidFill>
                <a:latin typeface="Calibri" panose="020F0502020204030204" pitchFamily="34" charset="0"/>
                <a:cs typeface="Calibri" panose="020F0502020204030204" pitchFamily="34" charset="0"/>
              </a:rPr>
              <a:t>15% </a:t>
            </a:r>
            <a:r>
              <a:rPr lang="en-US" sz="3200" spc="-1" dirty="0">
                <a:solidFill>
                  <a:srgbClr val="4F81BD"/>
                </a:solidFill>
                <a:latin typeface="Calibri" panose="020F0502020204030204" pitchFamily="34" charset="0"/>
                <a:cs typeface="Calibri" panose="020F0502020204030204" pitchFamily="34" charset="0"/>
              </a:rPr>
              <a:t>by 2012</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b)	Global North wanted the Global South to commit to upper limits on future emissions, but the South rejected this idea</a:t>
            </a:r>
          </a:p>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139960" y="141791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Global Response to Climate Change</a:t>
            </a:r>
          </a:p>
        </p:txBody>
      </p:sp>
    </p:spTree>
    <p:extLst>
      <p:ext uri="{BB962C8B-B14F-4D97-AF65-F5344CB8AC3E}">
        <p14:creationId xmlns:p14="http://schemas.microsoft.com/office/powerpoint/2010/main" val="94075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139960" y="364812"/>
            <a:ext cx="9004039" cy="1075764"/>
          </a:xfrm>
          <a:prstGeom prst="rect">
            <a:avLst/>
          </a:prstGeom>
          <a:noFill/>
          <a:ln>
            <a:noFill/>
          </a:ln>
        </p:spPr>
        <p:txBody>
          <a:bodyPr wrap="square" lIns="90000" tIns="45000" rIns="90000" bIns="45000">
            <a:spAutoFit/>
          </a:bodyPr>
          <a:lstStyle/>
          <a:p>
            <a:pPr algn="ctr"/>
            <a:r>
              <a:rPr lang="en-US" sz="3200" spc="-1" dirty="0" smtClean="0">
                <a:solidFill>
                  <a:srgbClr val="1F497D"/>
                </a:solidFill>
                <a:latin typeface="Calibri"/>
              </a:rPr>
              <a:t>Global </a:t>
            </a:r>
            <a:r>
              <a:rPr lang="en-US" sz="3200" spc="-1" dirty="0">
                <a:solidFill>
                  <a:srgbClr val="1F497D"/>
                </a:solidFill>
                <a:latin typeface="Calibri"/>
              </a:rPr>
              <a:t>Climate Change: The Looming </a:t>
            </a:r>
            <a:r>
              <a:rPr lang="en-US" sz="3200" spc="-1" dirty="0" smtClean="0">
                <a:solidFill>
                  <a:srgbClr val="1F497D"/>
                </a:solidFill>
                <a:latin typeface="Calibri"/>
              </a:rPr>
              <a:t>Macro-Challenge 6 of     </a:t>
            </a:r>
            <a:endParaRPr lang="en-US" sz="3200" spc="-1" dirty="0">
              <a:solidFill>
                <a:srgbClr val="1F497D"/>
              </a:solidFill>
              <a:latin typeface="Calibri"/>
            </a:endParaRPr>
          </a:p>
        </p:txBody>
      </p:sp>
      <p:sp>
        <p:nvSpPr>
          <p:cNvPr id="6" name="CustomShape 2"/>
          <p:cNvSpPr/>
          <p:nvPr/>
        </p:nvSpPr>
        <p:spPr>
          <a:xfrm>
            <a:off x="139960" y="2379874"/>
            <a:ext cx="8845420" cy="38809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The Paris COP meeting in </a:t>
            </a:r>
            <a:r>
              <a:rPr lang="en-US" sz="3200" spc="-1" dirty="0" smtClean="0">
                <a:solidFill>
                  <a:srgbClr val="4F81BD"/>
                </a:solidFill>
                <a:latin typeface="Calibri" panose="020F0502020204030204" pitchFamily="34" charset="0"/>
                <a:cs typeface="Calibri" panose="020F0502020204030204" pitchFamily="34" charset="0"/>
              </a:rPr>
              <a:t>2015</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Average </a:t>
            </a:r>
            <a:r>
              <a:rPr lang="en-US" sz="3200" spc="-1" dirty="0">
                <a:solidFill>
                  <a:srgbClr val="4F81BD"/>
                </a:solidFill>
                <a:latin typeface="Calibri" panose="020F0502020204030204" pitchFamily="34" charset="0"/>
                <a:cs typeface="Calibri" panose="020F0502020204030204" pitchFamily="34" charset="0"/>
              </a:rPr>
              <a:t>temperature to well below 2 °C above pre-industrial levels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Efforts </a:t>
            </a:r>
            <a:r>
              <a:rPr lang="en-US" sz="3200" spc="-1" dirty="0">
                <a:solidFill>
                  <a:srgbClr val="4F81BD"/>
                </a:solidFill>
                <a:latin typeface="Calibri" panose="020F0502020204030204" pitchFamily="34" charset="0"/>
                <a:cs typeface="Calibri" panose="020F0502020204030204" pitchFamily="34" charset="0"/>
              </a:rPr>
              <a:t>to limit the temperature increase to 1.5 °C above pre-industrial levels</a:t>
            </a:r>
            <a:endParaRPr lang="en-US" sz="3200" spc="-1" dirty="0" smtClean="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139960" y="1417910"/>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Global Response to Climate Change</a:t>
            </a:r>
          </a:p>
        </p:txBody>
      </p:sp>
    </p:spTree>
    <p:extLst>
      <p:ext uri="{BB962C8B-B14F-4D97-AF65-F5344CB8AC3E}">
        <p14:creationId xmlns:p14="http://schemas.microsoft.com/office/powerpoint/2010/main" val="521871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494255"/>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spc="-1" dirty="0">
                <a:solidFill>
                  <a:schemeClr val="tx2"/>
                </a:solidFill>
                <a:latin typeface="Calibri" panose="020F0502020204030204" pitchFamily="34" charset="0"/>
                <a:cs typeface="Calibri" panose="020F0502020204030204" pitchFamily="34" charset="0"/>
              </a:rPr>
              <a:t>Chapter </a:t>
            </a:r>
            <a:r>
              <a:rPr lang="en-US" sz="3200" spc="-1" dirty="0" smtClean="0">
                <a:solidFill>
                  <a:schemeClr val="tx2"/>
                </a:solidFill>
                <a:latin typeface="Calibri" panose="020F0502020204030204" pitchFamily="34" charset="0"/>
                <a:cs typeface="Calibri" panose="020F0502020204030204" pitchFamily="34" charset="0"/>
              </a:rPr>
              <a:t>13</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dirty="0" smtClean="0">
                <a:solidFill>
                  <a:schemeClr val="tx2"/>
                </a:solidFill>
                <a:latin typeface="Calibri" panose="020F0502020204030204" pitchFamily="34" charset="0"/>
                <a:cs typeface="Calibri" panose="020F0502020204030204" pitchFamily="34" charset="0"/>
              </a:rPr>
              <a:t>Review off </a:t>
            </a:r>
            <a:r>
              <a:rPr lang="en-US" sz="3200" b="0" strike="noStrike" spc="-1" dirty="0" smtClean="0">
                <a:solidFill>
                  <a:schemeClr val="tx2"/>
                </a:solidFill>
                <a:latin typeface="Calibri" panose="020F0502020204030204" pitchFamily="34" charset="0"/>
                <a:cs typeface="Calibri" panose="020F0502020204030204" pitchFamily="34" charset="0"/>
              </a:rPr>
              <a:t>Learning </a:t>
            </a:r>
            <a:r>
              <a:rPr lang="en-US" sz="3200" b="0" strike="noStrike" spc="-1" dirty="0">
                <a:solidFill>
                  <a:schemeClr val="tx2"/>
                </a:solidFill>
                <a:latin typeface="Calibri" panose="020F0502020204030204" pitchFamily="34" charset="0"/>
                <a:cs typeface="Calibri" panose="020F0502020204030204" pitchFamily="34" charset="0"/>
              </a:rPr>
              <a:t>Objectives </a:t>
            </a:r>
          </a:p>
        </p:txBody>
      </p:sp>
      <p:sp>
        <p:nvSpPr>
          <p:cNvPr id="253" name="CustomShape 2"/>
          <p:cNvSpPr/>
          <p:nvPr/>
        </p:nvSpPr>
        <p:spPr>
          <a:xfrm>
            <a:off x="140677" y="1842868"/>
            <a:ext cx="8750105" cy="44179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12.1 </a:t>
            </a:r>
            <a:r>
              <a:rPr lang="en-US" sz="3000" spc="-1" dirty="0" smtClean="0">
                <a:solidFill>
                  <a:schemeClr val="accent1"/>
                </a:solidFill>
                <a:latin typeface="Calibri" panose="020F0502020204030204" pitchFamily="34" charset="0"/>
                <a:cs typeface="Calibri" panose="020F0502020204030204" pitchFamily="34" charset="0"/>
              </a:rPr>
              <a:t>Explain </a:t>
            </a:r>
            <a:r>
              <a:rPr lang="en-US" sz="3000" spc="-1" dirty="0">
                <a:solidFill>
                  <a:schemeClr val="accent1"/>
                </a:solidFill>
                <a:latin typeface="Calibri" panose="020F0502020204030204" pitchFamily="34" charset="0"/>
                <a:cs typeface="Calibri" panose="020F0502020204030204" pitchFamily="34" charset="0"/>
              </a:rPr>
              <a:t>different perspectives on global environmental issues and the </a:t>
            </a:r>
            <a:r>
              <a:rPr lang="en-US" sz="3000" spc="-1" dirty="0" smtClean="0">
                <a:solidFill>
                  <a:schemeClr val="accent1"/>
                </a:solidFill>
                <a:latin typeface="Calibri" panose="020F0502020204030204" pitchFamily="34" charset="0"/>
                <a:cs typeface="Calibri" panose="020F0502020204030204" pitchFamily="34" charset="0"/>
              </a:rPr>
              <a:t>ways they </a:t>
            </a:r>
            <a:r>
              <a:rPr lang="en-US" sz="3000" spc="-1" dirty="0">
                <a:solidFill>
                  <a:schemeClr val="accent1"/>
                </a:solidFill>
                <a:latin typeface="Calibri" panose="020F0502020204030204" pitchFamily="34" charset="0"/>
                <a:cs typeface="Calibri" panose="020F0502020204030204" pitchFamily="34" charset="0"/>
              </a:rPr>
              <a:t>shape thinking about environmental problems and possible </a:t>
            </a:r>
            <a:r>
              <a:rPr lang="en-US" sz="3000" spc="-1" dirty="0" smtClean="0">
                <a:solidFill>
                  <a:schemeClr val="accent1"/>
                </a:solidFill>
                <a:latin typeface="Calibri" panose="020F0502020204030204" pitchFamily="34" charset="0"/>
                <a:cs typeface="Calibri" panose="020F0502020204030204" pitchFamily="34" charset="0"/>
              </a:rPr>
              <a:t>solutions</a:t>
            </a: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smtClean="0">
                <a:solidFill>
                  <a:schemeClr val="accent1"/>
                </a:solidFill>
                <a:latin typeface="Calibri" panose="020F0502020204030204" pitchFamily="34" charset="0"/>
                <a:cs typeface="Calibri" panose="020F0502020204030204" pitchFamily="34" charset="0"/>
              </a:rPr>
              <a:t>11.2 Discuss </a:t>
            </a:r>
            <a:r>
              <a:rPr lang="en-US" sz="3000" spc="-1" dirty="0">
                <a:solidFill>
                  <a:schemeClr val="accent1"/>
                </a:solidFill>
                <a:latin typeface="Calibri" panose="020F0502020204030204" pitchFamily="34" charset="0"/>
                <a:cs typeface="Calibri" panose="020F0502020204030204" pitchFamily="34" charset="0"/>
              </a:rPr>
              <a:t>the impact of human activity on the natural </a:t>
            </a:r>
            <a:r>
              <a:rPr lang="en-US" sz="3000" spc="-1" dirty="0" smtClean="0">
                <a:solidFill>
                  <a:schemeClr val="accent1"/>
                </a:solidFill>
                <a:latin typeface="Calibri" panose="020F0502020204030204" pitchFamily="34" charset="0"/>
                <a:cs typeface="Calibri" panose="020F0502020204030204" pitchFamily="34" charset="0"/>
              </a:rPr>
              <a:t>environment</a:t>
            </a: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12.3 </a:t>
            </a:r>
            <a:r>
              <a:rPr lang="en-US" sz="3000" spc="-1" dirty="0" smtClean="0">
                <a:solidFill>
                  <a:schemeClr val="accent1"/>
                </a:solidFill>
                <a:latin typeface="Calibri" panose="020F0502020204030204" pitchFamily="34" charset="0"/>
                <a:cs typeface="Calibri" panose="020F0502020204030204" pitchFamily="34" charset="0"/>
              </a:rPr>
              <a:t>Identify </a:t>
            </a:r>
            <a:r>
              <a:rPr lang="en-US" sz="3000" spc="-1" dirty="0">
                <a:solidFill>
                  <a:schemeClr val="accent1"/>
                </a:solidFill>
                <a:latin typeface="Calibri" panose="020F0502020204030204" pitchFamily="34" charset="0"/>
                <a:cs typeface="Calibri" panose="020F0502020204030204" pitchFamily="34" charset="0"/>
              </a:rPr>
              <a:t>the factors that point to the urgency for a global policy response to climate change</a:t>
            </a:r>
          </a:p>
        </p:txBody>
      </p:sp>
    </p:spTree>
    <p:extLst>
      <p:ext uri="{BB962C8B-B14F-4D97-AF65-F5344CB8AC3E}">
        <p14:creationId xmlns:p14="http://schemas.microsoft.com/office/powerpoint/2010/main" val="422850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494255"/>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n-US" sz="3200" spc="-1" dirty="0">
                <a:solidFill>
                  <a:schemeClr val="tx2"/>
                </a:solidFill>
                <a:latin typeface="Calibri" panose="020F0502020204030204" pitchFamily="34" charset="0"/>
                <a:cs typeface="Calibri" panose="020F0502020204030204" pitchFamily="34" charset="0"/>
              </a:rPr>
              <a:t>Chapter </a:t>
            </a:r>
            <a:r>
              <a:rPr lang="en-US" sz="3200" spc="-1" dirty="0" smtClean="0">
                <a:solidFill>
                  <a:schemeClr val="tx2"/>
                </a:solidFill>
                <a:latin typeface="Calibri" panose="020F0502020204030204" pitchFamily="34" charset="0"/>
                <a:cs typeface="Calibri" panose="020F0502020204030204" pitchFamily="34" charset="0"/>
              </a:rPr>
              <a:t>13</a:t>
            </a:r>
            <a:r>
              <a:rPr sz="3200" dirty="0">
                <a:solidFill>
                  <a:schemeClr val="tx2"/>
                </a:solidFill>
                <a:latin typeface="Calibri" panose="020F0502020204030204" pitchFamily="34" charset="0"/>
                <a:cs typeface="Calibri" panose="020F0502020204030204" pitchFamily="34" charset="0"/>
              </a:rPr>
              <a:t/>
            </a:r>
            <a:br>
              <a:rPr sz="3200" dirty="0">
                <a:solidFill>
                  <a:schemeClr val="tx2"/>
                </a:solidFill>
                <a:latin typeface="Calibri" panose="020F0502020204030204" pitchFamily="34" charset="0"/>
                <a:cs typeface="Calibri" panose="020F0502020204030204" pitchFamily="34" charset="0"/>
              </a:rPr>
            </a:br>
            <a:r>
              <a:rPr lang="en-US" sz="3200" b="0" strike="noStrike" spc="-1" dirty="0">
                <a:solidFill>
                  <a:schemeClr val="tx2"/>
                </a:solidFill>
                <a:latin typeface="Calibri" panose="020F0502020204030204" pitchFamily="34" charset="0"/>
                <a:cs typeface="Calibri" panose="020F0502020204030204" pitchFamily="34" charset="0"/>
              </a:rPr>
              <a:t>Learning Objectives </a:t>
            </a:r>
          </a:p>
        </p:txBody>
      </p:sp>
      <p:sp>
        <p:nvSpPr>
          <p:cNvPr id="253" name="CustomShape 2"/>
          <p:cNvSpPr/>
          <p:nvPr/>
        </p:nvSpPr>
        <p:spPr>
          <a:xfrm>
            <a:off x="140677" y="1842868"/>
            <a:ext cx="8750105" cy="44179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12.1 </a:t>
            </a:r>
            <a:r>
              <a:rPr lang="en-US" sz="3000" spc="-1" dirty="0" smtClean="0">
                <a:solidFill>
                  <a:schemeClr val="accent1"/>
                </a:solidFill>
                <a:latin typeface="Calibri" panose="020F0502020204030204" pitchFamily="34" charset="0"/>
                <a:cs typeface="Calibri" panose="020F0502020204030204" pitchFamily="34" charset="0"/>
              </a:rPr>
              <a:t>Explain </a:t>
            </a:r>
            <a:r>
              <a:rPr lang="en-US" sz="3000" spc="-1" dirty="0">
                <a:solidFill>
                  <a:schemeClr val="accent1"/>
                </a:solidFill>
                <a:latin typeface="Calibri" panose="020F0502020204030204" pitchFamily="34" charset="0"/>
                <a:cs typeface="Calibri" panose="020F0502020204030204" pitchFamily="34" charset="0"/>
              </a:rPr>
              <a:t>different perspectives on global environmental issues and the </a:t>
            </a:r>
            <a:r>
              <a:rPr lang="en-US" sz="3000" spc="-1" dirty="0" smtClean="0">
                <a:solidFill>
                  <a:schemeClr val="accent1"/>
                </a:solidFill>
                <a:latin typeface="Calibri" panose="020F0502020204030204" pitchFamily="34" charset="0"/>
                <a:cs typeface="Calibri" panose="020F0502020204030204" pitchFamily="34" charset="0"/>
              </a:rPr>
              <a:t>ways they </a:t>
            </a:r>
            <a:r>
              <a:rPr lang="en-US" sz="3000" spc="-1" dirty="0">
                <a:solidFill>
                  <a:schemeClr val="accent1"/>
                </a:solidFill>
                <a:latin typeface="Calibri" panose="020F0502020204030204" pitchFamily="34" charset="0"/>
                <a:cs typeface="Calibri" panose="020F0502020204030204" pitchFamily="34" charset="0"/>
              </a:rPr>
              <a:t>shape thinking about environmental problems and possible </a:t>
            </a:r>
            <a:r>
              <a:rPr lang="en-US" sz="3000" spc="-1" dirty="0" smtClean="0">
                <a:solidFill>
                  <a:schemeClr val="accent1"/>
                </a:solidFill>
                <a:latin typeface="Calibri" panose="020F0502020204030204" pitchFamily="34" charset="0"/>
                <a:cs typeface="Calibri" panose="020F0502020204030204" pitchFamily="34" charset="0"/>
              </a:rPr>
              <a:t>solutions</a:t>
            </a: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smtClean="0">
                <a:solidFill>
                  <a:schemeClr val="accent1"/>
                </a:solidFill>
                <a:latin typeface="Calibri" panose="020F0502020204030204" pitchFamily="34" charset="0"/>
                <a:cs typeface="Calibri" panose="020F0502020204030204" pitchFamily="34" charset="0"/>
              </a:rPr>
              <a:t>11.2 Discuss </a:t>
            </a:r>
            <a:r>
              <a:rPr lang="en-US" sz="3000" spc="-1" dirty="0">
                <a:solidFill>
                  <a:schemeClr val="accent1"/>
                </a:solidFill>
                <a:latin typeface="Calibri" panose="020F0502020204030204" pitchFamily="34" charset="0"/>
                <a:cs typeface="Calibri" panose="020F0502020204030204" pitchFamily="34" charset="0"/>
              </a:rPr>
              <a:t>the impact of human activity on the natural </a:t>
            </a:r>
            <a:r>
              <a:rPr lang="en-US" sz="3000" spc="-1" dirty="0" smtClean="0">
                <a:solidFill>
                  <a:schemeClr val="accent1"/>
                </a:solidFill>
                <a:latin typeface="Calibri" panose="020F0502020204030204" pitchFamily="34" charset="0"/>
                <a:cs typeface="Calibri" panose="020F0502020204030204" pitchFamily="34" charset="0"/>
              </a:rPr>
              <a:t>environment</a:t>
            </a:r>
          </a:p>
          <a:p>
            <a:pPr marL="457200" indent="-457200">
              <a:lnSpc>
                <a:spcPct val="100000"/>
              </a:lnSpc>
              <a:spcBef>
                <a:spcPts val="641"/>
              </a:spcBef>
              <a:buClr>
                <a:schemeClr val="accent1"/>
              </a:buClr>
              <a:buSzPct val="100000"/>
              <a:buFont typeface="Arial" panose="020B0604020202020204" pitchFamily="34" charset="0"/>
              <a:buChar char="•"/>
            </a:pPr>
            <a:r>
              <a:rPr lang="en-US" sz="3000" spc="-1" dirty="0">
                <a:solidFill>
                  <a:schemeClr val="accent1"/>
                </a:solidFill>
                <a:latin typeface="Calibri" panose="020F0502020204030204" pitchFamily="34" charset="0"/>
                <a:cs typeface="Calibri" panose="020F0502020204030204" pitchFamily="34" charset="0"/>
              </a:rPr>
              <a:t>12.3 </a:t>
            </a:r>
            <a:r>
              <a:rPr lang="en-US" sz="3000" spc="-1" dirty="0" smtClean="0">
                <a:solidFill>
                  <a:schemeClr val="accent1"/>
                </a:solidFill>
                <a:latin typeface="Calibri" panose="020F0502020204030204" pitchFamily="34" charset="0"/>
                <a:cs typeface="Calibri" panose="020F0502020204030204" pitchFamily="34" charset="0"/>
              </a:rPr>
              <a:t>Identify </a:t>
            </a:r>
            <a:r>
              <a:rPr lang="en-US" sz="3000" spc="-1" dirty="0">
                <a:solidFill>
                  <a:schemeClr val="accent1"/>
                </a:solidFill>
                <a:latin typeface="Calibri" panose="020F0502020204030204" pitchFamily="34" charset="0"/>
                <a:cs typeface="Calibri" panose="020F0502020204030204" pitchFamily="34" charset="0"/>
              </a:rPr>
              <a:t>the factors that point to the urgency for a global policy response to climate change</a:t>
            </a:r>
          </a:p>
        </p:txBody>
      </p:sp>
    </p:spTree>
    <p:extLst>
      <p:ext uri="{BB962C8B-B14F-4D97-AF65-F5344CB8AC3E}">
        <p14:creationId xmlns:p14="http://schemas.microsoft.com/office/powerpoint/2010/main" val="56778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a:t>
            </a:r>
            <a:r>
              <a:rPr lang="en-US" sz="3200" spc="-1" dirty="0" smtClean="0">
                <a:solidFill>
                  <a:srgbClr val="1F497D"/>
                </a:solidFill>
                <a:latin typeface="Calibri"/>
              </a:rPr>
              <a:t>World 1 of </a:t>
            </a:r>
            <a:r>
              <a:rPr lang="en-US" sz="3200" spc="-1" dirty="0" smtClean="0">
                <a:solidFill>
                  <a:srgbClr val="1F497D"/>
                </a:solidFill>
                <a:latin typeface="Calibri"/>
              </a:rPr>
              <a:t>10</a:t>
            </a:r>
            <a:endParaRPr lang="en-US" sz="3200" spc="-1" dirty="0">
              <a:solidFill>
                <a:srgbClr val="1F497D"/>
              </a:solidFill>
              <a:latin typeface="Calibri"/>
            </a:endParaRPr>
          </a:p>
        </p:txBody>
      </p:sp>
      <p:sp>
        <p:nvSpPr>
          <p:cNvPr id="6" name="CustomShape 2"/>
          <p:cNvSpPr/>
          <p:nvPr/>
        </p:nvSpPr>
        <p:spPr>
          <a:xfrm>
            <a:off x="177365" y="1371600"/>
            <a:ext cx="8891989" cy="51853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err="1" smtClean="0">
                <a:solidFill>
                  <a:srgbClr val="4F81BD"/>
                </a:solidFill>
                <a:latin typeface="Calibri" panose="020F0502020204030204" pitchFamily="34" charset="0"/>
                <a:cs typeface="Calibri" panose="020F0502020204030204" pitchFamily="34" charset="0"/>
              </a:rPr>
              <a:t>Neotraditionalists</a:t>
            </a:r>
            <a:r>
              <a:rPr lang="en-US" sz="3200" spc="-1" dirty="0" smtClean="0">
                <a:solidFill>
                  <a:srgbClr val="4F81BD"/>
                </a:solidFill>
                <a:latin typeface="Calibri" panose="020F0502020204030204" pitchFamily="34" charset="0"/>
                <a:cs typeface="Calibri" panose="020F0502020204030204" pitchFamily="34" charset="0"/>
              </a:rPr>
              <a:t> </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 humans </a:t>
            </a:r>
            <a:r>
              <a:rPr lang="en-US" sz="3200" spc="-1" dirty="0">
                <a:solidFill>
                  <a:srgbClr val="4F81BD"/>
                </a:solidFill>
                <a:latin typeface="Calibri" panose="020F0502020204030204" pitchFamily="34" charset="0"/>
                <a:cs typeface="Calibri" panose="020F0502020204030204" pitchFamily="34" charset="0"/>
              </a:rPr>
              <a:t>are causing serious, even </a:t>
            </a:r>
            <a:r>
              <a:rPr lang="en-US" sz="3200" spc="-1" dirty="0" smtClean="0">
                <a:solidFill>
                  <a:srgbClr val="4F81BD"/>
                </a:solidFill>
                <a:latin typeface="Calibri" panose="020F0502020204030204" pitchFamily="34" charset="0"/>
                <a:cs typeface="Calibri" panose="020F0502020204030204" pitchFamily="34" charset="0"/>
              </a:rPr>
              <a:t>	   	 	    irreversible</a:t>
            </a:r>
            <a:r>
              <a:rPr lang="en-US" sz="3200" spc="-1" dirty="0">
                <a:solidFill>
                  <a:srgbClr val="4F81BD"/>
                </a:solidFill>
                <a:latin typeface="Calibri" panose="020F0502020204030204" pitchFamily="34" charset="0"/>
                <a:cs typeface="Calibri" panose="020F0502020204030204" pitchFamily="34" charset="0"/>
              </a:rPr>
              <a:t>, damage to the </a:t>
            </a:r>
            <a:r>
              <a:rPr lang="en-US" sz="3200" spc="-1" dirty="0" smtClean="0">
                <a:solidFill>
                  <a:srgbClr val="4F81BD"/>
                </a:solidFill>
                <a:latin typeface="Calibri" panose="020F0502020204030204" pitchFamily="34" charset="0"/>
                <a:cs typeface="Calibri" panose="020F0502020204030204" pitchFamily="34" charset="0"/>
              </a:rPr>
              <a:t>environment</a:t>
            </a:r>
            <a:endParaRPr lang="en-US" sz="3200" spc="-1" dirty="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b</a:t>
            </a:r>
            <a:r>
              <a:rPr lang="en-US" sz="3200" spc="-1" dirty="0">
                <a:solidFill>
                  <a:srgbClr val="4F81BD"/>
                </a:solidFill>
                <a:latin typeface="Calibri" panose="020F0502020204030204" pitchFamily="34" charset="0"/>
                <a:cs typeface="Calibri" panose="020F0502020204030204" pitchFamily="34" charset="0"/>
              </a:rPr>
              <a:t>) </a:t>
            </a:r>
            <a:r>
              <a:rPr lang="en-US" sz="3200" spc="-1" dirty="0" smtClean="0">
                <a:solidFill>
                  <a:srgbClr val="4F81BD"/>
                </a:solidFill>
                <a:latin typeface="Calibri" panose="020F0502020204030204" pitchFamily="34" charset="0"/>
                <a:cs typeface="Calibri" panose="020F0502020204030204" pitchFamily="34" charset="0"/>
              </a:rPr>
              <a:t>environmental damage increase </a:t>
            </a:r>
            <a:r>
              <a:rPr lang="en-US" sz="3200" spc="-1" dirty="0">
                <a:solidFill>
                  <a:srgbClr val="4F81BD"/>
                </a:solidFill>
                <a:latin typeface="Calibri" panose="020F0502020204030204" pitchFamily="34" charset="0"/>
                <a:cs typeface="Calibri" panose="020F0502020204030204" pitchFamily="34" charset="0"/>
              </a:rPr>
              <a:t>cause </a:t>
            </a:r>
            <a:r>
              <a:rPr lang="en-US" sz="3200" spc="-1" dirty="0" smtClean="0">
                <a:solidFill>
                  <a:srgbClr val="4F81BD"/>
                </a:solidFill>
                <a:latin typeface="Calibri" panose="020F0502020204030204" pitchFamily="34" charset="0"/>
                <a:cs typeface="Calibri" panose="020F0502020204030204" pitchFamily="34" charset="0"/>
              </a:rPr>
              <a:t>	 	     human</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c) deeply </a:t>
            </a:r>
            <a:r>
              <a:rPr lang="en-US" sz="3200" spc="-1" dirty="0">
                <a:solidFill>
                  <a:srgbClr val="4F81BD"/>
                </a:solidFill>
                <a:latin typeface="Calibri" panose="020F0502020204030204" pitchFamily="34" charset="0"/>
                <a:cs typeface="Calibri" panose="020F0502020204030204" pitchFamily="34" charset="0"/>
              </a:rPr>
              <a:t>rooted in systems thinking</a:t>
            </a:r>
          </a:p>
        </p:txBody>
      </p:sp>
    </p:spTree>
    <p:extLst>
      <p:ext uri="{BB962C8B-B14F-4D97-AF65-F5344CB8AC3E}">
        <p14:creationId xmlns:p14="http://schemas.microsoft.com/office/powerpoint/2010/main" val="77069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a:t>
            </a:r>
            <a:r>
              <a:rPr lang="en-US" sz="3200" spc="-1" dirty="0" smtClean="0">
                <a:solidFill>
                  <a:srgbClr val="1F497D"/>
                </a:solidFill>
                <a:latin typeface="Calibri"/>
              </a:rPr>
              <a:t>World </a:t>
            </a:r>
            <a:r>
              <a:rPr lang="en-US" sz="3200" spc="-1" dirty="0" smtClean="0">
                <a:solidFill>
                  <a:srgbClr val="1F497D"/>
                </a:solidFill>
                <a:latin typeface="Calibri"/>
              </a:rPr>
              <a:t>2 of 10</a:t>
            </a:r>
            <a:endParaRPr lang="en-US" sz="3200" spc="-1" dirty="0">
              <a:solidFill>
                <a:srgbClr val="1F497D"/>
              </a:solidFill>
              <a:latin typeface="Calibri"/>
            </a:endParaRPr>
          </a:p>
        </p:txBody>
      </p:sp>
      <p:sp>
        <p:nvSpPr>
          <p:cNvPr id="6" name="CustomShape 2"/>
          <p:cNvSpPr/>
          <p:nvPr/>
        </p:nvSpPr>
        <p:spPr>
          <a:xfrm>
            <a:off x="177365" y="1371600"/>
            <a:ext cx="8891989" cy="51853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Modernists</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 More </a:t>
            </a:r>
            <a:r>
              <a:rPr lang="en-US" sz="3200" spc="-1" dirty="0">
                <a:solidFill>
                  <a:srgbClr val="4F81BD"/>
                </a:solidFill>
                <a:latin typeface="Calibri" panose="020F0502020204030204" pitchFamily="34" charset="0"/>
                <a:cs typeface="Calibri" panose="020F0502020204030204" pitchFamily="34" charset="0"/>
              </a:rPr>
              <a:t>optimistic  views of the global </a:t>
            </a:r>
            <a:r>
              <a:rPr lang="en-US" sz="3200" spc="-1" dirty="0" smtClean="0">
                <a:solidFill>
                  <a:srgbClr val="4F81BD"/>
                </a:solidFill>
                <a:latin typeface="Calibri" panose="020F0502020204030204" pitchFamily="34" charset="0"/>
                <a:cs typeface="Calibri" panose="020F0502020204030204" pitchFamily="34" charset="0"/>
              </a:rPr>
              <a:t>	  	 	     environment </a:t>
            </a:r>
            <a:r>
              <a:rPr lang="en-US" sz="3200" spc="-1" dirty="0">
                <a:solidFill>
                  <a:srgbClr val="4F81BD"/>
                </a:solidFill>
                <a:latin typeface="Calibri" panose="020F0502020204030204" pitchFamily="34" charset="0"/>
                <a:cs typeface="Calibri" panose="020F0502020204030204" pitchFamily="34" charset="0"/>
              </a:rPr>
              <a:t>and its future</a:t>
            </a: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b</a:t>
            </a:r>
            <a:r>
              <a:rPr lang="en-US" sz="3200" spc="-1" dirty="0">
                <a:solidFill>
                  <a:srgbClr val="4F81BD"/>
                </a:solidFill>
                <a:latin typeface="Calibri" panose="020F0502020204030204" pitchFamily="34" charset="0"/>
                <a:cs typeface="Calibri" panose="020F0502020204030204" pitchFamily="34" charset="0"/>
              </a:rPr>
              <a:t>) E</a:t>
            </a:r>
            <a:r>
              <a:rPr lang="en-US" sz="3200" spc="-1" dirty="0" smtClean="0">
                <a:solidFill>
                  <a:srgbClr val="4F81BD"/>
                </a:solidFill>
                <a:latin typeface="Calibri" panose="020F0502020204030204" pitchFamily="34" charset="0"/>
                <a:cs typeface="Calibri" panose="020F0502020204030204" pitchFamily="34" charset="0"/>
              </a:rPr>
              <a:t>cology </a:t>
            </a:r>
            <a:r>
              <a:rPr lang="en-US" sz="3200" spc="-1" dirty="0">
                <a:solidFill>
                  <a:srgbClr val="4F81BD"/>
                </a:solidFill>
                <a:latin typeface="Calibri" panose="020F0502020204030204" pitchFamily="34" charset="0"/>
                <a:cs typeface="Calibri" panose="020F0502020204030204" pitchFamily="34" charset="0"/>
              </a:rPr>
              <a:t>movement for alarmism by </a:t>
            </a:r>
            <a:r>
              <a:rPr lang="en-US" sz="3200" spc="-1" dirty="0" smtClean="0">
                <a:solidFill>
                  <a:srgbClr val="4F81BD"/>
                </a:solidFill>
                <a:latin typeface="Calibri" panose="020F0502020204030204" pitchFamily="34" charset="0"/>
                <a:cs typeface="Calibri" panose="020F0502020204030204" pitchFamily="34" charset="0"/>
              </a:rPr>
              <a:t>			     promoting </a:t>
            </a:r>
            <a:r>
              <a:rPr lang="en-US" sz="3200" spc="-1" dirty="0">
                <a:solidFill>
                  <a:srgbClr val="4F81BD"/>
                </a:solidFill>
                <a:latin typeface="Calibri" panose="020F0502020204030204" pitchFamily="34" charset="0"/>
                <a:cs typeface="Calibri" panose="020F0502020204030204" pitchFamily="34" charset="0"/>
              </a:rPr>
              <a:t>“green guilt</a:t>
            </a:r>
            <a:endParaRPr lang="en-US" sz="3200" spc="-1" dirty="0" smtClean="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c) technological </a:t>
            </a:r>
            <a:r>
              <a:rPr lang="en-US" sz="3200" spc="-1" dirty="0">
                <a:solidFill>
                  <a:srgbClr val="4F81BD"/>
                </a:solidFill>
                <a:latin typeface="Calibri" panose="020F0502020204030204" pitchFamily="34" charset="0"/>
                <a:cs typeface="Calibri" panose="020F0502020204030204" pitchFamily="34" charset="0"/>
              </a:rPr>
              <a:t>innovation to solve most </a:t>
            </a:r>
            <a:r>
              <a:rPr lang="en-US" sz="3200" spc="-1" dirty="0" smtClean="0">
                <a:solidFill>
                  <a:srgbClr val="4F81BD"/>
                </a:solidFill>
                <a:latin typeface="Calibri" panose="020F0502020204030204" pitchFamily="34" charset="0"/>
                <a:cs typeface="Calibri" panose="020F0502020204030204" pitchFamily="34" charset="0"/>
              </a:rPr>
              <a:t>		     biosphere </a:t>
            </a:r>
            <a:r>
              <a:rPr lang="en-US" sz="3200" spc="-1" dirty="0">
                <a:solidFill>
                  <a:srgbClr val="4F81BD"/>
                </a:solidFill>
                <a:latin typeface="Calibri" panose="020F0502020204030204" pitchFamily="34" charset="0"/>
                <a:cs typeface="Calibri" panose="020F0502020204030204" pitchFamily="34" charset="0"/>
              </a:rPr>
              <a:t>problems</a:t>
            </a:r>
          </a:p>
        </p:txBody>
      </p:sp>
    </p:spTree>
    <p:extLst>
      <p:ext uri="{BB962C8B-B14F-4D97-AF65-F5344CB8AC3E}">
        <p14:creationId xmlns:p14="http://schemas.microsoft.com/office/powerpoint/2010/main" val="338379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a:t>
            </a:r>
            <a:r>
              <a:rPr lang="en-US" sz="3200" spc="-1" dirty="0" smtClean="0">
                <a:solidFill>
                  <a:srgbClr val="1F497D"/>
                </a:solidFill>
                <a:latin typeface="Calibri"/>
              </a:rPr>
              <a:t>World </a:t>
            </a:r>
            <a:r>
              <a:rPr lang="en-US" sz="3200" spc="-1" dirty="0" smtClean="0">
                <a:solidFill>
                  <a:srgbClr val="1F497D"/>
                </a:solidFill>
                <a:latin typeface="Calibri"/>
              </a:rPr>
              <a:t>3 of 10</a:t>
            </a:r>
            <a:endParaRPr lang="en-US" sz="3200" spc="-1" dirty="0">
              <a:solidFill>
                <a:srgbClr val="1F497D"/>
              </a:solidFill>
              <a:latin typeface="Calibri"/>
            </a:endParaRPr>
          </a:p>
        </p:txBody>
      </p:sp>
      <p:sp>
        <p:nvSpPr>
          <p:cNvPr id="6" name="CustomShape 2"/>
          <p:cNvSpPr/>
          <p:nvPr/>
        </p:nvSpPr>
        <p:spPr>
          <a:xfrm>
            <a:off x="177365" y="1371600"/>
            <a:ext cx="8891989" cy="51853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 Carrying capacity; the maximum capacity of an ecosystem to sustain organisms </a:t>
            </a:r>
            <a:endParaRPr lang="en-US" sz="3200" spc="-1" dirty="0" smtClean="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Precautionary principle; the concept that preventative remedial action is warranted in situations where consequences are high </a:t>
            </a:r>
            <a:endParaRPr lang="en-US" sz="3200" spc="-1" dirty="0" smtClean="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r>
              <a:rPr lang="en-US" sz="3200" spc="-1" dirty="0" smtClean="0">
                <a:solidFill>
                  <a:srgbClr val="4F81BD"/>
                </a:solidFill>
                <a:latin typeface="Calibri" panose="020F0502020204030204" pitchFamily="34" charset="0"/>
                <a:cs typeface="Calibri" panose="020F0502020204030204" pitchFamily="34" charset="0"/>
              </a:rPr>
              <a:t>	</a:t>
            </a:r>
            <a:endParaRPr lang="en-US" sz="3200" spc="-1" dirty="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20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World </a:t>
            </a:r>
            <a:r>
              <a:rPr lang="en-US" sz="3200" spc="-1" dirty="0" smtClean="0">
                <a:solidFill>
                  <a:srgbClr val="1F497D"/>
                </a:solidFill>
                <a:latin typeface="Calibri"/>
              </a:rPr>
              <a:t>4 of 10</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Challenge of Sustainable Development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932" y="1769127"/>
            <a:ext cx="6363476" cy="4242317"/>
          </a:xfrm>
          <a:prstGeom prst="rect">
            <a:avLst/>
          </a:prstGeom>
        </p:spPr>
      </p:pic>
    </p:spTree>
    <p:extLst>
      <p:ext uri="{BB962C8B-B14F-4D97-AF65-F5344CB8AC3E}">
        <p14:creationId xmlns:p14="http://schemas.microsoft.com/office/powerpoint/2010/main" val="357913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World </a:t>
            </a:r>
            <a:r>
              <a:rPr lang="en-US" sz="3200" spc="-1" dirty="0" smtClean="0">
                <a:solidFill>
                  <a:srgbClr val="1F497D"/>
                </a:solidFill>
                <a:latin typeface="Calibri"/>
              </a:rPr>
              <a:t>5 of 10</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Challenge of Sustainable Development</a:t>
            </a:r>
          </a:p>
        </p:txBody>
      </p:sp>
      <p:sp>
        <p:nvSpPr>
          <p:cNvPr id="7" name="CustomShape 2"/>
          <p:cNvSpPr/>
          <p:nvPr/>
        </p:nvSpPr>
        <p:spPr>
          <a:xfrm>
            <a:off x="93307" y="1839577"/>
            <a:ext cx="8948310" cy="38572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Sustainable Development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How to achieve sustainable Development </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World Commission on Environment and Development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i="1" spc="-1" dirty="0" err="1">
                <a:solidFill>
                  <a:srgbClr val="4F81BD"/>
                </a:solidFill>
                <a:latin typeface="Calibri" panose="020F0502020204030204" pitchFamily="34" charset="0"/>
                <a:cs typeface="Calibri" panose="020F0502020204030204" pitchFamily="34" charset="0"/>
              </a:rPr>
              <a:t>Gro</a:t>
            </a:r>
            <a:r>
              <a:rPr lang="en-US" sz="3200" i="1" spc="-1" dirty="0">
                <a:solidFill>
                  <a:srgbClr val="4F81BD"/>
                </a:solidFill>
                <a:latin typeface="Calibri" panose="020F0502020204030204" pitchFamily="34" charset="0"/>
                <a:cs typeface="Calibri" panose="020F0502020204030204" pitchFamily="34" charset="0"/>
              </a:rPr>
              <a:t> Harlem </a:t>
            </a:r>
            <a:r>
              <a:rPr lang="en-US" sz="3200" i="1" spc="-1" dirty="0" err="1">
                <a:solidFill>
                  <a:srgbClr val="4F81BD"/>
                </a:solidFill>
                <a:latin typeface="Calibri" panose="020F0502020204030204" pitchFamily="34" charset="0"/>
                <a:cs typeface="Calibri" panose="020F0502020204030204" pitchFamily="34" charset="0"/>
              </a:rPr>
              <a:t>Brundtland</a:t>
            </a:r>
            <a:r>
              <a:rPr lang="en-US" sz="3200" i="1" spc="-1" dirty="0">
                <a:solidFill>
                  <a:srgbClr val="4F81BD"/>
                </a:solidFill>
                <a:latin typeface="Calibri" panose="020F0502020204030204" pitchFamily="34" charset="0"/>
                <a:cs typeface="Calibri" panose="020F0502020204030204" pitchFamily="34" charset="0"/>
              </a:rPr>
              <a:t> of Norway</a:t>
            </a:r>
            <a:endParaRPr lang="en-US" sz="3200" i="1" spc="-1" dirty="0" smtClean="0">
              <a:solidFill>
                <a:srgbClr val="4F81BD"/>
              </a:solidFill>
              <a:latin typeface="Calibri" panose="020F0502020204030204" pitchFamily="34" charset="0"/>
              <a:cs typeface="Calibri" panose="020F0502020204030204" pitchFamily="34" charset="0"/>
            </a:endParaRPr>
          </a:p>
          <a:p>
            <a:pPr marL="108360">
              <a:lnSpc>
                <a:spcPct val="100000"/>
              </a:lnSpc>
              <a:spcBef>
                <a:spcPts val="1417"/>
              </a:spcBef>
              <a:buClr>
                <a:schemeClr val="accent1"/>
              </a:buClr>
              <a:buSzPct val="100000"/>
            </a:pPr>
            <a:r>
              <a:rPr lang="en-US" sz="3200" i="1" spc="-1" dirty="0" smtClean="0">
                <a:solidFill>
                  <a:srgbClr val="4F81BD"/>
                </a:solidFill>
                <a:latin typeface="Calibri" panose="020F0502020204030204" pitchFamily="34" charset="0"/>
                <a:cs typeface="Calibri" panose="020F0502020204030204" pitchFamily="34" charset="0"/>
              </a:rPr>
              <a:t>	</a:t>
            </a:r>
            <a:endParaRPr lang="en-US" sz="3200" i="1" spc="-1" dirty="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467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289080" y="2221254"/>
            <a:ext cx="8565840" cy="39685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920" indent="-457200">
              <a:lnSpc>
                <a:spcPct val="100000"/>
              </a:lnSpc>
              <a:spcBef>
                <a:spcPts val="641"/>
              </a:spcBef>
              <a:buClr>
                <a:srgbClr val="4F81BD"/>
              </a:buClr>
              <a:buFont typeface="Arial" panose="020B0604020202020204" pitchFamily="34" charset="0"/>
              <a:buChar char="•"/>
            </a:pPr>
            <a:endParaRPr lang="en-US" sz="3000" strike="noStrike" spc="-1" dirty="0">
              <a:latin typeface="Calibri" panose="020F0502020204030204" pitchFamily="34" charset="0"/>
              <a:cs typeface="Calibri" panose="020F0502020204030204" pitchFamily="34" charset="0"/>
            </a:endParaRPr>
          </a:p>
        </p:txBody>
      </p:sp>
      <p:sp>
        <p:nvSpPr>
          <p:cNvPr id="273" name="TextShape 2"/>
          <p:cNvSpPr txBox="1"/>
          <p:nvPr/>
        </p:nvSpPr>
        <p:spPr>
          <a:xfrm>
            <a:off x="-83127" y="364812"/>
            <a:ext cx="9012692" cy="583321"/>
          </a:xfrm>
          <a:prstGeom prst="rect">
            <a:avLst/>
          </a:prstGeom>
          <a:noFill/>
          <a:ln>
            <a:noFill/>
          </a:ln>
        </p:spPr>
        <p:txBody>
          <a:bodyPr wrap="square" lIns="90000" tIns="45000" rIns="90000" bIns="45000">
            <a:spAutoFit/>
          </a:bodyPr>
          <a:lstStyle/>
          <a:p>
            <a:pPr algn="ctr"/>
            <a:r>
              <a:rPr lang="en-US" sz="3200" spc="-1" dirty="0">
                <a:solidFill>
                  <a:srgbClr val="1F497D"/>
                </a:solidFill>
                <a:latin typeface="Calibri"/>
              </a:rPr>
              <a:t>	An Ecological State of the World </a:t>
            </a:r>
            <a:r>
              <a:rPr lang="en-US" sz="3200" spc="-1" dirty="0" smtClean="0">
                <a:solidFill>
                  <a:srgbClr val="1F497D"/>
                </a:solidFill>
                <a:latin typeface="Calibri"/>
              </a:rPr>
              <a:t>6 of 10</a:t>
            </a:r>
            <a:endParaRPr lang="en-US" sz="3200" spc="-1" dirty="0">
              <a:solidFill>
                <a:srgbClr val="1F497D"/>
              </a:solidFill>
              <a:latin typeface="Calibri"/>
            </a:endParaRPr>
          </a:p>
        </p:txBody>
      </p:sp>
      <p:sp>
        <p:nvSpPr>
          <p:cNvPr id="6" name="CustomShape 2"/>
          <p:cNvSpPr/>
          <p:nvPr/>
        </p:nvSpPr>
        <p:spPr>
          <a:xfrm>
            <a:off x="401301" y="1975342"/>
            <a:ext cx="8640316" cy="35857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endParaRPr lang="en-US" sz="3200" spc="-1" dirty="0">
              <a:solidFill>
                <a:srgbClr val="4F81BD"/>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67F266EE-07A9-484C-B319-E7F232776A4B}"/>
              </a:ext>
            </a:extLst>
          </p:cNvPr>
          <p:cNvSpPr/>
          <p:nvPr/>
        </p:nvSpPr>
        <p:spPr>
          <a:xfrm>
            <a:off x="214604" y="1066243"/>
            <a:ext cx="8565840" cy="584775"/>
          </a:xfrm>
          <a:prstGeom prst="rect">
            <a:avLst/>
          </a:prstGeom>
        </p:spPr>
        <p:txBody>
          <a:bodyPr wrap="square">
            <a:spAutoFit/>
          </a:bodyPr>
          <a:lstStyle/>
          <a:p>
            <a:pPr marL="720" algn="ctr">
              <a:lnSpc>
                <a:spcPct val="100000"/>
              </a:lnSpc>
              <a:spcBef>
                <a:spcPts val="641"/>
              </a:spcBef>
              <a:buClr>
                <a:srgbClr val="4F81BD"/>
              </a:buClr>
            </a:pPr>
            <a:r>
              <a:rPr lang="en-US" sz="3200" b="1" spc="-1" dirty="0" smtClean="0">
                <a:solidFill>
                  <a:srgbClr val="4F81BD"/>
                </a:solidFill>
                <a:latin typeface="Calibri"/>
              </a:rPr>
              <a:t>The </a:t>
            </a:r>
            <a:r>
              <a:rPr lang="en-US" sz="3200" b="1" spc="-1" dirty="0">
                <a:solidFill>
                  <a:srgbClr val="4F81BD"/>
                </a:solidFill>
                <a:latin typeface="Calibri"/>
              </a:rPr>
              <a:t>Challenge of Sustainable Development</a:t>
            </a:r>
          </a:p>
        </p:txBody>
      </p:sp>
      <p:sp>
        <p:nvSpPr>
          <p:cNvPr id="7" name="CustomShape 2"/>
          <p:cNvSpPr/>
          <p:nvPr/>
        </p:nvSpPr>
        <p:spPr>
          <a:xfrm>
            <a:off x="93307" y="1839577"/>
            <a:ext cx="8948310" cy="38572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 </a:t>
            </a:r>
            <a:r>
              <a:rPr lang="en-US" sz="3200" spc="-1" dirty="0">
                <a:solidFill>
                  <a:srgbClr val="4F81BD"/>
                </a:solidFill>
                <a:latin typeface="Calibri" panose="020F0502020204030204" pitchFamily="34" charset="0"/>
                <a:cs typeface="Calibri" panose="020F0502020204030204" pitchFamily="34" charset="0"/>
              </a:rPr>
              <a:t>Rise in population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Society’s ecological footprint  </a:t>
            </a:r>
            <a:endParaRPr lang="en-US" sz="3200" spc="-1" dirty="0" smtClean="0">
              <a:solidFill>
                <a:srgbClr val="4F81BD"/>
              </a:solidFill>
              <a:latin typeface="Calibri" panose="020F0502020204030204" pitchFamily="34" charset="0"/>
              <a:cs typeface="Calibri" panose="020F0502020204030204" pitchFamily="34" charset="0"/>
            </a:endParaRP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a:solidFill>
                  <a:srgbClr val="4F81BD"/>
                </a:solidFill>
                <a:latin typeface="Calibri" panose="020F0502020204030204" pitchFamily="34" charset="0"/>
                <a:cs typeface="Calibri" panose="020F0502020204030204" pitchFamily="34" charset="0"/>
              </a:rPr>
              <a:t>North/South divide </a:t>
            </a:r>
            <a:r>
              <a:rPr lang="en-US" sz="3200" spc="-1" dirty="0" smtClean="0">
                <a:solidFill>
                  <a:srgbClr val="4F81BD"/>
                </a:solidFill>
                <a:latin typeface="Calibri" panose="020F0502020204030204" pitchFamily="34" charset="0"/>
                <a:cs typeface="Calibri" panose="020F0502020204030204" pitchFamily="34" charset="0"/>
              </a:rPr>
              <a:t>on sustainable development</a:t>
            </a:r>
          </a:p>
          <a:p>
            <a:pPr marL="565560" indent="-457200">
              <a:lnSpc>
                <a:spcPct val="100000"/>
              </a:lnSpc>
              <a:spcBef>
                <a:spcPts val="1417"/>
              </a:spcBef>
              <a:buClr>
                <a:schemeClr val="accent1"/>
              </a:buClr>
              <a:buSzPct val="100000"/>
              <a:buFont typeface="Arial" panose="020B0604020202020204" pitchFamily="34" charset="0"/>
              <a:buChar char="•"/>
            </a:pPr>
            <a:r>
              <a:rPr lang="en-US" sz="3200" spc="-1" dirty="0" smtClean="0">
                <a:solidFill>
                  <a:srgbClr val="4F81BD"/>
                </a:solidFill>
                <a:latin typeface="Calibri" panose="020F0502020204030204" pitchFamily="34" charset="0"/>
                <a:cs typeface="Calibri" panose="020F0502020204030204" pitchFamily="34" charset="0"/>
              </a:rPr>
              <a:t>Divide on responsibility </a:t>
            </a:r>
            <a:r>
              <a:rPr lang="en-US" sz="3200" spc="-1" dirty="0">
                <a:solidFill>
                  <a:srgbClr val="4F81BD"/>
                </a:solidFill>
                <a:latin typeface="Calibri" panose="020F0502020204030204" pitchFamily="34" charset="0"/>
                <a:cs typeface="Calibri" panose="020F0502020204030204" pitchFamily="34" charset="0"/>
              </a:rPr>
              <a:t>to solve the </a:t>
            </a:r>
            <a:r>
              <a:rPr lang="en-US" sz="3200" spc="-1" dirty="0" smtClean="0">
                <a:solidFill>
                  <a:srgbClr val="4F81BD"/>
                </a:solidFill>
                <a:latin typeface="Calibri" panose="020F0502020204030204" pitchFamily="34" charset="0"/>
                <a:cs typeface="Calibri" panose="020F0502020204030204" pitchFamily="34" charset="0"/>
              </a:rPr>
              <a:t>ecological problem</a:t>
            </a:r>
          </a:p>
          <a:p>
            <a:pPr marL="565560" indent="-457200">
              <a:lnSpc>
                <a:spcPct val="100000"/>
              </a:lnSpc>
              <a:spcBef>
                <a:spcPts val="1417"/>
              </a:spcBef>
              <a:buClr>
                <a:schemeClr val="accent1"/>
              </a:buClr>
              <a:buSzPct val="100000"/>
              <a:buFont typeface="Arial" panose="020B0604020202020204" pitchFamily="34" charset="0"/>
              <a:buChar char="•"/>
            </a:pPr>
            <a:r>
              <a:rPr lang="en-US" sz="3200" i="1" spc="-1" dirty="0" smtClean="0">
                <a:solidFill>
                  <a:srgbClr val="4F81BD"/>
                </a:solidFill>
                <a:latin typeface="Calibri" panose="020F0502020204030204" pitchFamily="34" charset="0"/>
                <a:cs typeface="Calibri" panose="020F0502020204030204" pitchFamily="34" charset="0"/>
              </a:rPr>
              <a:t>1 billion Global North over 6 billion Global South 	</a:t>
            </a:r>
            <a:endParaRPr lang="en-US" sz="3200" i="1" spc="-1" dirty="0">
              <a:solidFill>
                <a:srgbClr val="4F81B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5451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StudentC05_Globalization</Template>
  <TotalTime>4488</TotalTime>
  <Words>980</Words>
  <Application>Microsoft Office PowerPoint</Application>
  <PresentationFormat>On-screen Show (4:3)</PresentationFormat>
  <Paragraphs>184</Paragraphs>
  <Slides>29</Slides>
  <Notes>29</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subject/>
  <dc:creator>neil oculi</dc:creator>
  <dc:description/>
  <cp:lastModifiedBy>KEEFE, Patrick</cp:lastModifiedBy>
  <cp:revision>375</cp:revision>
  <dcterms:created xsi:type="dcterms:W3CDTF">2019-05-29T20:45:56Z</dcterms:created>
  <dcterms:modified xsi:type="dcterms:W3CDTF">2019-10-02T16:52:45Z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Oxford University Press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18</vt:i4>
  </property>
</Properties>
</file>