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  <p:sldMasterId id="2147483700" r:id="rId4"/>
  </p:sldMasterIdLst>
  <p:notesMasterIdLst>
    <p:notesMasterId r:id="rId41"/>
  </p:notesMasterIdLst>
  <p:sldIdLst>
    <p:sldId id="256" r:id="rId5"/>
    <p:sldId id="258" r:id="rId6"/>
    <p:sldId id="325" r:id="rId7"/>
    <p:sldId id="509" r:id="rId8"/>
    <p:sldId id="570" r:id="rId9"/>
    <p:sldId id="564" r:id="rId10"/>
    <p:sldId id="571" r:id="rId11"/>
    <p:sldId id="565" r:id="rId12"/>
    <p:sldId id="566" r:id="rId13"/>
    <p:sldId id="572" r:id="rId14"/>
    <p:sldId id="537" r:id="rId15"/>
    <p:sldId id="567" r:id="rId16"/>
    <p:sldId id="568" r:id="rId17"/>
    <p:sldId id="577" r:id="rId18"/>
    <p:sldId id="569" r:id="rId19"/>
    <p:sldId id="573" r:id="rId20"/>
    <p:sldId id="574" r:id="rId21"/>
    <p:sldId id="575" r:id="rId22"/>
    <p:sldId id="576" r:id="rId23"/>
    <p:sldId id="578" r:id="rId24"/>
    <p:sldId id="580" r:id="rId25"/>
    <p:sldId id="581" r:id="rId26"/>
    <p:sldId id="586" r:id="rId27"/>
    <p:sldId id="582" r:id="rId28"/>
    <p:sldId id="585" r:id="rId29"/>
    <p:sldId id="583" r:id="rId30"/>
    <p:sldId id="584" r:id="rId31"/>
    <p:sldId id="587" r:id="rId32"/>
    <p:sldId id="588" r:id="rId33"/>
    <p:sldId id="589" r:id="rId34"/>
    <p:sldId id="590" r:id="rId35"/>
    <p:sldId id="591" r:id="rId36"/>
    <p:sldId id="592" r:id="rId37"/>
    <p:sldId id="593" r:id="rId38"/>
    <p:sldId id="594" r:id="rId39"/>
    <p:sldId id="59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11" autoAdjust="0"/>
  </p:normalViewPr>
  <p:slideViewPr>
    <p:cSldViewPr snapToGrid="0">
      <p:cViewPr varScale="1">
        <p:scale>
          <a:sx n="103" d="100"/>
          <a:sy n="103" d="100"/>
        </p:scale>
        <p:origin x="18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24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246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247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248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194456DA-4926-4152-A3ED-CE732EAC76DF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328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C12D266-5A7B-46CF-A46A-E289E20043E3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10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5085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11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3982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624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Trading relationship remains asymmetrical with greater value-added in   production continuing to favor the Europeans and others in the North.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Europeans receive mostly raw or transformed goods from Africa, such as fuels, agricultural products, and textiles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2853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1867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1027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16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959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17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9985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0341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19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2958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09614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20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0580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21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28381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8291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15866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22195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Dumping: States supports a company by violating trade laws by selling its products abroad at very low cost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83065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26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99489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27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50838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09144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29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2879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55433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30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61315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31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87324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32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53198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33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56190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34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22714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35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60748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36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4097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5393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7066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6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2252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7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338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9871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9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51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/>
          <p:nvPr/>
        </p:nvPicPr>
        <p:blipFill>
          <a:blip r:embed="rId14"/>
          <a:stretch/>
        </p:blipFill>
        <p:spPr>
          <a:xfrm>
            <a:off x="5040" y="0"/>
            <a:ext cx="9138240" cy="6860880"/>
          </a:xfrm>
          <a:prstGeom prst="rect">
            <a:avLst/>
          </a:prstGeom>
          <a:ln>
            <a:noFill/>
          </a:ln>
        </p:spPr>
      </p:pic>
      <p:sp>
        <p:nvSpPr>
          <p:cNvPr id="39" name="CustomShape 1"/>
          <p:cNvSpPr/>
          <p:nvPr/>
        </p:nvSpPr>
        <p:spPr>
          <a:xfrm>
            <a:off x="7117920" y="6423840"/>
            <a:ext cx="1568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Calibri"/>
                <a:ea typeface="DejaVu Sans"/>
              </a:rPr>
              <a:t>© 2018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40" name="CustomShape 2"/>
          <p:cNvSpPr/>
          <p:nvPr/>
        </p:nvSpPr>
        <p:spPr>
          <a:xfrm>
            <a:off x="8686800" y="6423840"/>
            <a:ext cx="389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D320C7A-E202-4246-82B6-80B68D17B475}" type="slidenum">
              <a:rPr lang="en-U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‹#›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2"/>
          <p:cNvPicPr/>
          <p:nvPr/>
        </p:nvPicPr>
        <p:blipFill>
          <a:blip r:embed="rId14"/>
          <a:stretch/>
        </p:blipFill>
        <p:spPr>
          <a:xfrm>
            <a:off x="5040" y="0"/>
            <a:ext cx="9138240" cy="686088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7117920" y="6423840"/>
            <a:ext cx="1568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Calibri"/>
                <a:ea typeface="DejaVu Sans"/>
              </a:rPr>
              <a:t>© 2018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8686800" y="6423840"/>
            <a:ext cx="389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AA960E8-C137-4C00-9A2F-8231520B1FB1}" type="slidenum">
              <a:rPr lang="en-U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‹#›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2"/>
          <p:cNvPicPr/>
          <p:nvPr/>
        </p:nvPicPr>
        <p:blipFill>
          <a:blip r:embed="rId14"/>
          <a:stretch/>
        </p:blipFill>
        <p:spPr>
          <a:xfrm>
            <a:off x="5040" y="0"/>
            <a:ext cx="9138240" cy="6860880"/>
          </a:xfrm>
          <a:prstGeom prst="rect">
            <a:avLst/>
          </a:prstGeom>
          <a:ln>
            <a:noFill/>
          </a:ln>
        </p:spPr>
      </p:pic>
      <p:sp>
        <p:nvSpPr>
          <p:cNvPr id="162" name="CustomShape 1"/>
          <p:cNvSpPr/>
          <p:nvPr/>
        </p:nvSpPr>
        <p:spPr>
          <a:xfrm>
            <a:off x="7117920" y="6423840"/>
            <a:ext cx="1568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Calibri"/>
                <a:ea typeface="DejaVu Sans"/>
              </a:rPr>
              <a:t>© 2018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8686800" y="6423840"/>
            <a:ext cx="389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252E8E7-6A20-4C6C-A636-F6BA85FD1B1C}" type="slidenum">
              <a:rPr lang="en-U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‹#›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2"/>
          <p:cNvSpPr/>
          <p:nvPr/>
        </p:nvSpPr>
        <p:spPr>
          <a:xfrm>
            <a:off x="419760" y="1312924"/>
            <a:ext cx="8487720" cy="11543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endParaRPr lang="en-US" sz="3600" b="0" strike="noStrike" spc="-1" dirty="0">
              <a:latin typeface="Arial"/>
            </a:endParaRPr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6D08BEA0-BE54-4ACB-98E9-9FD069B7EECC}"/>
              </a:ext>
            </a:extLst>
          </p:cNvPr>
          <p:cNvSpPr/>
          <p:nvPr/>
        </p:nvSpPr>
        <p:spPr>
          <a:xfrm>
            <a:off x="51318" y="416676"/>
            <a:ext cx="8907480" cy="13273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11</a:t>
            </a:r>
            <a:endParaRPr lang="en-US" sz="3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Political Economy – Searching for Equity in the Global South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650" y="1819470"/>
            <a:ext cx="5262815" cy="42920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The World Economy: Diverse Circumstances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7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of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9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289080" y="1651018"/>
            <a:ext cx="8640316" cy="47029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214604" y="1066243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North-South Patterns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374" y="1651019"/>
            <a:ext cx="6353027" cy="422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97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The World Economy: Diverse Circumstances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8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of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9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103061" y="1651018"/>
            <a:ext cx="8640316" cy="46513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Highly uneven pattern of development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Mixed Data on Development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Much improvement in the quality of life in the Global South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19 % of the population still lives in extreme poverty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 to 28% in that condition in 1990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363556" y="1007188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Evaluating the North-South Gap</a:t>
            </a:r>
          </a:p>
        </p:txBody>
      </p:sp>
    </p:spTree>
    <p:extLst>
      <p:ext uri="{BB962C8B-B14F-4D97-AF65-F5344CB8AC3E}">
        <p14:creationId xmlns:p14="http://schemas.microsoft.com/office/powerpoint/2010/main" val="385100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103061" y="1651018"/>
            <a:ext cx="8640316" cy="44402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Middle-income countries advanced more quickly than the low-income countries.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East Asia have made major economic strides,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Negative by-products of development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Explosive population growth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Rapid urbanization leads to Industrial and environmental danger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363556" y="1007188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Evaluating the North-South Gap</a:t>
            </a:r>
          </a:p>
        </p:txBody>
      </p:sp>
      <p:sp>
        <p:nvSpPr>
          <p:cNvPr id="7" name="TextShape 2">
            <a:extLst>
              <a:ext uri="{FF2B5EF4-FFF2-40B4-BE49-F238E27FC236}">
                <a16:creationId xmlns:a16="http://schemas.microsoft.com/office/drawing/2014/main" id="{54546AAB-F0AB-4033-BFC4-FD54A513A7AC}"/>
              </a:ext>
            </a:extLst>
          </p:cNvPr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The World Economy: Diverse Circumstances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9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of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9  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2093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103061" y="1651018"/>
            <a:ext cx="8640316" cy="44402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Resentment in the South over its past and present treatment by the North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a) Legacy on colonization still remain</a:t>
            </a:r>
          </a:p>
          <a:p>
            <a:pPr marL="565560" lvl="1"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b) Trading relationship remains asymmetrical 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c) Europeans receive mostly raw or 	 		    transformed goods from Africa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363556" y="1007188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North-South Economic Relations</a:t>
            </a:r>
          </a:p>
        </p:txBody>
      </p:sp>
      <p:sp>
        <p:nvSpPr>
          <p:cNvPr id="7" name="TextShape 2">
            <a:extLst>
              <a:ext uri="{FF2B5EF4-FFF2-40B4-BE49-F238E27FC236}">
                <a16:creationId xmlns:a16="http://schemas.microsoft.com/office/drawing/2014/main" id="{54546AAB-F0AB-4033-BFC4-FD54A513A7AC}"/>
              </a:ext>
            </a:extLst>
          </p:cNvPr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Dependency in the Global Economy 1 of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8  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9582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103061" y="1651018"/>
            <a:ext cx="8640316" cy="44402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363556" y="1007188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North-South Economic Relations</a:t>
            </a:r>
          </a:p>
        </p:txBody>
      </p:sp>
      <p:sp>
        <p:nvSpPr>
          <p:cNvPr id="7" name="TextShape 2">
            <a:extLst>
              <a:ext uri="{FF2B5EF4-FFF2-40B4-BE49-F238E27FC236}">
                <a16:creationId xmlns:a16="http://schemas.microsoft.com/office/drawing/2014/main" id="{54546AAB-F0AB-4033-BFC4-FD54A513A7AC}"/>
              </a:ext>
            </a:extLst>
          </p:cNvPr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Dependency in the Global Economy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2 of 8  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307" y="1591963"/>
            <a:ext cx="3048746" cy="430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94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79777" y="2136710"/>
            <a:ext cx="9040939" cy="32793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Assertiveness by Global South on economic issues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a) the rationale for development assistance </a:t>
            </a:r>
          </a:p>
          <a:p>
            <a:pPr marL="565560" lvl="1"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b) Average Aid from the North just over 0.3% 	    in 2016 and the U.S., 018%</a:t>
            </a:r>
          </a:p>
          <a:p>
            <a:pPr marL="565560" lvl="1"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c) Colonial legacy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363556" y="1007188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North-South Economic Relations</a:t>
            </a:r>
          </a:p>
        </p:txBody>
      </p:sp>
      <p:sp>
        <p:nvSpPr>
          <p:cNvPr id="7" name="TextShape 2">
            <a:extLst>
              <a:ext uri="{FF2B5EF4-FFF2-40B4-BE49-F238E27FC236}">
                <a16:creationId xmlns:a16="http://schemas.microsoft.com/office/drawing/2014/main" id="{54546AAB-F0AB-4033-BFC4-FD54A513A7AC}"/>
              </a:ext>
            </a:extLst>
          </p:cNvPr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Dependency in the Global Economy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3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of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8  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1962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79777" y="2136710"/>
            <a:ext cx="9040939" cy="40530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North’s refusal of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economic reforms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South’s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demands for unilateral and compensatory economic reforms by the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North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Increasing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manufacturing good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Global South 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much export of services from the Global South 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363556" y="1007188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North-South Economic Relations</a:t>
            </a:r>
          </a:p>
        </p:txBody>
      </p:sp>
      <p:sp>
        <p:nvSpPr>
          <p:cNvPr id="7" name="TextShape 2">
            <a:extLst>
              <a:ext uri="{FF2B5EF4-FFF2-40B4-BE49-F238E27FC236}">
                <a16:creationId xmlns:a16="http://schemas.microsoft.com/office/drawing/2014/main" id="{54546AAB-F0AB-4033-BFC4-FD54A513A7AC}"/>
              </a:ext>
            </a:extLst>
          </p:cNvPr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Dependency in the Global Economy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4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of 8   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4879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79777" y="2136710"/>
            <a:ext cx="9040939" cy="38255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sponsor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North-South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economic summit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UN’s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Millennium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Summit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MDG goals were not met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Sustainable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 Goals (SDGs)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Technical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assistance and development funds to LDCs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363556" y="1007188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	The UN and Global Economic Regulation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7" name="TextShape 2">
            <a:extLst>
              <a:ext uri="{FF2B5EF4-FFF2-40B4-BE49-F238E27FC236}">
                <a16:creationId xmlns:a16="http://schemas.microsoft.com/office/drawing/2014/main" id="{54546AAB-F0AB-4033-BFC4-FD54A513A7AC}"/>
              </a:ext>
            </a:extLst>
          </p:cNvPr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Dependency in the Global Economy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5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of 8 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2638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103061" y="1591963"/>
            <a:ext cx="9040939" cy="46564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South’s Reform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New International Economic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reforms, such as lowering Northern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barriers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Greater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 migration for Southern workers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Elimination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economic coercion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Economic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aid to the South by the North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Debt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relief granted by the Northern countries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363556" y="1007188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	The UN and Global Economic Regulation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7" name="TextShape 2">
            <a:extLst>
              <a:ext uri="{FF2B5EF4-FFF2-40B4-BE49-F238E27FC236}">
                <a16:creationId xmlns:a16="http://schemas.microsoft.com/office/drawing/2014/main" id="{54546AAB-F0AB-4033-BFC4-FD54A513A7AC}"/>
              </a:ext>
            </a:extLst>
          </p:cNvPr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Dependency in the Global Economy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6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of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8  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755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103061" y="1591963"/>
            <a:ext cx="9040939" cy="46564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363556" y="1007188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	The UN and Global Economic Regulation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7" name="TextShape 2">
            <a:extLst>
              <a:ext uri="{FF2B5EF4-FFF2-40B4-BE49-F238E27FC236}">
                <a16:creationId xmlns:a16="http://schemas.microsoft.com/office/drawing/2014/main" id="{54546AAB-F0AB-4033-BFC4-FD54A513A7AC}"/>
              </a:ext>
            </a:extLst>
          </p:cNvPr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Dependency in the Global Economy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7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of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8  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18" y="1651018"/>
            <a:ext cx="6359859" cy="439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9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74645" y="636280"/>
            <a:ext cx="9069355" cy="14444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3200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11</a:t>
            </a:r>
            <a:endParaRPr lang="en-US" sz="3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Political Economy – Searching for Equity in the Global South </a:t>
            </a:r>
          </a:p>
        </p:txBody>
      </p:sp>
      <p:sp>
        <p:nvSpPr>
          <p:cNvPr id="255" name="CustomShape 2"/>
          <p:cNvSpPr/>
          <p:nvPr/>
        </p:nvSpPr>
        <p:spPr>
          <a:xfrm>
            <a:off x="211015" y="2752530"/>
            <a:ext cx="8736037" cy="31817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World Economy: Diverse Circumstances</a:t>
            </a:r>
          </a:p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Dependency in the Global Economy  </a:t>
            </a:r>
          </a:p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Applied Economic Policy</a:t>
            </a:r>
          </a:p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Economic Development Futures</a:t>
            </a:r>
          </a:p>
          <a:p>
            <a:pPr marL="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endParaRPr lang="en-US" sz="30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103061" y="2011841"/>
            <a:ext cx="9040939" cy="36238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South-South competition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Increased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oil prices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Southern states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Chinese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goods may be flooding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North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China has undercut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Mexico’s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role as a provider of low-cost exports to the United States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363556" y="1007188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South-South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Economic Relations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7" name="TextShape 2">
            <a:extLst>
              <a:ext uri="{FF2B5EF4-FFF2-40B4-BE49-F238E27FC236}">
                <a16:creationId xmlns:a16="http://schemas.microsoft.com/office/drawing/2014/main" id="{54546AAB-F0AB-4033-BFC4-FD54A513A7AC}"/>
              </a:ext>
            </a:extLst>
          </p:cNvPr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Dependency in the Global Economy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8 of 8   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141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51530" y="1899874"/>
            <a:ext cx="9040939" cy="36238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363556" y="1007188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Economic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Means to Achieve Economic Ends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7" name="TextShape 2">
            <a:extLst>
              <a:ext uri="{FF2B5EF4-FFF2-40B4-BE49-F238E27FC236}">
                <a16:creationId xmlns:a16="http://schemas.microsoft.com/office/drawing/2014/main" id="{54546AAB-F0AB-4033-BFC4-FD54A513A7AC}"/>
              </a:ext>
            </a:extLst>
          </p:cNvPr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Applied Economic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Policy 1 of 7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-83127" y="1896302"/>
            <a:ext cx="9227127" cy="393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303" y="1698358"/>
            <a:ext cx="5831632" cy="437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51530" y="1899874"/>
            <a:ext cx="9040939" cy="36238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363556" y="1007188"/>
            <a:ext cx="856584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Trade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and Investment Barriers</a:t>
            </a:r>
          </a:p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7" name="TextShape 2">
            <a:extLst>
              <a:ext uri="{FF2B5EF4-FFF2-40B4-BE49-F238E27FC236}">
                <a16:creationId xmlns:a16="http://schemas.microsoft.com/office/drawing/2014/main" id="{54546AAB-F0AB-4033-BFC4-FD54A513A7AC}"/>
              </a:ext>
            </a:extLst>
          </p:cNvPr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Applied Economic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Policy 2 of 7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121298" y="1886972"/>
            <a:ext cx="8882744" cy="393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tariffs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nontariff barriers,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monetary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barriers, and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restrictions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nontariff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barriers (NTBs) e.g.). Health and safety standards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 had a “banana war in the past</a:t>
            </a:r>
          </a:p>
        </p:txBody>
      </p:sp>
    </p:spTree>
    <p:extLst>
      <p:ext uri="{BB962C8B-B14F-4D97-AF65-F5344CB8AC3E}">
        <p14:creationId xmlns:p14="http://schemas.microsoft.com/office/powerpoint/2010/main" val="357727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51530" y="1899874"/>
            <a:ext cx="9040939" cy="36238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363556" y="1007188"/>
            <a:ext cx="856584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Trade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and Investment Barriers</a:t>
            </a:r>
          </a:p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7" name="TextShape 2">
            <a:extLst>
              <a:ext uri="{FF2B5EF4-FFF2-40B4-BE49-F238E27FC236}">
                <a16:creationId xmlns:a16="http://schemas.microsoft.com/office/drawing/2014/main" id="{54546AAB-F0AB-4033-BFC4-FD54A513A7AC}"/>
              </a:ext>
            </a:extLst>
          </p:cNvPr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Applied Economic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Policy 3 of 7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121298" y="1886972"/>
            <a:ext cx="8882744" cy="393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65" y="1584269"/>
            <a:ext cx="6588210" cy="434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8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51530" y="1899874"/>
            <a:ext cx="9040939" cy="36238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363556" y="1007188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Trade and Investment </a:t>
            </a: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Supports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7" name="TextShape 2">
            <a:extLst>
              <a:ext uri="{FF2B5EF4-FFF2-40B4-BE49-F238E27FC236}">
                <a16:creationId xmlns:a16="http://schemas.microsoft.com/office/drawing/2014/main" id="{54546AAB-F0AB-4033-BFC4-FD54A513A7AC}"/>
              </a:ext>
            </a:extLst>
          </p:cNvPr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Applied Economic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Policy 4 of 7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51530" y="1896302"/>
            <a:ext cx="9092470" cy="393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breaks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low-cost services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financial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to subsidize domestic producers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funding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for product development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government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trade promotion campaigns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7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51530" y="1899874"/>
            <a:ext cx="9040939" cy="36238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363556" y="1007188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Trade and Investment </a:t>
            </a: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Supports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7" name="TextShape 2">
            <a:extLst>
              <a:ext uri="{FF2B5EF4-FFF2-40B4-BE49-F238E27FC236}">
                <a16:creationId xmlns:a16="http://schemas.microsoft.com/office/drawing/2014/main" id="{54546AAB-F0AB-4033-BFC4-FD54A513A7AC}"/>
              </a:ext>
            </a:extLst>
          </p:cNvPr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Applied Economic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Policy 5 of 7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51530" y="1896302"/>
            <a:ext cx="9092470" cy="393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ustomShape 2"/>
          <p:cNvSpPr/>
          <p:nvPr/>
        </p:nvSpPr>
        <p:spPr>
          <a:xfrm>
            <a:off x="203930" y="2048702"/>
            <a:ext cx="8888539" cy="393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Dumping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Establishing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cartels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Subsidies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67" y="1896302"/>
            <a:ext cx="4780553" cy="393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8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51530" y="1899874"/>
            <a:ext cx="9040939" cy="36238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363556" y="1007188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Using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Economic Means to Achieve Political Ends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7" name="TextShape 2">
            <a:extLst>
              <a:ext uri="{FF2B5EF4-FFF2-40B4-BE49-F238E27FC236}">
                <a16:creationId xmlns:a16="http://schemas.microsoft.com/office/drawing/2014/main" id="{54546AAB-F0AB-4033-BFC4-FD54A513A7AC}"/>
              </a:ext>
            </a:extLst>
          </p:cNvPr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Applied Economic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Policy 6 of 7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51530" y="1896302"/>
            <a:ext cx="9092470" cy="393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Policies on national security restrictions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	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concerns of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Chinese migrants in the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U.S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	CBS 60 Minutes in August 2018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 Chinese-Americans; how to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 business and research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37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51530" y="1899874"/>
            <a:ext cx="9040939" cy="36238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363556" y="1007188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Using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Economic Means to Achieve Political Ends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7" name="TextShape 2">
            <a:extLst>
              <a:ext uri="{FF2B5EF4-FFF2-40B4-BE49-F238E27FC236}">
                <a16:creationId xmlns:a16="http://schemas.microsoft.com/office/drawing/2014/main" id="{54546AAB-F0AB-4033-BFC4-FD54A513A7AC}"/>
              </a:ext>
            </a:extLst>
          </p:cNvPr>
          <p:cNvSpPr txBox="1"/>
          <p:nvPr/>
        </p:nvSpPr>
        <p:spPr>
          <a:xfrm>
            <a:off x="-157772" y="423867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Applied Economic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Policy 7 of 7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200819" y="1913343"/>
            <a:ext cx="8803222" cy="32355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Economic incentives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Imposing economic sanctions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a) U.S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sanctions on Cuba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b) Iraq’s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1990 invasion of Kuwait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74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51530" y="1899874"/>
            <a:ext cx="9040939" cy="36238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363556" y="1007188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Internationalism: Benefits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for All?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7" name="TextShape 2">
            <a:extLst>
              <a:ext uri="{FF2B5EF4-FFF2-40B4-BE49-F238E27FC236}">
                <a16:creationId xmlns:a16="http://schemas.microsoft.com/office/drawing/2014/main" id="{54546AAB-F0AB-4033-BFC4-FD54A513A7AC}"/>
              </a:ext>
            </a:extLst>
          </p:cNvPr>
          <p:cNvSpPr txBox="1"/>
          <p:nvPr/>
        </p:nvSpPr>
        <p:spPr>
          <a:xfrm>
            <a:off x="-157772" y="423867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Global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Economic Development Futures 1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of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200819" y="1913343"/>
            <a:ext cx="8803222" cy="393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Economic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Advantages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LDCs According to the Internationalists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	general prosperity, </a:t>
            </a:r>
          </a:p>
          <a:p>
            <a:pPr marL="565560" lvl="1"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b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	the benefits of specialization, 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	the cost of protectionism, </a:t>
            </a:r>
          </a:p>
          <a:p>
            <a:pPr marL="565560" lvl="1"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d)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the advancement of the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LDCs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35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51530" y="1899874"/>
            <a:ext cx="9040939" cy="36238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363556" y="1007188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Internationalism: Benefits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for All?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7" name="TextShape 2">
            <a:extLst>
              <a:ext uri="{FF2B5EF4-FFF2-40B4-BE49-F238E27FC236}">
                <a16:creationId xmlns:a16="http://schemas.microsoft.com/office/drawing/2014/main" id="{54546AAB-F0AB-4033-BFC4-FD54A513A7AC}"/>
              </a:ext>
            </a:extLst>
          </p:cNvPr>
          <p:cNvSpPr txBox="1"/>
          <p:nvPr/>
        </p:nvSpPr>
        <p:spPr>
          <a:xfrm>
            <a:off x="-157772" y="423867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Global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Economic Development Futures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2 of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170388" y="2055898"/>
            <a:ext cx="8803222" cy="331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South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increase Global North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countries will benefit when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economists argue that trade barriers result in higher prices consumer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economic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interchange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89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457200" y="494255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11</a:t>
            </a:r>
            <a:r>
              <a:rPr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0" strike="noStrike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Objectives </a:t>
            </a:r>
          </a:p>
        </p:txBody>
      </p:sp>
      <p:sp>
        <p:nvSpPr>
          <p:cNvPr id="253" name="CustomShape 2"/>
          <p:cNvSpPr/>
          <p:nvPr/>
        </p:nvSpPr>
        <p:spPr>
          <a:xfrm>
            <a:off x="140677" y="1842868"/>
            <a:ext cx="8750105" cy="40374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11.1 Discuss the economic circumstances that define the developing world.</a:t>
            </a: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11.2 Describe the relationships between the North and the South.</a:t>
            </a: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11.3 Explain the tools of economy policy.</a:t>
            </a: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11.4 Evaluate different visions of our global economic future.</a:t>
            </a: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000" spc="-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80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51530" y="1899874"/>
            <a:ext cx="9040939" cy="36238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363556" y="1007188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Internationalism: Benefits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for All?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7" name="TextShape 2">
            <a:extLst>
              <a:ext uri="{FF2B5EF4-FFF2-40B4-BE49-F238E27FC236}">
                <a16:creationId xmlns:a16="http://schemas.microsoft.com/office/drawing/2014/main" id="{54546AAB-F0AB-4033-BFC4-FD54A513A7AC}"/>
              </a:ext>
            </a:extLst>
          </p:cNvPr>
          <p:cNvSpPr txBox="1"/>
          <p:nvPr/>
        </p:nvSpPr>
        <p:spPr>
          <a:xfrm>
            <a:off x="-157772" y="423867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Global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Economic Development Futures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3 of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170388" y="2055898"/>
            <a:ext cx="8803222" cy="331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Noneconomic Advantages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a) advancing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cooperation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b) decreasing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violence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c) promoting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democracy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4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51530" y="1899874"/>
            <a:ext cx="9040939" cy="36238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289080" y="1047832"/>
            <a:ext cx="8565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Economic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Nationalism:  A Competitive Future A World Systems Postscript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7" name="TextShape 2">
            <a:extLst>
              <a:ext uri="{FF2B5EF4-FFF2-40B4-BE49-F238E27FC236}">
                <a16:creationId xmlns:a16="http://schemas.microsoft.com/office/drawing/2014/main" id="{54546AAB-F0AB-4033-BFC4-FD54A513A7AC}"/>
              </a:ext>
            </a:extLst>
          </p:cNvPr>
          <p:cNvSpPr txBox="1"/>
          <p:nvPr/>
        </p:nvSpPr>
        <p:spPr>
          <a:xfrm>
            <a:off x="-157772" y="423867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Global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Economic Development Futures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3 of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170388" y="2169373"/>
            <a:ext cx="8803222" cy="331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Economic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Advantages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a) protecting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domestic economy, 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b) diversification 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c) compensating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existing distortions, and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d) putting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domestic needs first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31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51530" y="1899874"/>
            <a:ext cx="9040939" cy="36238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289080" y="1047832"/>
            <a:ext cx="8565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Economic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Nationalism:  A Competitive Future A World Systems Postscript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7" name="TextShape 2">
            <a:extLst>
              <a:ext uri="{FF2B5EF4-FFF2-40B4-BE49-F238E27FC236}">
                <a16:creationId xmlns:a16="http://schemas.microsoft.com/office/drawing/2014/main" id="{54546AAB-F0AB-4033-BFC4-FD54A513A7AC}"/>
              </a:ext>
            </a:extLst>
          </p:cNvPr>
          <p:cNvSpPr txBox="1"/>
          <p:nvPr/>
        </p:nvSpPr>
        <p:spPr>
          <a:xfrm>
            <a:off x="-157772" y="423867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Global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Economic Development Futures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3 of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170388" y="2308127"/>
            <a:ext cx="8803222" cy="331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Protection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so-called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infant industries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ncourage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economic diversification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Citizens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and authorize their government to look after national welfare and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safety</a:t>
            </a:r>
          </a:p>
          <a:p>
            <a:pPr marL="565560" indent="-457200"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countries do not play by the rules: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8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51530" y="1899874"/>
            <a:ext cx="9040939" cy="36238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289080" y="1047832"/>
            <a:ext cx="8565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Economic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Nationalism:  A Competitive Future A World Systems Postscript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7" name="TextShape 2">
            <a:extLst>
              <a:ext uri="{FF2B5EF4-FFF2-40B4-BE49-F238E27FC236}">
                <a16:creationId xmlns:a16="http://schemas.microsoft.com/office/drawing/2014/main" id="{54546AAB-F0AB-4033-BFC4-FD54A513A7AC}"/>
              </a:ext>
            </a:extLst>
          </p:cNvPr>
          <p:cNvSpPr txBox="1"/>
          <p:nvPr/>
        </p:nvSpPr>
        <p:spPr>
          <a:xfrm>
            <a:off x="-157772" y="423867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Global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Economic Development Futures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3 of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170388" y="2308127"/>
            <a:ext cx="8803222" cy="297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countries do not play by the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rules</a:t>
            </a:r>
          </a:p>
          <a:p>
            <a:pPr marL="108360"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tariffs </a:t>
            </a:r>
          </a:p>
          <a:p>
            <a:pPr marL="108360"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b) subsidies </a:t>
            </a:r>
          </a:p>
          <a:p>
            <a:pPr marL="108360"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c) currency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manipulation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22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51530" y="1899874"/>
            <a:ext cx="9040939" cy="36238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289080" y="1047832"/>
            <a:ext cx="8565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Economic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Nationalism:  A Competitive Future A World Systems Postscript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7" name="TextShape 2">
            <a:extLst>
              <a:ext uri="{FF2B5EF4-FFF2-40B4-BE49-F238E27FC236}">
                <a16:creationId xmlns:a16="http://schemas.microsoft.com/office/drawing/2014/main" id="{54546AAB-F0AB-4033-BFC4-FD54A513A7AC}"/>
              </a:ext>
            </a:extLst>
          </p:cNvPr>
          <p:cNvSpPr txBox="1"/>
          <p:nvPr/>
        </p:nvSpPr>
        <p:spPr>
          <a:xfrm>
            <a:off x="-157772" y="423867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Global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Economic Development Futures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3 of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170388" y="2308127"/>
            <a:ext cx="8803222" cy="297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Protectionism and other trade distortions </a:t>
            </a:r>
          </a:p>
          <a:p>
            <a:pPr marL="108360"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a) United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States should retaliate against China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b) Trade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Investment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Barriers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32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51530" y="1899874"/>
            <a:ext cx="9040939" cy="36238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289080" y="1047832"/>
            <a:ext cx="8565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Economic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Nationalism:  A Competitive Future A World Systems Postscript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7" name="TextShape 2">
            <a:extLst>
              <a:ext uri="{FF2B5EF4-FFF2-40B4-BE49-F238E27FC236}">
                <a16:creationId xmlns:a16="http://schemas.microsoft.com/office/drawing/2014/main" id="{54546AAB-F0AB-4033-BFC4-FD54A513A7AC}"/>
              </a:ext>
            </a:extLst>
          </p:cNvPr>
          <p:cNvSpPr txBox="1"/>
          <p:nvPr/>
        </p:nvSpPr>
        <p:spPr>
          <a:xfrm>
            <a:off x="-157772" y="423867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Global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Economic Development Futures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3 of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170388" y="2308127"/>
            <a:ext cx="8803222" cy="297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Noneconomic Advantages</a:t>
            </a:r>
          </a:p>
          <a:p>
            <a:pPr marL="108360"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a) protects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sovereignty</a:t>
            </a:r>
          </a:p>
          <a:p>
            <a:pPr marL="108360"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b) enhances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security</a:t>
            </a:r>
          </a:p>
          <a:p>
            <a:pPr marL="108360"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c)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permits the beneficial use of their country’s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  economic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as a policy tool.</a:t>
            </a:r>
          </a:p>
        </p:txBody>
      </p:sp>
    </p:spTree>
    <p:extLst>
      <p:ext uri="{BB962C8B-B14F-4D97-AF65-F5344CB8AC3E}">
        <p14:creationId xmlns:p14="http://schemas.microsoft.com/office/powerpoint/2010/main" val="55054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457200" y="494255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11</a:t>
            </a:r>
            <a:r>
              <a: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</a:t>
            </a:r>
            <a:r>
              <a:rPr lang="en-US" sz="3200" b="0" strike="noStrike" spc="-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</a:t>
            </a:r>
            <a:r>
              <a:rPr lang="en-US" sz="3200" b="0" strike="noStrike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Objectives </a:t>
            </a:r>
          </a:p>
        </p:txBody>
      </p:sp>
      <p:sp>
        <p:nvSpPr>
          <p:cNvPr id="253" name="CustomShape 2"/>
          <p:cNvSpPr/>
          <p:nvPr/>
        </p:nvSpPr>
        <p:spPr>
          <a:xfrm>
            <a:off x="140677" y="1842868"/>
            <a:ext cx="8750105" cy="40374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11.1 Discuss the economic circumstances that define the developing world.</a:t>
            </a: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11.2 Describe the relationships between the North and the South.</a:t>
            </a: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11.3 Explain the tools of economy policy.</a:t>
            </a: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11.4 Evaluate different visions of our global economic future.</a:t>
            </a: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000" spc="-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309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The World Economy: Diverse Circumstances 1 of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9 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289080" y="1651018"/>
            <a:ext cx="8640316" cy="47029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South share a history of colonialism or neocolonial domination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sovereign countries did not exist in the Global South immediately after World War II.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Dependency relationship continues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South Significantly poorer compared to those of the North.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214604" y="1066243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North-South Patterns</a:t>
            </a:r>
          </a:p>
        </p:txBody>
      </p:sp>
    </p:spTree>
    <p:extLst>
      <p:ext uri="{BB962C8B-B14F-4D97-AF65-F5344CB8AC3E}">
        <p14:creationId xmlns:p14="http://schemas.microsoft.com/office/powerpoint/2010/main" val="770697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The World Economy: Diverse Circumstances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2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of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9 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289080" y="1651018"/>
            <a:ext cx="8640316" cy="47029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214604" y="1066243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North-South Patterns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43" y="1651018"/>
            <a:ext cx="6397814" cy="432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48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The World Economy: Diverse Circumstances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3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of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9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289080" y="1651018"/>
            <a:ext cx="8640316" cy="47029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Huge wealth gap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Less capital in the Global South takes in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Trade differences leave the North advantaged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China, which indeed holds a unique place in the Global South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North produce more than $60 for every $1 is the poorest part of Global South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214604" y="1066243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North-South Patterns</a:t>
            </a:r>
          </a:p>
        </p:txBody>
      </p:sp>
    </p:spTree>
    <p:extLst>
      <p:ext uri="{BB962C8B-B14F-4D97-AF65-F5344CB8AC3E}">
        <p14:creationId xmlns:p14="http://schemas.microsoft.com/office/powerpoint/2010/main" val="197103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The World Economy: Diverse Circumstances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4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of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9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289080" y="1651018"/>
            <a:ext cx="8640316" cy="47029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214604" y="1066243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North-South Patterns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18" y="1769128"/>
            <a:ext cx="6552801" cy="432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01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The World Economy: Diverse Circumstances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5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of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9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289080" y="1651018"/>
            <a:ext cx="8640316" cy="47029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 differences favor the Global North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a) The 500 largest </a:t>
            </a:r>
            <a:r>
              <a:rPr lang="en-US" sz="3200" spc="-1" dirty="0" err="1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MNCs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about 90%</a:t>
            </a:r>
          </a:p>
          <a:p>
            <a:pPr marL="565560" lvl="1"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b) U.S. firms a third of the Fortune Global 500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c) 1 is Walmart, 2 - 4 Chinese-based</a:t>
            </a:r>
          </a:p>
          <a:p>
            <a:pPr marL="565560" lvl="1"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d) U.S.  9 out 20 global firms </a:t>
            </a:r>
          </a:p>
          <a:p>
            <a:pPr marL="565560" lvl="1"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e) North to North: (two-thirds of all global investment flows)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214604" y="1066243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North-South Patterns</a:t>
            </a:r>
          </a:p>
        </p:txBody>
      </p:sp>
    </p:spTree>
    <p:extLst>
      <p:ext uri="{BB962C8B-B14F-4D97-AF65-F5344CB8AC3E}">
        <p14:creationId xmlns:p14="http://schemas.microsoft.com/office/powerpoint/2010/main" val="4081298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-83127" y="364812"/>
            <a:ext cx="9012692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The World Economy: Diverse Circumstances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6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of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9 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289080" y="1651018"/>
            <a:ext cx="8640316" cy="47029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billion people live in extreme poverty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Extreme poverty, which the World Bank defines as less than $1 a day.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Almost half of the world’s population lives on less the $2.50 per day.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.3 doctors per 1000 people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Maternal mortality rate 37 times greater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266EE-07A9-484C-B319-E7F232776A4B}"/>
              </a:ext>
            </a:extLst>
          </p:cNvPr>
          <p:cNvSpPr/>
          <p:nvPr/>
        </p:nvSpPr>
        <p:spPr>
          <a:xfrm>
            <a:off x="214604" y="1066243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North-South Patterns</a:t>
            </a:r>
          </a:p>
        </p:txBody>
      </p:sp>
    </p:spTree>
    <p:extLst>
      <p:ext uri="{BB962C8B-B14F-4D97-AF65-F5344CB8AC3E}">
        <p14:creationId xmlns:p14="http://schemas.microsoft.com/office/powerpoint/2010/main" val="755127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StudentC05_Globalization</Template>
  <TotalTime>4193</TotalTime>
  <Words>1132</Words>
  <Application>Microsoft Office PowerPoint</Application>
  <PresentationFormat>On-screen Show (4:3)</PresentationFormat>
  <Paragraphs>237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Oxford University Press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subject/>
  <dc:creator>neil oculi</dc:creator>
  <dc:description/>
  <cp:lastModifiedBy>UConn</cp:lastModifiedBy>
  <cp:revision>341</cp:revision>
  <dcterms:created xsi:type="dcterms:W3CDTF">2019-05-29T20:45:56Z</dcterms:created>
  <dcterms:modified xsi:type="dcterms:W3CDTF">2019-09-24T23:25:34Z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Oxford University Press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18</vt:i4>
  </property>
</Properties>
</file>