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</p:sldMasterIdLst>
  <p:notesMasterIdLst>
    <p:notesMasterId r:id="rId38"/>
  </p:notesMasterIdLst>
  <p:sldIdLst>
    <p:sldId id="256" r:id="rId5"/>
    <p:sldId id="258" r:id="rId6"/>
    <p:sldId id="325" r:id="rId7"/>
    <p:sldId id="536" r:id="rId8"/>
    <p:sldId id="509" r:id="rId9"/>
    <p:sldId id="537" r:id="rId10"/>
    <p:sldId id="538" r:id="rId11"/>
    <p:sldId id="539" r:id="rId12"/>
    <p:sldId id="540" r:id="rId13"/>
    <p:sldId id="542" r:id="rId14"/>
    <p:sldId id="543" r:id="rId15"/>
    <p:sldId id="544" r:id="rId16"/>
    <p:sldId id="545" r:id="rId17"/>
    <p:sldId id="546" r:id="rId18"/>
    <p:sldId id="547" r:id="rId19"/>
    <p:sldId id="541" r:id="rId20"/>
    <p:sldId id="548" r:id="rId21"/>
    <p:sldId id="549" r:id="rId22"/>
    <p:sldId id="512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11" autoAdjust="0"/>
  </p:normalViewPr>
  <p:slideViewPr>
    <p:cSldViewPr snapToGrid="0">
      <p:cViewPr varScale="1">
        <p:scale>
          <a:sx n="68" d="100"/>
          <a:sy n="68" d="100"/>
        </p:scale>
        <p:origin x="4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94456DA-4926-4152-A3ED-CE732EAC76DF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C12D266-5A7B-46CF-A46A-E289E20043E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436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457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8356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7338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47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7329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significantly in 2018 with seven complaints filed, by Mexico, Canada, the EU, and others, disputing </a:t>
            </a:r>
            <a:r>
              <a:rPr lang="en-US" sz="1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</a:t>
            </a: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tariffs on steel and aluminum and complaints again China filed by the United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317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4899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Grotius and Joyner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4786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drawing rights (</a:t>
            </a:r>
            <a:r>
              <a:rPr lang="en-US" sz="1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SDRs</a:t>
            </a: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a virtual currency whose value is based on an average, or market basket, value of the EU euro, Japanese yen, British pound, and U.S. dollar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477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0961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2546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International Development Association (IDA), created in 1960), focuses on making loans at no interest to the very poorest countries.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445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structuralism: Global North use the World Bank and other </a:t>
            </a:r>
            <a:r>
              <a:rPr lang="en-US" sz="1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IGOs</a:t>
            </a: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maintain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9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301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EU’s genesis occurred in 1952 when Belgium, France, (West) Germany, Italy, Luxembourg, and the Netherlands created a common market for coal, iron, and steel products, called the European Coal and Steel Community (</a:t>
            </a:r>
            <a:r>
              <a:rPr lang="en-US" sz="1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ECSC</a:t>
            </a: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1992 the Maastricht Treaty was signed, and the European Community became the European Union (EU).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7037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6322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7979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655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29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5503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Southern Common Market (Mercosur) established in 1995 by Argentina, Brazil, Paraguay, and Uruguay. Venezuela has joined since then as a full member, and Bolivia, Chile, Colombia, Ecuador, and Peru have become associate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30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674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5543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31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6484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32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5080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33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0647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559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nationalism: state should use its economic strength to further national interests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539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3982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15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1513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94456DA-4926-4152-A3ED-CE732EAC76DF}" type="slidenum">
              <a:rPr lang="en-US" sz="1400" b="0" strike="noStrike" spc="-1" smtClean="0">
                <a:latin typeface="Times New Roman"/>
              </a:rPr>
              <a:t>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690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/>
          <p:nvPr/>
        </p:nvPicPr>
        <p:blipFill>
          <a:blip r:embed="rId14"/>
          <a:stretch/>
        </p:blipFill>
        <p:spPr>
          <a:xfrm>
            <a:off x="5040" y="0"/>
            <a:ext cx="9138240" cy="6860880"/>
          </a:xfrm>
          <a:prstGeom prst="rect">
            <a:avLst/>
          </a:prstGeom>
          <a:ln>
            <a:noFill/>
          </a:ln>
        </p:spPr>
      </p:pic>
      <p:sp>
        <p:nvSpPr>
          <p:cNvPr id="39" name="CustomShape 1"/>
          <p:cNvSpPr/>
          <p:nvPr/>
        </p:nvSpPr>
        <p:spPr>
          <a:xfrm>
            <a:off x="7117920" y="6423840"/>
            <a:ext cx="1568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2018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8686800" y="6423840"/>
            <a:ext cx="389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D320C7A-E202-4246-82B6-80B68D17B475}" type="slidenum"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‹#›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/>
          <p:cNvPicPr/>
          <p:nvPr/>
        </p:nvPicPr>
        <p:blipFill>
          <a:blip r:embed="rId14"/>
          <a:stretch/>
        </p:blipFill>
        <p:spPr>
          <a:xfrm>
            <a:off x="5040" y="0"/>
            <a:ext cx="9138240" cy="686088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7117920" y="6423840"/>
            <a:ext cx="1568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2018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8686800" y="6423840"/>
            <a:ext cx="389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AA960E8-C137-4C00-9A2F-8231520B1FB1}" type="slidenum"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‹#›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/>
          <p:cNvPicPr/>
          <p:nvPr/>
        </p:nvPicPr>
        <p:blipFill>
          <a:blip r:embed="rId14"/>
          <a:stretch/>
        </p:blipFill>
        <p:spPr>
          <a:xfrm>
            <a:off x="5040" y="0"/>
            <a:ext cx="9138240" cy="686088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7117920" y="6423840"/>
            <a:ext cx="1568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2018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8686800" y="6423840"/>
            <a:ext cx="3891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252E8E7-6A20-4C6C-A636-F6BA85FD1B1C}" type="slidenum">
              <a:rPr lang="en-US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‹#›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2"/>
          <p:cNvSpPr/>
          <p:nvPr/>
        </p:nvSpPr>
        <p:spPr>
          <a:xfrm>
            <a:off x="419760" y="1312924"/>
            <a:ext cx="8487720" cy="1154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</a:pPr>
            <a:endParaRPr lang="en-US" sz="3600" b="0" strike="noStrike" spc="-1" dirty="0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6D08BEA0-BE54-4ACB-98E9-9FD069B7EECC}"/>
              </a:ext>
            </a:extLst>
          </p:cNvPr>
          <p:cNvSpPr/>
          <p:nvPr/>
        </p:nvSpPr>
        <p:spPr>
          <a:xfrm>
            <a:off x="51318" y="416676"/>
            <a:ext cx="8907480" cy="1327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10</a:t>
            </a:r>
            <a:endParaRPr lang="en-US" sz="3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Political Economy – Protecting Wealth in the Global North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C16BB-5B8B-45BB-AA47-35A9D9AF5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76" y="2012853"/>
            <a:ext cx="5906672" cy="39377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157772" y="438121"/>
            <a:ext cx="9012692" cy="107576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The World Economy: Globalization and Interdependence 2 of 6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441480" y="1432276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Trade 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441480" y="2221254"/>
            <a:ext cx="8640316" cy="2857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8C408-7073-4134-98DB-965543AB7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2017051"/>
            <a:ext cx="6424712" cy="41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4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157772" y="438121"/>
            <a:ext cx="9012692" cy="107576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The World Economy: Globalization and Interdependence 3 of 6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528767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Trade 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214604" y="2221254"/>
            <a:ext cx="8714792" cy="353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 Promoting Expanded Trade</a:t>
            </a: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a) Improved production technology</a:t>
            </a: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b) Materialism</a:t>
            </a: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c) Wide acceptance of a free trade philosophy</a:t>
            </a: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d) Decreased world tariff barriers</a:t>
            </a:r>
          </a:p>
        </p:txBody>
      </p:sp>
    </p:spTree>
    <p:extLst>
      <p:ext uri="{BB962C8B-B14F-4D97-AF65-F5344CB8AC3E}">
        <p14:creationId xmlns:p14="http://schemas.microsoft.com/office/powerpoint/2010/main" val="204358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157772" y="438121"/>
            <a:ext cx="9012692" cy="107576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The World Economy: Globalization and Interdependence 4 of 6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528767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International Investment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214604" y="2292777"/>
            <a:ext cx="8714792" cy="353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world’s </a:t>
            </a:r>
            <a:r>
              <a:rPr lang="en-US" sz="3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MNCs</a:t>
            </a: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3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TNCs</a:t>
            </a: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 for the lion’s share of global foreign investment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immense wealth of the largest </a:t>
            </a:r>
            <a:r>
              <a:rPr lang="en-US" sz="3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MNCs</a:t>
            </a: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Considerable influence and impact on many aspects of daily life.</a:t>
            </a:r>
          </a:p>
        </p:txBody>
      </p:sp>
    </p:spTree>
    <p:extLst>
      <p:ext uri="{BB962C8B-B14F-4D97-AF65-F5344CB8AC3E}">
        <p14:creationId xmlns:p14="http://schemas.microsoft.com/office/powerpoint/2010/main" val="132514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157772" y="438121"/>
            <a:ext cx="9012692" cy="107576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The World Economy: Globalization and Interdependence 5 of 6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528767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Monetary Relations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214604" y="2292777"/>
            <a:ext cx="8714792" cy="3532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globalization of trade and investments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exchange rate system: Saudi Arabia, rates are held constant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Freely floating exchange rate systems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Chinese yuan used to be a fixed currency</a:t>
            </a:r>
          </a:p>
        </p:txBody>
      </p:sp>
    </p:spTree>
    <p:extLst>
      <p:ext uri="{BB962C8B-B14F-4D97-AF65-F5344CB8AC3E}">
        <p14:creationId xmlns:p14="http://schemas.microsoft.com/office/powerpoint/2010/main" val="61747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02CC-83E4-407C-9B5A-FAB8A7A5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58" y="508679"/>
            <a:ext cx="8229240" cy="1828193"/>
          </a:xfrm>
        </p:spPr>
        <p:txBody>
          <a:bodyPr/>
          <a:lstStyle/>
          <a:p>
            <a:r>
              <a:rPr lang="en-US" spc="-1" dirty="0">
                <a:solidFill>
                  <a:srgbClr val="1F497D"/>
                </a:solidFill>
                <a:latin typeface="Calibri"/>
              </a:rPr>
              <a:t>The World Economy: Globalization and Interdependence 6 of 6  </a:t>
            </a:r>
            <a:br>
              <a:rPr lang="en-US" spc="-1" dirty="0">
                <a:solidFill>
                  <a:srgbClr val="1F497D"/>
                </a:solidFill>
                <a:latin typeface="Calibri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50607-6944-4D43-907C-8CBBDDB0B0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852"/>
            <a:ext cx="9144000" cy="522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2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58817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1 of 10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7004" y="1240612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 Economic Relations Among the Dominant 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367004" y="2034680"/>
            <a:ext cx="8640316" cy="41551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Competitive tensions of the economic system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and political changes are creating strong competitive pressures on the North.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the North’s Economic Climate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sector jobs are increasingly subject to foreign competition through outsourcing</a:t>
            </a:r>
          </a:p>
        </p:txBody>
      </p:sp>
    </p:spTree>
    <p:extLst>
      <p:ext uri="{BB962C8B-B14F-4D97-AF65-F5344CB8AC3E}">
        <p14:creationId xmlns:p14="http://schemas.microsoft.com/office/powerpoint/2010/main" val="337573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58817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2 of 10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7004" y="1240612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Trade Cooperation Under the WTO 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367004" y="2034680"/>
            <a:ext cx="8640316" cy="41551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WTO grew out of its underlying series of international agreements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General Agreement on Tariffs and Trade (GATT).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organization’s initial membership of 23 countries has expanded to 164.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 of trade barriers</a:t>
            </a:r>
          </a:p>
        </p:txBody>
      </p:sp>
    </p:spTree>
    <p:extLst>
      <p:ext uri="{BB962C8B-B14F-4D97-AF65-F5344CB8AC3E}">
        <p14:creationId xmlns:p14="http://schemas.microsoft.com/office/powerpoint/2010/main" val="2755167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58817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3 of 10 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7004" y="1240612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Trade Cooperation Under the WTO 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367004" y="2034680"/>
            <a:ext cx="8640316" cy="41551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Structure and Role of the WTO.</a:t>
            </a: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	a) headquarters in Geneva, Switzerland</a:t>
            </a:r>
          </a:p>
          <a:p>
            <a:pPr marL="565560" lvl="1"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b) Dispute Settlement Body</a:t>
            </a:r>
          </a:p>
          <a:p>
            <a:pPr marL="565560" lvl="1"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c) levy sanctions on the offending country</a:t>
            </a:r>
          </a:p>
          <a:p>
            <a:pPr marL="565560" lvl="1"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d) 50 cases filed annually in recent years</a:t>
            </a: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e) dispute settlement body increased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0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4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007188"/>
            <a:ext cx="856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Monetary Cooperation in Support of Development: The IMF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67004" y="2034680"/>
            <a:ext cx="8640316" cy="41551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Western powers created the IMF Bretton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Woods outcome liberalization of economic interchange.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IMF utilizes hard currency reserves placed at its disposal by the Global North.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	 Can also borrow up to about $25 billion to meet emergency needs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84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5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007188"/>
            <a:ext cx="856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Monetary Cooperation in Support of Development: The IMF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1300D-670D-4D36-8778-322DB22AF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70" y="2272482"/>
            <a:ext cx="5979097" cy="37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7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74645" y="636280"/>
            <a:ext cx="9069355" cy="14444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10</a:t>
            </a:r>
          </a:p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Political Economy – Protecting Wealth in the Global North </a:t>
            </a:r>
            <a:endParaRPr lang="en-US" sz="3200" b="0" strike="noStrike" spc="-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211015" y="2752530"/>
            <a:ext cx="8736037" cy="31817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Theories of Global Political Economy</a:t>
            </a:r>
          </a:p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 Economy: Globalization and Interdependence</a:t>
            </a:r>
          </a:p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Dominant Global Economic Institutions</a:t>
            </a:r>
          </a:p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and Bilateral Economic Cooperation </a:t>
            </a:r>
          </a:p>
          <a:p>
            <a:pPr marL="72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endParaRPr lang="en-US" sz="30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6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Monetary Cooperation in Support of Development: The IMF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26318" y="2281314"/>
            <a:ext cx="8640316" cy="3377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drawing rights (</a:t>
            </a:r>
            <a:r>
              <a:rPr lang="en-US" sz="3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SDRs</a:t>
            </a: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maintain exchange-rate stability by making short-term loans.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IMF tries to prevent financial difficulties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Global South, are critical of the IMF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88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7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Monetary Cooperation in Support of Development: The IMF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26318" y="2281314"/>
            <a:ext cx="8640316" cy="3377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Decision-making controlled by the Global North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Critics; IMF unfair and unwise conditions on countries that borrow from it.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Critics; IMF conditions often harm economies in the Global South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6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8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Development Cooperation: The World Bank Group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26318" y="2281314"/>
            <a:ext cx="8640316" cy="3191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Bank established in the World War II era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Priorities have shifted to assisting the development of the South.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International Development Association</a:t>
            </a:r>
          </a:p>
        </p:txBody>
      </p:sp>
    </p:spTree>
    <p:extLst>
      <p:ext uri="{BB962C8B-B14F-4D97-AF65-F5344CB8AC3E}">
        <p14:creationId xmlns:p14="http://schemas.microsoft.com/office/powerpoint/2010/main" val="1550254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9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Development Cooperation: The World Bank Group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26318" y="2098343"/>
            <a:ext cx="8817682" cy="3880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IMF, the World Bank is dominated by the North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structuralism</a:t>
            </a:r>
          </a:p>
          <a:p>
            <a:pPr marL="1022760" lvl="1" indent="-457200"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North use the World Bank and other </a:t>
            </a:r>
            <a:r>
              <a:rPr lang="en-US" sz="3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IGOs</a:t>
            </a: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maintain control of the South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the bank grant loan China? </a:t>
            </a:r>
          </a:p>
        </p:txBody>
      </p:sp>
    </p:spTree>
    <p:extLst>
      <p:ext uri="{BB962C8B-B14F-4D97-AF65-F5344CB8AC3E}">
        <p14:creationId xmlns:p14="http://schemas.microsoft.com/office/powerpoint/2010/main" val="2796876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 Dominant Global Economic Institutions 10 of 10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Cooperation Among the Dominant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131308" y="1792624"/>
            <a:ext cx="8760850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Group of Eight (G-8) and the Group of 20 (G-20)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2D17C-7CF6-4D2B-A12B-2BC2341F6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8" y="2813538"/>
            <a:ext cx="4245682" cy="3270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1B8A7-08FF-4D1D-8B81-C54C521C8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72" y="2813537"/>
            <a:ext cx="4282920" cy="32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02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1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 A Close Look at the European Union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26318" y="2098343"/>
            <a:ext cx="8817682" cy="3880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EU’s genesis occurred in 1952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European Economic Community (EEC) to facilitate trade.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1992 the Maastricht Treaty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EU’s organizational structure is complex</a:t>
            </a:r>
          </a:p>
        </p:txBody>
      </p:sp>
    </p:spTree>
    <p:extLst>
      <p:ext uri="{BB962C8B-B14F-4D97-AF65-F5344CB8AC3E}">
        <p14:creationId xmlns:p14="http://schemas.microsoft.com/office/powerpoint/2010/main" val="2499493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98473" y="364812"/>
            <a:ext cx="8831091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2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 A Close Look at the European Union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326318" y="1678892"/>
            <a:ext cx="8705140" cy="4299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Brexit shook the EU politically and economically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EU’s organizational structure is complex.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 decision-making with European Council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EU’s bureaucracy; European Commission.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European Parliament; legislature.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European Court of Justice</a:t>
            </a:r>
          </a:p>
        </p:txBody>
      </p:sp>
    </p:spTree>
    <p:extLst>
      <p:ext uri="{BB962C8B-B14F-4D97-AF65-F5344CB8AC3E}">
        <p14:creationId xmlns:p14="http://schemas.microsoft.com/office/powerpoint/2010/main" val="1363284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98473" y="364812"/>
            <a:ext cx="8831091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3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 NAFTA -- Past and Future?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289080" y="1943463"/>
            <a:ext cx="8705140" cy="3638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largest RTA in the Western Hemisphere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2,000-page agreement; effect in 1994.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Intra-NAFTA trade is import exports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NAFTA has had the greatest effect on Mexico</a:t>
            </a:r>
          </a:p>
        </p:txBody>
      </p:sp>
    </p:spTree>
    <p:extLst>
      <p:ext uri="{BB962C8B-B14F-4D97-AF65-F5344CB8AC3E}">
        <p14:creationId xmlns:p14="http://schemas.microsoft.com/office/powerpoint/2010/main" val="348481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98473" y="364812"/>
            <a:ext cx="8831091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4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 NAFTA -- Past and Future?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289080" y="1943463"/>
            <a:ext cx="8705140" cy="3638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D7428-5CCA-45CB-9B31-5D424DE98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57" y="1799610"/>
            <a:ext cx="6597748" cy="422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01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98473" y="364812"/>
            <a:ext cx="8831091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5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 NAFTA -- Past and Future?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251428" y="2221254"/>
            <a:ext cx="8565840" cy="32932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States–Mexico–Canada Agreement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spc="-1" dirty="0" err="1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USMCA</a:t>
            </a: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but it has yet to be ratified and put into force.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level uncertainty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for American businesses to plan </a:t>
            </a:r>
          </a:p>
        </p:txBody>
      </p:sp>
    </p:spTree>
    <p:extLst>
      <p:ext uri="{BB962C8B-B14F-4D97-AF65-F5344CB8AC3E}">
        <p14:creationId xmlns:p14="http://schemas.microsoft.com/office/powerpoint/2010/main" val="118524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494255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10</a:t>
            </a:r>
            <a:br>
              <a:rPr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0" strike="noStrike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Objectives 1 of 2</a:t>
            </a:r>
          </a:p>
        </p:txBody>
      </p:sp>
      <p:sp>
        <p:nvSpPr>
          <p:cNvPr id="253" name="CustomShape 2"/>
          <p:cNvSpPr/>
          <p:nvPr/>
        </p:nvSpPr>
        <p:spPr>
          <a:xfrm>
            <a:off x="140677" y="1842868"/>
            <a:ext cx="8750105" cy="4037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10.1 Discuss the three theories relevant to understanding global political economy: economic nationalism, internationalism, and World Systems</a:t>
            </a:r>
          </a:p>
          <a:p>
            <a:pPr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</a:pPr>
            <a:endParaRPr lang="en-US" sz="3000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10.2 Explain the philosophical roots of law, the historical evolution, and how international laws are made, obeyed, and decided. </a:t>
            </a:r>
          </a:p>
        </p:txBody>
      </p:sp>
    </p:spTree>
    <p:extLst>
      <p:ext uri="{BB962C8B-B14F-4D97-AF65-F5344CB8AC3E}">
        <p14:creationId xmlns:p14="http://schemas.microsoft.com/office/powerpoint/2010/main" val="567780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98473" y="364812"/>
            <a:ext cx="8831091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6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Cultivating Free Trade in Latin America and Asia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0" y="2221254"/>
            <a:ext cx="8817268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Southern Common Market (Mercosur)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of Southeast Asian Nations (ASEAN)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Asia-Pacific Economic Cooperation (APEC)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APEC; 40% population, about 50% of the global GDP, and over 40% of world trade.</a:t>
            </a:r>
          </a:p>
        </p:txBody>
      </p:sp>
    </p:spTree>
    <p:extLst>
      <p:ext uri="{BB962C8B-B14F-4D97-AF65-F5344CB8AC3E}">
        <p14:creationId xmlns:p14="http://schemas.microsoft.com/office/powerpoint/2010/main" val="1999976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98473" y="364812"/>
            <a:ext cx="8831091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Regional and Bilateral Economic Cooperation 6 of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0" y="1669713"/>
            <a:ext cx="8929396" cy="41861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26318" y="1021125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Cultivating Free Trade in Latin America and Asia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BB09891-D9F6-4D9D-AD98-B308E29EFAAF}"/>
              </a:ext>
            </a:extLst>
          </p:cNvPr>
          <p:cNvSpPr/>
          <p:nvPr/>
        </p:nvSpPr>
        <p:spPr>
          <a:xfrm>
            <a:off x="0" y="2221254"/>
            <a:ext cx="8817268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6D2DA-AF94-42D5-BE38-C272F5AC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88" y="1678892"/>
            <a:ext cx="6603023" cy="44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43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494255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10</a:t>
            </a:r>
            <a:br>
              <a:rPr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</a:t>
            </a:r>
            <a:r>
              <a:rPr lang="en-US" sz="3200" b="0" strike="noStrike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Objectives 1 of 2</a:t>
            </a:r>
          </a:p>
        </p:txBody>
      </p:sp>
      <p:sp>
        <p:nvSpPr>
          <p:cNvPr id="253" name="CustomShape 2"/>
          <p:cNvSpPr/>
          <p:nvPr/>
        </p:nvSpPr>
        <p:spPr>
          <a:xfrm>
            <a:off x="140677" y="1842868"/>
            <a:ext cx="8750105" cy="4037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10.1 Discuss the three theories relevant to understanding global political economy: economic nationalism, internationalism, and World Systems</a:t>
            </a:r>
          </a:p>
          <a:p>
            <a:pPr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</a:pPr>
            <a:endParaRPr lang="en-US" sz="3000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10.2 Explain the philosophical roots of law, the historical evolution, and how international laws are made, obeyed, and decided. </a:t>
            </a:r>
          </a:p>
        </p:txBody>
      </p:sp>
    </p:spTree>
    <p:extLst>
      <p:ext uri="{BB962C8B-B14F-4D97-AF65-F5344CB8AC3E}">
        <p14:creationId xmlns:p14="http://schemas.microsoft.com/office/powerpoint/2010/main" val="2036716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494255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10</a:t>
            </a:r>
            <a:br>
              <a:rPr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</a:t>
            </a:r>
            <a:r>
              <a:rPr lang="en-US" sz="3200" b="0" strike="noStrike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Objectives 2 of 2</a:t>
            </a:r>
          </a:p>
        </p:txBody>
      </p:sp>
      <p:sp>
        <p:nvSpPr>
          <p:cNvPr id="253" name="CustomShape 2"/>
          <p:cNvSpPr/>
          <p:nvPr/>
        </p:nvSpPr>
        <p:spPr>
          <a:xfrm>
            <a:off x="140677" y="1842868"/>
            <a:ext cx="8750105" cy="4037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10.3 Explain the concepts of globalization and interdependence</a:t>
            </a:r>
          </a:p>
          <a:p>
            <a:pPr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</a:pPr>
            <a:endParaRPr lang="en-US" sz="3000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10.4 Identify the dominant global economic institutions.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000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10.5 Describe efforts to promote regional and bilateral economic cooperation. </a:t>
            </a:r>
          </a:p>
        </p:txBody>
      </p:sp>
    </p:spTree>
    <p:extLst>
      <p:ext uri="{BB962C8B-B14F-4D97-AF65-F5344CB8AC3E}">
        <p14:creationId xmlns:p14="http://schemas.microsoft.com/office/powerpoint/2010/main" val="310901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494255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10</a:t>
            </a:r>
            <a:br>
              <a:rPr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0" strike="noStrike" spc="-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Objectives 2 of 2</a:t>
            </a:r>
          </a:p>
        </p:txBody>
      </p:sp>
      <p:sp>
        <p:nvSpPr>
          <p:cNvPr id="253" name="CustomShape 2"/>
          <p:cNvSpPr/>
          <p:nvPr/>
        </p:nvSpPr>
        <p:spPr>
          <a:xfrm>
            <a:off x="140677" y="1842868"/>
            <a:ext cx="8750105" cy="40374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10.3 Explain the concepts of globalization and interdependence</a:t>
            </a:r>
          </a:p>
          <a:p>
            <a:pPr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</a:pPr>
            <a:endParaRPr lang="en-US" sz="3000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10.4 Identify the dominant global economic institutions.</a:t>
            </a: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000" spc="-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spc="-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10.5 Describe efforts to promote regional and bilateral economic cooperation. </a:t>
            </a:r>
          </a:p>
        </p:txBody>
      </p:sp>
    </p:spTree>
    <p:extLst>
      <p:ext uri="{BB962C8B-B14F-4D97-AF65-F5344CB8AC3E}">
        <p14:creationId xmlns:p14="http://schemas.microsoft.com/office/powerpoint/2010/main" val="4135339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Theories of Global Political Economy 1 of 4 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89080" y="1651018"/>
            <a:ext cx="8640316" cy="47029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forces and conditions key determinants of the course of global politics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Internationalism equates largely with Liberalism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nationalism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Colonialism, or imperialism	 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Neocolonialism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007188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Economic Nationalism</a:t>
            </a:r>
          </a:p>
        </p:txBody>
      </p:sp>
    </p:spTree>
    <p:extLst>
      <p:ext uri="{BB962C8B-B14F-4D97-AF65-F5344CB8AC3E}">
        <p14:creationId xmlns:p14="http://schemas.microsoft.com/office/powerpoint/2010/main" val="77069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Theories of Global Political Economy 2 of 4 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economic relations can and should be conducted cooperatively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states should engage in trade according to their comparative advantage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liberalism is rooted in capitalism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007188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Internationalism</a:t>
            </a:r>
          </a:p>
        </p:txBody>
      </p:sp>
    </p:spTree>
    <p:extLst>
      <p:ext uri="{BB962C8B-B14F-4D97-AF65-F5344CB8AC3E}">
        <p14:creationId xmlns:p14="http://schemas.microsoft.com/office/powerpoint/2010/main" val="38510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Theories of Global Political Economy 3 of 4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 structure is a primary factor shaping political relationships and the power they engender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haves -- the Global North -- work to keep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have-nots -- the Global South -- weak and      poor in order to exploit them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	 Dependency theory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007188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World Systems</a:t>
            </a:r>
          </a:p>
        </p:txBody>
      </p:sp>
    </p:spTree>
    <p:extLst>
      <p:ext uri="{BB962C8B-B14F-4D97-AF65-F5344CB8AC3E}">
        <p14:creationId xmlns:p14="http://schemas.microsoft.com/office/powerpoint/2010/main" val="372307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83127" y="364812"/>
            <a:ext cx="9012692" cy="58332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 Theories of Global Political Economy 4 of 4  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363556" y="1007188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World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70C5A-70A0-4B6D-8B98-B614CB243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43" y="1651018"/>
            <a:ext cx="5340113" cy="444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7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289080" y="2221254"/>
            <a:ext cx="8565840" cy="3968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920" indent="-457200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  <a:buFont typeface="Arial" panose="020B0604020202020204" pitchFamily="34" charset="0"/>
              <a:buChar char="•"/>
            </a:pPr>
            <a:endParaRPr lang="en-US" sz="30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-157772" y="438121"/>
            <a:ext cx="9012692" cy="107576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3200" spc="-1" dirty="0">
                <a:solidFill>
                  <a:srgbClr val="1F497D"/>
                </a:solidFill>
                <a:latin typeface="Calibri"/>
              </a:rPr>
              <a:t>The World Economy: Globalization and Interdependence 1 of  6 </a:t>
            </a:r>
          </a:p>
        </p:txBody>
      </p:sp>
      <p:sp>
        <p:nvSpPr>
          <p:cNvPr id="6" name="CustomShape 2"/>
          <p:cNvSpPr/>
          <p:nvPr/>
        </p:nvSpPr>
        <p:spPr>
          <a:xfrm>
            <a:off x="214604" y="1882280"/>
            <a:ext cx="8640316" cy="41997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3200" spc="-1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F266EE-07A9-484C-B319-E7F232776A4B}"/>
              </a:ext>
            </a:extLst>
          </p:cNvPr>
          <p:cNvSpPr/>
          <p:nvPr/>
        </p:nvSpPr>
        <p:spPr>
          <a:xfrm>
            <a:off x="441480" y="1432276"/>
            <a:ext cx="8565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" algn="ctr">
              <a:lnSpc>
                <a:spcPct val="100000"/>
              </a:lnSpc>
              <a:spcBef>
                <a:spcPts val="641"/>
              </a:spcBef>
              <a:buClr>
                <a:srgbClr val="4F81BD"/>
              </a:buClr>
            </a:pPr>
            <a:r>
              <a:rPr lang="en-US" sz="3200" b="1" spc="-1" dirty="0">
                <a:solidFill>
                  <a:srgbClr val="4F81BD"/>
                </a:solidFill>
                <a:latin typeface="Calibri"/>
              </a:rPr>
              <a:t>Trade 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828331D-3B5F-4323-AF4C-4A9D1FC916A3}"/>
              </a:ext>
            </a:extLst>
          </p:cNvPr>
          <p:cNvSpPr/>
          <p:nvPr/>
        </p:nvSpPr>
        <p:spPr>
          <a:xfrm>
            <a:off x="441480" y="2221254"/>
            <a:ext cx="8640316" cy="2857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Merchandise trade is most frequently associated with imports and exports.</a:t>
            </a:r>
          </a:p>
          <a:p>
            <a:pPr marL="565560" indent="-457200">
              <a:lnSpc>
                <a:spcPct val="100000"/>
              </a:lnSpc>
              <a:spcBef>
                <a:spcPts val="141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spc="-1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 Trade: Services include things that you do for others.</a:t>
            </a:r>
          </a:p>
        </p:txBody>
      </p:sp>
    </p:spTree>
    <p:extLst>
      <p:ext uri="{BB962C8B-B14F-4D97-AF65-F5344CB8AC3E}">
        <p14:creationId xmlns:p14="http://schemas.microsoft.com/office/powerpoint/2010/main" val="1453906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StudentC05_Globalization</Template>
  <TotalTime>3998</TotalTime>
  <Words>1448</Words>
  <Application>Microsoft Office PowerPoint</Application>
  <PresentationFormat>On-screen Show (4:3)</PresentationFormat>
  <Paragraphs>205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World Economy: Globalization and Interdependence 6 of 6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Oxford University Press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subject/>
  <dc:creator>neil oculi</dc:creator>
  <dc:description/>
  <cp:lastModifiedBy>Neil</cp:lastModifiedBy>
  <cp:revision>323</cp:revision>
  <dcterms:created xsi:type="dcterms:W3CDTF">2019-05-29T20:45:56Z</dcterms:created>
  <dcterms:modified xsi:type="dcterms:W3CDTF">2019-09-24T18:16:31Z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Oxford University Press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18</vt:i4>
  </property>
</Properties>
</file>