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</p:sldMasterIdLst>
  <p:notesMasterIdLst>
    <p:notesMasterId r:id="rId35"/>
  </p:notesMasterIdLst>
  <p:sldIdLst>
    <p:sldId id="256" r:id="rId5"/>
    <p:sldId id="258" r:id="rId6"/>
    <p:sldId id="325" r:id="rId7"/>
    <p:sldId id="508" r:id="rId8"/>
    <p:sldId id="333" r:id="rId9"/>
    <p:sldId id="509" r:id="rId10"/>
    <p:sldId id="510" r:id="rId11"/>
    <p:sldId id="512" r:id="rId12"/>
    <p:sldId id="515" r:id="rId13"/>
    <p:sldId id="516" r:id="rId14"/>
    <p:sldId id="514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6" r:id="rId23"/>
    <p:sldId id="524" r:id="rId24"/>
    <p:sldId id="525" r:id="rId25"/>
    <p:sldId id="529" r:id="rId26"/>
    <p:sldId id="527" r:id="rId27"/>
    <p:sldId id="528" r:id="rId28"/>
    <p:sldId id="530" r:id="rId29"/>
    <p:sldId id="531" r:id="rId30"/>
    <p:sldId id="532" r:id="rId31"/>
    <p:sldId id="535" r:id="rId32"/>
    <p:sldId id="533" r:id="rId33"/>
    <p:sldId id="53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11" autoAdjust="0"/>
  </p:normalViewPr>
  <p:slideViewPr>
    <p:cSldViewPr snapToGrid="0">
      <p:cViewPr varScale="1">
        <p:scale>
          <a:sx n="68" d="100"/>
          <a:sy n="68" d="100"/>
        </p:scale>
        <p:origin x="4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94456DA-4926-4152-A3ED-CE732EAC76DF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C12D266-5A7B-46CF-A46A-E289E20043E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Vienna Convention on the Law of Treaties, drafted in 1969 and entered into force in 1980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4259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9649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7538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360" marR="0" lvl="0" indent="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Extralegal factors, such as reputation, credibility, and socialization, tend to promote state compliance.</a:t>
            </a:r>
          </a:p>
          <a:p>
            <a:pPr marL="108360" marR="0" lvl="0" indent="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Tribunals and courts, centralized enforcement of international </a:t>
            </a:r>
          </a:p>
          <a:p>
            <a:pPr marL="108360" marR="0" lvl="0" indent="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Enforcement often occurs through armed intervention.</a:t>
            </a:r>
          </a:p>
          <a:p>
            <a:pPr marL="108360" marR="0" lvl="0" indent="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 use of economic and diplomatic sanctions.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1873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9983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9499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9404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360" marR="0" lvl="0" indent="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 clause: Parties agree to be subject to the </a:t>
            </a:r>
            <a:r>
              <a:rPr lang="en-US" sz="3200" spc="-1" dirty="0" err="1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ICJ’s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compulsory jurisdiction.</a:t>
            </a:r>
          </a:p>
          <a:p>
            <a:pPr marL="108360" marR="0" lvl="0" indent="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1984, when Nicaragua filed a case with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charging that U.S.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ruled in favor of the Nicaragua but the U.S. withdrew its consent to the optional clause.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only limited effectiveness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4814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 and Cultural Perspectives. Western and non-Western translations and applications </a:t>
            </a:r>
          </a:p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we judge states and individuals by the same standards? </a:t>
            </a:r>
          </a:p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6933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550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0961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 and Cultural Perspectives. Western and non-Western translations and applications </a:t>
            </a:r>
          </a:p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we judge states and individuals by the same standards? </a:t>
            </a:r>
          </a:p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5502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cause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discernment and possession of a “just cause” for war; 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competent authority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sanctioning of war by a proper or what Aquinas would term a “legitimate authority,” or an authority possessing a right to rule on such a question on the basis of its sovereignty; 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intention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actor’s motivation for war as stemming from a “right intention,” de-fined as a just motivation; 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reasonable hope for success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priori evidence of at least a reasonable hope for a successful outcome to the war; 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proportionality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(of ends desired): the relative proportionality of the end or ends desired from the war relative to the means of war that would be employed to attain them; and 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resort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military force can only be employed after all other peaceful alternatives have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910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9110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7125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6796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8844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0150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1963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360" indent="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1832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362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5543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473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9823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9646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5393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Vienna Convention on the Law of Treaties, drafted in 1969 and entered into force in 1980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329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Grotius and Joyner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4786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915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D320C7A-E202-4246-82B6-80B68D17B475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AA960E8-C137-4C00-9A2F-8231520B1FB1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252E8E7-6A20-4C6C-A636-F6BA85FD1B1C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2"/>
          <p:cNvSpPr/>
          <p:nvPr/>
        </p:nvSpPr>
        <p:spPr>
          <a:xfrm>
            <a:off x="419760" y="1312924"/>
            <a:ext cx="8487720" cy="11543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6D08BEA0-BE54-4ACB-98E9-9FD069B7EECC}"/>
              </a:ext>
            </a:extLst>
          </p:cNvPr>
          <p:cNvSpPr/>
          <p:nvPr/>
        </p:nvSpPr>
        <p:spPr>
          <a:xfrm>
            <a:off x="102637" y="562707"/>
            <a:ext cx="8804843" cy="1327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Law and the Search for Justice</a:t>
            </a:r>
          </a:p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9CD34D-1A5F-4FAC-A210-60F77F610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82" y="1688413"/>
            <a:ext cx="4093698" cy="44310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Fundamentals of International Law 6 of 6 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0" y="1669713"/>
            <a:ext cx="8929396" cy="4186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Rooted in ancient Jewish, Greek, and Roman newer Christian concepts.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Holland’s Hugo Grotius (1583–1645) </a:t>
            </a:r>
            <a:r>
              <a:rPr lang="en-US" sz="3200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 of War and Peace.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Treaty on the laws of treaties: Vienna Convention on the Law of Treaties, drafted in 1969 and entered into force in 1980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The Growth of International Law</a:t>
            </a:r>
          </a:p>
        </p:txBody>
      </p:sp>
    </p:spTree>
    <p:extLst>
      <p:ext uri="{BB962C8B-B14F-4D97-AF65-F5344CB8AC3E}">
        <p14:creationId xmlns:p14="http://schemas.microsoft.com/office/powerpoint/2010/main" val="390665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The International Legal System 1 of 7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0" y="1669713"/>
            <a:ext cx="8929396" cy="4186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Decentralized and fragmented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major schools of thought on where laws originate.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a)The ideological/theological school of Law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b)The naturalist school of law</a:t>
            </a:r>
          </a:p>
          <a:p>
            <a:pPr marL="565560" lvl="1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c) Positivist school of law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 The Philosophical Roots of Law</a:t>
            </a:r>
          </a:p>
        </p:txBody>
      </p:sp>
    </p:spTree>
    <p:extLst>
      <p:ext uri="{BB962C8B-B14F-4D97-AF65-F5344CB8AC3E}">
        <p14:creationId xmlns:p14="http://schemas.microsoft.com/office/powerpoint/2010/main" val="33748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The International Legal System 2 of 7  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0" y="1669713"/>
            <a:ext cx="8929396" cy="4520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Five sources of law that the international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 international conventions or treaties </a:t>
            </a:r>
          </a:p>
          <a:p>
            <a:pPr marL="565560" lvl="1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international custom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c) general principles of laws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d) judicial decisions</a:t>
            </a:r>
          </a:p>
          <a:p>
            <a:pPr marL="565560" lvl="1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e) the teaching of qualified writers and 		     scholars.</a:t>
            </a:r>
          </a:p>
          <a:p>
            <a:pPr marL="565560" lvl="1"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 The Philosophical Roots of Law</a:t>
            </a:r>
          </a:p>
        </p:txBody>
      </p:sp>
    </p:spTree>
    <p:extLst>
      <p:ext uri="{BB962C8B-B14F-4D97-AF65-F5344CB8AC3E}">
        <p14:creationId xmlns:p14="http://schemas.microsoft.com/office/powerpoint/2010/main" val="160450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The International Legal System 3 of 7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8651" y="1647672"/>
            <a:ext cx="8846269" cy="4542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Mostly voluntary Compliance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Pragmatic legitimacy is the key to international voluntary compliance.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Extralegal factors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pressure matters.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Well-ordered domestic systems.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Tribunals and courts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725" y="911046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Adherence to the Law</a:t>
            </a:r>
          </a:p>
        </p:txBody>
      </p:sp>
    </p:spTree>
    <p:extLst>
      <p:ext uri="{BB962C8B-B14F-4D97-AF65-F5344CB8AC3E}">
        <p14:creationId xmlns:p14="http://schemas.microsoft.com/office/powerpoint/2010/main" val="151844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The International Legal System 4 of 7 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8651" y="1647672"/>
            <a:ext cx="8846269" cy="4542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Evolution of resolving disputes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 primary reliance on bargaining between 	  	    adversaries, through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mediation/conciliation by neutral parties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c) adjudication and the closely related 	process 	    of arbitration by neutral parties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725" y="911046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Adjudication of the Law</a:t>
            </a:r>
          </a:p>
        </p:txBody>
      </p:sp>
    </p:spTree>
    <p:extLst>
      <p:ext uri="{BB962C8B-B14F-4D97-AF65-F5344CB8AC3E}">
        <p14:creationId xmlns:p14="http://schemas.microsoft.com/office/powerpoint/2010/main" val="255988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The International Legal System 5 of 7  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8651" y="1647672"/>
            <a:ext cx="8846269" cy="4542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725" y="911046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Adjudication of the Law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FFB684-F934-4CE5-9AC0-C09D0E2E1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22" y="1521715"/>
            <a:ext cx="6637078" cy="442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82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The International Legal System 6 of 7  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-83127" y="1934463"/>
            <a:ext cx="8846269" cy="40124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courts: No authority of domestic courts.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 EU Courts of Justice and Human Rights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The Inter-American Court of Human Rights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c) The Central American Court of Justice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d) The Community Tribunal of the Economic 	     Community of West African States.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725" y="911046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Adjudication of the Law</a:t>
            </a:r>
          </a:p>
        </p:txBody>
      </p:sp>
    </p:spTree>
    <p:extLst>
      <p:ext uri="{BB962C8B-B14F-4D97-AF65-F5344CB8AC3E}">
        <p14:creationId xmlns:p14="http://schemas.microsoft.com/office/powerpoint/2010/main" val="609385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The International Legal System 7 of 7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8651" y="2042055"/>
            <a:ext cx="8846269" cy="3425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Sovereignty potent barrier to adjudication.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 clause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1984 Nicaragua vs. the U.S.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err="1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ICJ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advisory opinions also help resolve issues between </a:t>
            </a:r>
            <a:r>
              <a:rPr lang="en-US" sz="3200" spc="-1" dirty="0" err="1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IGOs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725" y="1175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Adjudication of the Law</a:t>
            </a:r>
          </a:p>
        </p:txBody>
      </p:sp>
    </p:spTree>
    <p:extLst>
      <p:ext uri="{BB962C8B-B14F-4D97-AF65-F5344CB8AC3E}">
        <p14:creationId xmlns:p14="http://schemas.microsoft.com/office/powerpoint/2010/main" val="1850523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Applying International Law and Justice 1 of 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8651" y="2042055"/>
            <a:ext cx="8846269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 of justice impacting global politics are of Western origins.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Promotion of legal standards; major challenge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Differing cultural values and ideals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and enforcement of rights and responsibilities to states and individuals.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725" y="1175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Law and Justice in a Multicultural World</a:t>
            </a:r>
          </a:p>
        </p:txBody>
      </p:sp>
    </p:spTree>
    <p:extLst>
      <p:ext uri="{BB962C8B-B14F-4D97-AF65-F5344CB8AC3E}">
        <p14:creationId xmlns:p14="http://schemas.microsoft.com/office/powerpoint/2010/main" val="1091393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1359810" y="2523191"/>
            <a:ext cx="6424380" cy="29763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43440" indent="-342900">
              <a:spcBef>
                <a:spcPts val="48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225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505403"/>
            <a:ext cx="8679765" cy="560602"/>
          </a:xfrm>
          <a:prstGeom prst="rect">
            <a:avLst/>
          </a:prstGeom>
          <a:noFill/>
          <a:ln>
            <a:noFill/>
          </a:ln>
        </p:spPr>
        <p:txBody>
          <a:bodyPr wrap="square" lIns="67500" tIns="33750" rIns="67500" bIns="3375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Applying International Law and Justice 2 of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407963" y="1181214"/>
            <a:ext cx="8271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" algn="ctr">
              <a:spcBef>
                <a:spcPts val="48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Standards of Law for States and Individuals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5E501-FCE4-42C1-8B40-0B949686A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64" y="2133306"/>
            <a:ext cx="6711634" cy="38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2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74645" y="636280"/>
            <a:ext cx="9069355" cy="14444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9</a:t>
            </a:r>
            <a:b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International Law and the Search for Justice </a:t>
            </a:r>
            <a:endParaRPr lang="en-US" sz="3200" b="0" strike="noStrike" spc="-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247621" y="2752530"/>
            <a:ext cx="8723402" cy="31817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Fundamentals of International Law</a:t>
            </a: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International Legal System</a:t>
            </a: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Applying International Law and Justice</a:t>
            </a: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Future of International Law and Justice</a:t>
            </a:r>
          </a:p>
          <a:p>
            <a:pPr marL="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endParaRPr lang="en-US" sz="30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endParaRPr lang="en-US" sz="30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Applying International Law and Justice 3 of 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8651" y="2042055"/>
            <a:ext cx="8846269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Social, legal, ethical, and moral debate over when (if ever) we can justify war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Law on Decisions to Go to War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jus ad bellum:</a:t>
            </a:r>
          </a:p>
          <a:p>
            <a:pPr marL="565560" lvl="1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 just cause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competent authority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725" y="1175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States, War, and International Law</a:t>
            </a:r>
          </a:p>
        </p:txBody>
      </p:sp>
    </p:spTree>
    <p:extLst>
      <p:ext uri="{BB962C8B-B14F-4D97-AF65-F5344CB8AC3E}">
        <p14:creationId xmlns:p14="http://schemas.microsoft.com/office/powerpoint/2010/main" val="3390543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Applying International Law and Justice 4 of 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148865" y="1714335"/>
            <a:ext cx="8846269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jus ad bellum:</a:t>
            </a:r>
          </a:p>
          <a:p>
            <a:pPr marL="565560" lvl="1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	right intention</a:t>
            </a:r>
          </a:p>
          <a:p>
            <a:pPr marL="565560" lvl="1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reasonable hope for success</a:t>
            </a:r>
          </a:p>
          <a:p>
            <a:pPr marL="565560" lvl="1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	 proportionality (of ends desired)</a:t>
            </a:r>
          </a:p>
          <a:p>
            <a:pPr marL="565560" lvl="1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f)	last resort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725" y="1175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States, War, and International Law</a:t>
            </a:r>
          </a:p>
        </p:txBody>
      </p:sp>
    </p:spTree>
    <p:extLst>
      <p:ext uri="{BB962C8B-B14F-4D97-AF65-F5344CB8AC3E}">
        <p14:creationId xmlns:p14="http://schemas.microsoft.com/office/powerpoint/2010/main" val="3662343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Applying International Law and Justice 5 of 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148865" y="1714335"/>
            <a:ext cx="8846269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725" y="1175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States, War, and International Law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0E0F0-CB9E-421F-876D-5EEE0BC21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74" y="1967795"/>
            <a:ext cx="5935341" cy="396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81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Applying International Law and Justice 6 of 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148865" y="1714335"/>
            <a:ext cx="8846269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83296" y="1175133"/>
            <a:ext cx="9060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Applying International Law and Justice to Individuals</a:t>
            </a: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C71AAF37-69B0-49A2-8767-66ACFC88F325}"/>
              </a:ext>
            </a:extLst>
          </p:cNvPr>
          <p:cNvSpPr/>
          <p:nvPr/>
        </p:nvSpPr>
        <p:spPr>
          <a:xfrm>
            <a:off x="148865" y="1967795"/>
            <a:ext cx="8846269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 Crimes Tribunals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After 50 years, international tribunals reemerged in the 1990s.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Atrocities: Bosnia-Herzegovina and in Rwanda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Rape and forced impregnation emerged as a strategic weapon of war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30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Applying International Law and Justice 7 of 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148865" y="1714335"/>
            <a:ext cx="8846269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83296" y="1175133"/>
            <a:ext cx="9060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Applying International Law and Justice to Individuals</a:t>
            </a: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C71AAF37-69B0-49A2-8767-66ACFC88F325}"/>
              </a:ext>
            </a:extLst>
          </p:cNvPr>
          <p:cNvSpPr/>
          <p:nvPr/>
        </p:nvSpPr>
        <p:spPr>
          <a:xfrm>
            <a:off x="148865" y="1967795"/>
            <a:ext cx="8846269" cy="3715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Kosovo in 1998-99 indicted 161 convicted 90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Slobodan </a:t>
            </a:r>
            <a:r>
              <a:rPr lang="en-US" sz="3200" spc="-1" dirty="0" err="1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Milošević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former president of Yugoslavia.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International Criminal Tribunal for Rwanda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Since World War II ICTR  first to punish heads of state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93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Applying International Law and Justice 8 of 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148865" y="1714335"/>
            <a:ext cx="8846269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83296" y="1175133"/>
            <a:ext cx="9060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The Pragmatic Application of Law and Justice</a:t>
            </a: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C71AAF37-69B0-49A2-8767-66ACFC88F325}"/>
              </a:ext>
            </a:extLst>
          </p:cNvPr>
          <p:cNvSpPr/>
          <p:nvPr/>
        </p:nvSpPr>
        <p:spPr>
          <a:xfrm>
            <a:off x="148865" y="1967795"/>
            <a:ext cx="8846269" cy="3715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ends justify means?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Moral argument in the face of complex choices.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Relatively weak international legal system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judge others by our own standards?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pragmatic to apply standards of legality and justice?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46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Applying International Law and Justice 9 of 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148865" y="1714335"/>
            <a:ext cx="8846269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83296" y="1175133"/>
            <a:ext cx="9060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The Pragmatic Application of Law and Justice</a:t>
            </a: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C71AAF37-69B0-49A2-8767-66ACFC88F325}"/>
              </a:ext>
            </a:extLst>
          </p:cNvPr>
          <p:cNvSpPr/>
          <p:nvPr/>
        </p:nvSpPr>
        <p:spPr>
          <a:xfrm>
            <a:off x="148865" y="1967795"/>
            <a:ext cx="8846269" cy="3715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CACB2-50B6-4F44-977D-BD164DFC8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61" y="1743495"/>
            <a:ext cx="6866115" cy="438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97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The Future of International Law and Justice of 1 of 1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148865" y="1714335"/>
            <a:ext cx="8846269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C71AAF37-69B0-49A2-8767-66ACFC88F325}"/>
              </a:ext>
            </a:extLst>
          </p:cNvPr>
          <p:cNvSpPr/>
          <p:nvPr/>
        </p:nvSpPr>
        <p:spPr>
          <a:xfrm>
            <a:off x="148865" y="1967795"/>
            <a:ext cx="8846269" cy="3715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 algn="ctr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signs point to increasing respect for international law and a greater emphasis on adhering to at least rudimentary standards of justice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36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308210" y="712624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Summary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148865" y="1714335"/>
            <a:ext cx="8846269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C71AAF37-69B0-49A2-8767-66ACFC88F325}"/>
              </a:ext>
            </a:extLst>
          </p:cNvPr>
          <p:cNvSpPr/>
          <p:nvPr/>
        </p:nvSpPr>
        <p:spPr>
          <a:xfrm>
            <a:off x="148865" y="1714335"/>
            <a:ext cx="8846269" cy="413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law is weak in comparison to domestic law with limited compliance.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law is derived from multiple sources, including norms and principles, customs, and treaties.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law is very Western in origin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2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</a:t>
            </a: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Objectives 1 of 2</a:t>
            </a:r>
          </a:p>
        </p:txBody>
      </p:sp>
      <p:sp>
        <p:nvSpPr>
          <p:cNvPr id="253" name="CustomShape 2"/>
          <p:cNvSpPr/>
          <p:nvPr/>
        </p:nvSpPr>
        <p:spPr>
          <a:xfrm>
            <a:off x="457200" y="2236763"/>
            <a:ext cx="8668512" cy="2883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9.1 Discuss the principles, customs, and rules of international law. 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9.2 Explain the philosophical roots of law, the historical evolution, and how international laws are made, obeyed, and decided. </a:t>
            </a:r>
          </a:p>
        </p:txBody>
      </p:sp>
    </p:spTree>
    <p:extLst>
      <p:ext uri="{BB962C8B-B14F-4D97-AF65-F5344CB8AC3E}">
        <p14:creationId xmlns:p14="http://schemas.microsoft.com/office/powerpoint/2010/main" val="248464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Objectives 1 of 2</a:t>
            </a:r>
          </a:p>
        </p:txBody>
      </p:sp>
      <p:sp>
        <p:nvSpPr>
          <p:cNvPr id="253" name="CustomShape 2"/>
          <p:cNvSpPr/>
          <p:nvPr/>
        </p:nvSpPr>
        <p:spPr>
          <a:xfrm>
            <a:off x="457200" y="2236763"/>
            <a:ext cx="8668512" cy="2883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9.1 Discuss the principles, customs, and rules of international law. 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9.2 Explain the philosophical roots of law, the historical evolution, and how international laws are made, obeyed, and decided. </a:t>
            </a:r>
          </a:p>
        </p:txBody>
      </p:sp>
    </p:spTree>
    <p:extLst>
      <p:ext uri="{BB962C8B-B14F-4D97-AF65-F5344CB8AC3E}">
        <p14:creationId xmlns:p14="http://schemas.microsoft.com/office/powerpoint/2010/main" val="567780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</a:t>
            </a: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Objectives 2 of 2</a:t>
            </a:r>
          </a:p>
        </p:txBody>
      </p:sp>
      <p:sp>
        <p:nvSpPr>
          <p:cNvPr id="253" name="CustomShape 2"/>
          <p:cNvSpPr/>
          <p:nvPr/>
        </p:nvSpPr>
        <p:spPr>
          <a:xfrm>
            <a:off x="457200" y="2236763"/>
            <a:ext cx="8668512" cy="40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9.2 Discuss the legal standards and justice amid differing cultural values and ideals, and the application and enforcement of international legal rights and responsibilities to states and individuals.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9.3. Identify and evaluate the underlying sources of and continuing debates concerning international humanitarian law.</a:t>
            </a:r>
          </a:p>
        </p:txBody>
      </p:sp>
    </p:spTree>
    <p:extLst>
      <p:ext uri="{BB962C8B-B14F-4D97-AF65-F5344CB8AC3E}">
        <p14:creationId xmlns:p14="http://schemas.microsoft.com/office/powerpoint/2010/main" val="207344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Objectives 2 of 2</a:t>
            </a:r>
          </a:p>
        </p:txBody>
      </p:sp>
      <p:sp>
        <p:nvSpPr>
          <p:cNvPr id="253" name="CustomShape 2"/>
          <p:cNvSpPr/>
          <p:nvPr/>
        </p:nvSpPr>
        <p:spPr>
          <a:xfrm>
            <a:off x="457200" y="2236763"/>
            <a:ext cx="8668512" cy="40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9.2 Discuss the legal standards and justice amid differing cultural values and ideals, and the application and enforcement of international legal rights and responsibilities to states and individuals.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9.3. Identify and evaluate the underlying sources of and continuing debates concerning international humanitarian law.</a:t>
            </a:r>
          </a:p>
        </p:txBody>
      </p:sp>
    </p:spTree>
    <p:extLst>
      <p:ext uri="{BB962C8B-B14F-4D97-AF65-F5344CB8AC3E}">
        <p14:creationId xmlns:p14="http://schemas.microsoft.com/office/powerpoint/2010/main" val="245994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Fundamentals of International Law 1 of 6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0" y="1547446"/>
            <a:ext cx="8929396" cy="43843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international executive, legislature, judiciary.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Compulsory jurisdiction does not exist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Evolutionary Nature of International Law.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Differences in culture and historical experiences 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law exists and increasingly functions in impactful ways across the globe.</a:t>
            </a:r>
          </a:p>
        </p:txBody>
      </p:sp>
    </p:spTree>
    <p:extLst>
      <p:ext uri="{BB962C8B-B14F-4D97-AF65-F5344CB8AC3E}">
        <p14:creationId xmlns:p14="http://schemas.microsoft.com/office/powerpoint/2010/main" val="335412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Fundamentals of International Law 2 of 6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0" y="1669713"/>
            <a:ext cx="8929396" cy="4186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Evolved from primitive to modern.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Falls toward the primitive end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formal rule-making (legislative)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Resolutions are not legally binding for states.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 compliance mechanisms: little established authority to judge or punish violations of law.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Evolutionary Nature of International Law</a:t>
            </a:r>
          </a:p>
        </p:txBody>
      </p:sp>
    </p:spTree>
    <p:extLst>
      <p:ext uri="{BB962C8B-B14F-4D97-AF65-F5344CB8AC3E}">
        <p14:creationId xmlns:p14="http://schemas.microsoft.com/office/powerpoint/2010/main" val="77069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Fundamentals of International Law 3 of 6 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0" y="1669713"/>
            <a:ext cx="8929396" cy="4186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Rooted in ancient Jewish, Greek, and Roman newer Christian concepts.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Holland’s Hugo Grotius (1583–1645) </a:t>
            </a:r>
            <a:r>
              <a:rPr lang="en-US" sz="3200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 of War and Peace.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Treaty on the laws of treaties: Vienna Convention on the Law of Treaties, drafted in 1969 and entered into force in 1980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The Growth of International Law</a:t>
            </a:r>
          </a:p>
        </p:txBody>
      </p:sp>
    </p:spTree>
    <p:extLst>
      <p:ext uri="{BB962C8B-B14F-4D97-AF65-F5344CB8AC3E}">
        <p14:creationId xmlns:p14="http://schemas.microsoft.com/office/powerpoint/2010/main" val="316953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Fundamentals of International Law 4 of 5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0" y="1669713"/>
            <a:ext cx="8929396" cy="4186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The Growth of International Law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A2A28-92E3-4C11-A47C-78DDF06C7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" y="1669713"/>
            <a:ext cx="3864502" cy="4314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50F08B-5BA6-4448-A139-0C200036F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19" y="1778544"/>
            <a:ext cx="3955265" cy="41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7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Fundamentals of International Law 5 of 6 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289080" y="1591963"/>
            <a:ext cx="8929396" cy="4186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The Growth of International Law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EEBA8F-08FC-4F30-85F0-B4B92658C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" y="1651018"/>
            <a:ext cx="6508653" cy="426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78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StudentC05_Globalization</Template>
  <TotalTime>3861</TotalTime>
  <Words>1398</Words>
  <Application>Microsoft Office PowerPoint</Application>
  <PresentationFormat>On-screen Show (4:3)</PresentationFormat>
  <Paragraphs>197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/>
  <dc:creator>neil oculi</dc:creator>
  <dc:description/>
  <cp:lastModifiedBy>Neil</cp:lastModifiedBy>
  <cp:revision>307</cp:revision>
  <dcterms:created xsi:type="dcterms:W3CDTF">2019-05-29T20:45:56Z</dcterms:created>
  <dcterms:modified xsi:type="dcterms:W3CDTF">2019-09-24T15:56:13Z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Oxford University Press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18</vt:i4>
  </property>
</Properties>
</file>