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5"/>
  </p:notesMasterIdLst>
  <p:sldIdLst>
    <p:sldId id="256" r:id="rId5"/>
    <p:sldId id="258" r:id="rId6"/>
    <p:sldId id="325" r:id="rId7"/>
    <p:sldId id="456" r:id="rId8"/>
    <p:sldId id="333" r:id="rId9"/>
    <p:sldId id="482" r:id="rId10"/>
    <p:sldId id="483" r:id="rId11"/>
    <p:sldId id="484" r:id="rId12"/>
    <p:sldId id="485" r:id="rId13"/>
    <p:sldId id="486" r:id="rId14"/>
    <p:sldId id="487" r:id="rId15"/>
    <p:sldId id="490" r:id="rId16"/>
    <p:sldId id="488" r:id="rId17"/>
    <p:sldId id="489" r:id="rId18"/>
    <p:sldId id="491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1" autoAdjust="0"/>
  </p:normalViewPr>
  <p:slideViewPr>
    <p:cSldViewPr snapToGrid="0">
      <p:cViewPr varScale="1">
        <p:scale>
          <a:sx n="68" d="100"/>
          <a:sy n="68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94456DA-4926-4152-A3ED-CE732EAC76D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C12D266-5A7B-46CF-A46A-E289E20043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3344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756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4246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93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48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606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 Security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Armed aggression is an unacceptable form of international political behavior.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act of aggression directed against any one member in good standing in the international com-munity is a breach of security an act of aggression against all parties.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provision of security (including the prevention and reversal of acts of aggression) is the duty of all actors.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111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2773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63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343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96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05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4436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2371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817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4409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62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877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3207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608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367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54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76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35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64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92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78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84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121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20C7A-E202-4246-82B6-80B68D17B475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A960E8-C137-4C00-9A2F-8231520B1FB1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52E8E7-6A20-4C6C-A636-F6BA85FD1B1C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"/>
          <p:cNvSpPr/>
          <p:nvPr/>
        </p:nvSpPr>
        <p:spPr>
          <a:xfrm>
            <a:off x="419760" y="1312924"/>
            <a:ext cx="8487720" cy="1154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D08BEA0-BE54-4ACB-98E9-9FD069B7EECC}"/>
              </a:ext>
            </a:extLst>
          </p:cNvPr>
          <p:cNvSpPr/>
          <p:nvPr/>
        </p:nvSpPr>
        <p:spPr>
          <a:xfrm>
            <a:off x="102637" y="214605"/>
            <a:ext cx="8804843" cy="1446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8</a:t>
            </a:r>
            <a:b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Pursuing Security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DA908-42E6-4D5B-B533-08EDC3FCB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4" y="1660849"/>
            <a:ext cx="6486151" cy="4292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Security Re-Envisioned 3 of 5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952162"/>
            <a:ext cx="9144000" cy="3979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Impossible to ignore globalization security agenda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Copenhagen School:  theory of securitization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threats: military, political, social, economic, environmental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 – such as terrorism—get securitized and receive priority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Broadening and Deepening the Security Agenda</a:t>
            </a:r>
          </a:p>
        </p:txBody>
      </p:sp>
    </p:spTree>
    <p:extLst>
      <p:ext uri="{BB962C8B-B14F-4D97-AF65-F5344CB8AC3E}">
        <p14:creationId xmlns:p14="http://schemas.microsoft.com/office/powerpoint/2010/main" val="355631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Security Re-Envisioned 4 of 5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48179" y="2065068"/>
            <a:ext cx="9012693" cy="3712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Pentagon’s first report on climate change in 2003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Security: Within and outside of the state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Copenhagen School’s focus on securitization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Many feminist and gender-focused approaches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International community Responsibility to Protect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Broadening and Deepening the Security Agenda</a:t>
            </a:r>
          </a:p>
        </p:txBody>
      </p:sp>
    </p:spTree>
    <p:extLst>
      <p:ext uri="{BB962C8B-B14F-4D97-AF65-F5344CB8AC3E}">
        <p14:creationId xmlns:p14="http://schemas.microsoft.com/office/powerpoint/2010/main" val="333598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Security Re-Envisioned 5 of 5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48179" y="2065068"/>
            <a:ext cx="9012693" cy="3712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95955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Broadening and Deepening the Security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D0646-EF17-4772-82B2-FB3C5797B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1517996"/>
            <a:ext cx="3922615" cy="46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4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 Seeking Security: Illustrations 1 of 5</a:t>
            </a:r>
          </a:p>
        </p:txBody>
      </p:sp>
      <p:sp>
        <p:nvSpPr>
          <p:cNvPr id="6" name="CustomShape 2"/>
          <p:cNvSpPr/>
          <p:nvPr/>
        </p:nvSpPr>
        <p:spPr>
          <a:xfrm>
            <a:off x="48179" y="2065068"/>
            <a:ext cx="9012693" cy="3712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international arms trade is booming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Arms worldwide in 2018 was about $90 billion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point since the end of the Cold War.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United States, Russia, France, Germany, and China (in that order)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Arms Control</a:t>
            </a:r>
          </a:p>
        </p:txBody>
      </p:sp>
    </p:spTree>
    <p:extLst>
      <p:ext uri="{BB962C8B-B14F-4D97-AF65-F5344CB8AC3E}">
        <p14:creationId xmlns:p14="http://schemas.microsoft.com/office/powerpoint/2010/main" val="177738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 Seeking Security: Illustrations 2 of 5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48179" y="2065068"/>
            <a:ext cx="9012693" cy="4124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alliances and subsidizing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Attempting Arms Control: Limiting the numbers and types of weapons that countries possess.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Numerical restrictions: Placing numerical limits (Strategic Arms Reduction Treaties)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Arms Control</a:t>
            </a:r>
          </a:p>
        </p:txBody>
      </p:sp>
    </p:spTree>
    <p:extLst>
      <p:ext uri="{BB962C8B-B14F-4D97-AF65-F5344CB8AC3E}">
        <p14:creationId xmlns:p14="http://schemas.microsoft.com/office/powerpoint/2010/main" val="179875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 Seeking Security: Illustrations 3 of 5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65652" y="1665345"/>
            <a:ext cx="9012693" cy="4524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 restrictions: </a:t>
            </a:r>
          </a:p>
          <a:p>
            <a:pPr marL="1022760" lvl="1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 eliminated an entire class of weapons.</a:t>
            </a:r>
          </a:p>
          <a:p>
            <a:pPr marL="1022760" lvl="1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Munitions outlaw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Development, testing, and deployment restrictions: </a:t>
            </a:r>
          </a:p>
          <a:p>
            <a:pPr marL="1022760" lvl="1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Treaty on the Non-Proliferation of Nuclear</a:t>
            </a:r>
          </a:p>
          <a:p>
            <a:pPr marL="1022760" lvl="1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Test Ban Treaty (CTBT)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Arms Control</a:t>
            </a:r>
          </a:p>
        </p:txBody>
      </p:sp>
    </p:spTree>
    <p:extLst>
      <p:ext uri="{BB962C8B-B14F-4D97-AF65-F5344CB8AC3E}">
        <p14:creationId xmlns:p14="http://schemas.microsoft.com/office/powerpoint/2010/main" val="238011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 Seeking Security: Illustrations 4 of 5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" y="1531454"/>
            <a:ext cx="9144000" cy="4658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 management: control conflict Consistency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(other parties ) and Vertical escalation (violence)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Collective Security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Peacekeeping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 Enforcement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Rules of engagement (ROE)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94813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Conflict Management</a:t>
            </a:r>
          </a:p>
        </p:txBody>
      </p:sp>
    </p:spTree>
    <p:extLst>
      <p:ext uri="{BB962C8B-B14F-4D97-AF65-F5344CB8AC3E}">
        <p14:creationId xmlns:p14="http://schemas.microsoft.com/office/powerpoint/2010/main" val="292525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 Seeking Security: Illustrations 5 of  5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31307" y="2045173"/>
            <a:ext cx="9012693" cy="3399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07196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Conflict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EFC76-ED18-47A5-8E73-72E765F80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75" y="1651034"/>
            <a:ext cx="6574887" cy="43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7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 The </a:t>
            </a:r>
            <a:r>
              <a:rPr lang="en-US" sz="3200" i="1" spc="-1" dirty="0">
                <a:solidFill>
                  <a:srgbClr val="1F497D"/>
                </a:solidFill>
                <a:latin typeface="Calibri"/>
              </a:rPr>
              <a:t>New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 Security Environment 1 of 3 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89080" y="1941335"/>
            <a:ext cx="8742378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nature of security threats and responses post-Cold War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security environment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increasing frequency of intra-state conflicts,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rampant spread of small arms and light weapons (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SALW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289080" y="1076641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Origins: The End of the Cold War </a:t>
            </a:r>
          </a:p>
        </p:txBody>
      </p:sp>
    </p:spTree>
    <p:extLst>
      <p:ext uri="{BB962C8B-B14F-4D97-AF65-F5344CB8AC3E}">
        <p14:creationId xmlns:p14="http://schemas.microsoft.com/office/powerpoint/2010/main" val="75108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 The </a:t>
            </a:r>
            <a:r>
              <a:rPr lang="en-US" sz="3200" i="1" spc="-1" dirty="0">
                <a:solidFill>
                  <a:srgbClr val="1F497D"/>
                </a:solidFill>
                <a:latin typeface="Calibri"/>
              </a:rPr>
              <a:t>New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 Security Environment 2 of 3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89080" y="1941335"/>
            <a:ext cx="8742378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Shifting Rules: State Sovereignty in Decline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Realism not enough: gender inequity, poverty  environmental degradation etc.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 Actors: The Impact of Non–State Actors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Intensifying Threats: The “Dark Side” of Interdependence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56271" y="1076641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Defining Features: New Rules, Actors, and Threats </a:t>
            </a:r>
          </a:p>
        </p:txBody>
      </p:sp>
    </p:spTree>
    <p:extLst>
      <p:ext uri="{BB962C8B-B14F-4D97-AF65-F5344CB8AC3E}">
        <p14:creationId xmlns:p14="http://schemas.microsoft.com/office/powerpoint/2010/main" val="237111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4645" y="636280"/>
            <a:ext cx="9069355" cy="1444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b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Pursuing Security 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247621" y="2752530"/>
            <a:ext cx="8723402" cy="3181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Traditional Approach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Security Re-Envisioned  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Seeking Security: Illustrations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“New” Security Environment 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 Assessment: Weapons of Mass Destruction</a:t>
            </a: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 The </a:t>
            </a:r>
            <a:r>
              <a:rPr lang="en-US" sz="3200" i="1" spc="-1" dirty="0">
                <a:solidFill>
                  <a:srgbClr val="1F497D"/>
                </a:solidFill>
                <a:latin typeface="Calibri"/>
              </a:rPr>
              <a:t>New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 Security Environment 3 of 3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89080" y="1941335"/>
            <a:ext cx="8742378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56271" y="1076641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Defining Features: New Rules, Actors, and Threats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D0089-94C2-4606-A5F3-286565CEC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92" y="1661416"/>
            <a:ext cx="6412416" cy="4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1" y="364812"/>
            <a:ext cx="908773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Threat Assessment: Weapons of Mass Destruction 1 of 4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89080" y="2221253"/>
            <a:ext cx="8742378" cy="3688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56271" y="1553039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Biological Weapons 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70EDBE9-E581-4D04-9543-876F1B4CED28}"/>
              </a:ext>
            </a:extLst>
          </p:cNvPr>
          <p:cNvSpPr/>
          <p:nvPr/>
        </p:nvSpPr>
        <p:spPr>
          <a:xfrm>
            <a:off x="289080" y="2306147"/>
            <a:ext cx="8742378" cy="4551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use of pathogens such as viruses, bacteria,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6th century BCE, the Assyrians poisoned enemy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Tartar army besieging 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Kaffa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(1346)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Black Death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British used Smallpox against Shawnee and Delaware tribes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06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1" y="364812"/>
            <a:ext cx="908773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Threat Assessment: Weapons of Mass Destruction 2 of 4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89080" y="2221253"/>
            <a:ext cx="8742378" cy="3688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56271" y="1486680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Biological Weapons 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70EDBE9-E581-4D04-9543-876F1B4CED28}"/>
              </a:ext>
            </a:extLst>
          </p:cNvPr>
          <p:cNvSpPr/>
          <p:nvPr/>
        </p:nvSpPr>
        <p:spPr>
          <a:xfrm>
            <a:off x="289080" y="2267358"/>
            <a:ext cx="8742378" cy="3809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use of pathogens such as viruses, bacteria,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6th century BCE, the Assyrians poisoned enemy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Tartar army besieging 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Kaffa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(1346)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Black Death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British used Smallpox against Shawnee and Delaware tribes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3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1" y="364812"/>
            <a:ext cx="908773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Threat Assessment: Weapons of Mass Destruction 3 of 4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00811" y="2081293"/>
            <a:ext cx="8742378" cy="4248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 Biological Weapons Convention (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BWC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states might still have: North Korea, Iran, Russia, and Syria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Iraq after the 1991 Persian Gulf War</a:t>
            </a:r>
          </a:p>
          <a:p>
            <a:pPr marL="1022760" lvl="1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germ warfare program </a:t>
            </a:r>
          </a:p>
          <a:p>
            <a:pPr marL="1022760" lvl="1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132,000 gallons of anthrax and botulism toxins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327218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Biological Weapons 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70EDBE9-E581-4D04-9543-876F1B4CED28}"/>
              </a:ext>
            </a:extLst>
          </p:cNvPr>
          <p:cNvSpPr/>
          <p:nvPr/>
        </p:nvSpPr>
        <p:spPr>
          <a:xfrm>
            <a:off x="289080" y="1941334"/>
            <a:ext cx="8742378" cy="4551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89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1" y="364812"/>
            <a:ext cx="908773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Threat Assessment: Weapons of Mass Destruction 4 of 4 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28947" y="1692847"/>
            <a:ext cx="8742378" cy="4248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56270" y="1398568"/>
            <a:ext cx="9087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Biological Weapons 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70EDBE9-E581-4D04-9543-876F1B4CED28}"/>
              </a:ext>
            </a:extLst>
          </p:cNvPr>
          <p:cNvSpPr/>
          <p:nvPr/>
        </p:nvSpPr>
        <p:spPr>
          <a:xfrm>
            <a:off x="289080" y="1941334"/>
            <a:ext cx="8742378" cy="4551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61D9B-41EC-4702-BF4C-925741C5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2163415"/>
            <a:ext cx="5894378" cy="39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8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1" y="364812"/>
            <a:ext cx="908773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Threat Assessment: Weapons of Mass Destruction 1 of 4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00811" y="2081293"/>
            <a:ext cx="8742378" cy="4248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poor man’s atomic bomb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chemicals can make nerve agents, plastics and process foodstuff.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War I both sides used it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1925 Geneva Protocol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 Weapons Convention (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CWC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327218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Chemical Weapons 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70EDBE9-E581-4D04-9543-876F1B4CED28}"/>
              </a:ext>
            </a:extLst>
          </p:cNvPr>
          <p:cNvSpPr/>
          <p:nvPr/>
        </p:nvSpPr>
        <p:spPr>
          <a:xfrm>
            <a:off x="289080" y="1941334"/>
            <a:ext cx="8742378" cy="4551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3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1" y="364812"/>
            <a:ext cx="908773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Threat Assessment: Weapons of Mass Destruction 2 of 4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00811" y="2081293"/>
            <a:ext cx="8742378" cy="4248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Iran and Iraq used war (1980–1988).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Iraq used; rebelling Kurdish and Shiite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Iraqi President Saddam Hussein’s first cousin Ali Hassan al-Majid (aka “Chemical Ali”).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Syria’s Bashar al-Assad used the nerve agent sarin against the rebel-held town Khan Sheikhoun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327218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Chemical Weapons 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70EDBE9-E581-4D04-9543-876F1B4CED28}"/>
              </a:ext>
            </a:extLst>
          </p:cNvPr>
          <p:cNvSpPr/>
          <p:nvPr/>
        </p:nvSpPr>
        <p:spPr>
          <a:xfrm>
            <a:off x="289080" y="1941334"/>
            <a:ext cx="8742378" cy="4551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1" y="364812"/>
            <a:ext cx="908773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Threat Assessment: Weapons of Mass Destruction 3 of 4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00811" y="2081293"/>
            <a:ext cx="8742378" cy="4248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327218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Nuclear Weapons 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70EDBE9-E581-4D04-9543-876F1B4CED28}"/>
              </a:ext>
            </a:extLst>
          </p:cNvPr>
          <p:cNvSpPr/>
          <p:nvPr/>
        </p:nvSpPr>
        <p:spPr>
          <a:xfrm>
            <a:off x="289080" y="1941334"/>
            <a:ext cx="8742378" cy="4551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910A9BE8-AD71-4FB8-9CE1-97EDA34D5EDC}"/>
              </a:ext>
            </a:extLst>
          </p:cNvPr>
          <p:cNvSpPr/>
          <p:nvPr/>
        </p:nvSpPr>
        <p:spPr>
          <a:xfrm>
            <a:off x="353211" y="2233693"/>
            <a:ext cx="8742378" cy="4248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far the world’s most destructive weapons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Fission weapons (atomic bomb)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Fusion weapons (hydrogen bomb)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Nuclear Non-Proliferation Treaty (NPT)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Test Ban Treaty (CTBT)</a:t>
            </a:r>
          </a:p>
        </p:txBody>
      </p:sp>
    </p:spTree>
    <p:extLst>
      <p:ext uri="{BB962C8B-B14F-4D97-AF65-F5344CB8AC3E}">
        <p14:creationId xmlns:p14="http://schemas.microsoft.com/office/powerpoint/2010/main" val="213080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1" y="364812"/>
            <a:ext cx="908773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Threat Assessment: Weapons of Mass Destruction 4 of 4</a:t>
            </a:r>
          </a:p>
        </p:txBody>
      </p:sp>
      <p:sp>
        <p:nvSpPr>
          <p:cNvPr id="6" name="CustomShape 2"/>
          <p:cNvSpPr/>
          <p:nvPr/>
        </p:nvSpPr>
        <p:spPr>
          <a:xfrm>
            <a:off x="200811" y="2081293"/>
            <a:ext cx="8742378" cy="4248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327218"/>
            <a:ext cx="8798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Nuclear Weapons 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70EDBE9-E581-4D04-9543-876F1B4CED28}"/>
              </a:ext>
            </a:extLst>
          </p:cNvPr>
          <p:cNvSpPr/>
          <p:nvPr/>
        </p:nvSpPr>
        <p:spPr>
          <a:xfrm>
            <a:off x="289080" y="1941334"/>
            <a:ext cx="8742378" cy="4551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910A9BE8-AD71-4FB8-9CE1-97EDA34D5EDC}"/>
              </a:ext>
            </a:extLst>
          </p:cNvPr>
          <p:cNvSpPr/>
          <p:nvPr/>
        </p:nvSpPr>
        <p:spPr>
          <a:xfrm>
            <a:off x="353211" y="2233693"/>
            <a:ext cx="8742378" cy="4248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Pakistan, and North Korea.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States and Russia Goliaths.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Nuclear Deterrence and Strategy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strategy of mutually assured destruction (MAD)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Nuclear utilization theory (NUT)</a:t>
            </a:r>
          </a:p>
        </p:txBody>
      </p:sp>
    </p:spTree>
    <p:extLst>
      <p:ext uri="{BB962C8B-B14F-4D97-AF65-F5344CB8AC3E}">
        <p14:creationId xmlns:p14="http://schemas.microsoft.com/office/powerpoint/2010/main" val="892424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8</a:t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1 of 2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237384" y="1828800"/>
            <a:ext cx="8668512" cy="4393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8.1 Discuss the ways that war is defined, classified, Identify and explain the defining features of security in the traditional (realist) 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8.2 Explain the basis for and main examples of efforts to “broaden” and “deepen” the concept of security over the past quarter-century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8.3 Compare, contrast, and assess different approaches to the provision of security</a:t>
            </a:r>
          </a:p>
        </p:txBody>
      </p:sp>
    </p:spTree>
    <p:extLst>
      <p:ext uri="{BB962C8B-B14F-4D97-AF65-F5344CB8AC3E}">
        <p14:creationId xmlns:p14="http://schemas.microsoft.com/office/powerpoint/2010/main" val="175064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1 of 2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237384" y="1828800"/>
            <a:ext cx="8668512" cy="4393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8.1 Discuss the ways that war is defined, classified, Identify and explain the defining features of security in the traditional (realist) 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8.2 Explain the basis for and main examples of efforts to “broaden” and “deepen” the concept of security over the past quarter-century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8.3 Compare, contrast, and assess different approaches to the provision of security</a:t>
            </a:r>
          </a:p>
        </p:txBody>
      </p:sp>
    </p:spTree>
    <p:extLst>
      <p:ext uri="{BB962C8B-B14F-4D97-AF65-F5344CB8AC3E}">
        <p14:creationId xmlns:p14="http://schemas.microsoft.com/office/powerpoint/2010/main" val="56778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8</a:t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302699" y="1968760"/>
            <a:ext cx="8668512" cy="3965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8.4 Discuss how broader transformations in the structure of the global political system have revealed a 'new' security environment featuring different rules, actors, and threats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8.5 Discuss how broader transformations in the structure of the global political system have revealed a 'new' security environment featuring different rules, actors, and threats </a:t>
            </a:r>
          </a:p>
        </p:txBody>
      </p:sp>
    </p:spTree>
    <p:extLst>
      <p:ext uri="{BB962C8B-B14F-4D97-AF65-F5344CB8AC3E}">
        <p14:creationId xmlns:p14="http://schemas.microsoft.com/office/powerpoint/2010/main" val="399189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8</a:t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302699" y="1968760"/>
            <a:ext cx="8668512" cy="3965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8.4 Discuss how broader transformations in the structure of the global political system have revealed a 'new' security environment featuring different rules, actors, and threats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8.5 Discuss how broader transformations in the structure of the global political system have revealed a 'new' security environment featuring different rules, actors, and threats </a:t>
            </a:r>
          </a:p>
        </p:txBody>
      </p:sp>
    </p:spTree>
    <p:extLst>
      <p:ext uri="{BB962C8B-B14F-4D97-AF65-F5344CB8AC3E}">
        <p14:creationId xmlns:p14="http://schemas.microsoft.com/office/powerpoint/2010/main" val="425154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Traditional Approach 1 of 3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952162"/>
            <a:ext cx="8929396" cy="3979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Treaty of Westphalia (1648); state as dominant actor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security studies field in the 20th century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central global authority exists to maintain order and ensure justice (Westphalian)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Anarchy and Self-Help</a:t>
            </a:r>
          </a:p>
        </p:txBody>
      </p:sp>
    </p:spTree>
    <p:extLst>
      <p:ext uri="{BB962C8B-B14F-4D97-AF65-F5344CB8AC3E}">
        <p14:creationId xmlns:p14="http://schemas.microsoft.com/office/powerpoint/2010/main" val="335412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Traditional Approach 2 of 3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952162"/>
            <a:ext cx="8929396" cy="3979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Anarchy is inherently competitive, volatile, and insecure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dilemma: states misinterpret largely defensive actions and capabilities by other states as threats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Actions intended to enhance security only breed greater insecurity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 Security Dilemma for States</a:t>
            </a:r>
          </a:p>
        </p:txBody>
      </p:sp>
    </p:spTree>
    <p:extLst>
      <p:ext uri="{BB962C8B-B14F-4D97-AF65-F5344CB8AC3E}">
        <p14:creationId xmlns:p14="http://schemas.microsoft.com/office/powerpoint/2010/main" val="130043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Traditional Approach 3 of 3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952162"/>
            <a:ext cx="8929396" cy="3979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States; strategies to balance against rivals 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 Morgenthau: The aspiration for power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Unbalanced power alone represents a threat to the survival of less powerful states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Alliances are a primary tool that states can use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Realists view armed conflict as a valid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Balance of Power Politics</a:t>
            </a:r>
          </a:p>
        </p:txBody>
      </p:sp>
    </p:spTree>
    <p:extLst>
      <p:ext uri="{BB962C8B-B14F-4D97-AF65-F5344CB8AC3E}">
        <p14:creationId xmlns:p14="http://schemas.microsoft.com/office/powerpoint/2010/main" val="68745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Security Re-Envisioned 1 of 5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0" y="1952162"/>
            <a:ext cx="8929396" cy="3979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Military defense has not made the world secure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traditional security logics (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1980s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Ullman 1983 article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Redefining Security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Post-Cold War traditional realist unsatisfactory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Proliferation of ethnic conflict, humanitarian disaster, and general social disorder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Limits to the Realist Approach</a:t>
            </a:r>
          </a:p>
        </p:txBody>
      </p:sp>
    </p:spTree>
    <p:extLst>
      <p:ext uri="{BB962C8B-B14F-4D97-AF65-F5344CB8AC3E}">
        <p14:creationId xmlns:p14="http://schemas.microsoft.com/office/powerpoint/2010/main" val="163817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Security Re-Envisioned 2 of 5 </a:t>
            </a:r>
          </a:p>
        </p:txBody>
      </p:sp>
      <p:sp>
        <p:nvSpPr>
          <p:cNvPr id="6" name="CustomShape 2"/>
          <p:cNvSpPr/>
          <p:nvPr/>
        </p:nvSpPr>
        <p:spPr>
          <a:xfrm>
            <a:off x="3868616" y="1797782"/>
            <a:ext cx="4847730" cy="3979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080570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Limits to the Realist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FC1EB-1FB1-45B3-91E0-5FDCE9D83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345"/>
            <a:ext cx="3868616" cy="4524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EB69F9-E2F1-461C-8694-A320D500DA08}"/>
              </a:ext>
            </a:extLst>
          </p:cNvPr>
          <p:cNvSpPr/>
          <p:nvPr/>
        </p:nvSpPr>
        <p:spPr>
          <a:xfrm>
            <a:off x="3868616" y="2221254"/>
            <a:ext cx="473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BD4FDA28-E4CD-4C75-A3AF-2EAC576235A4}"/>
              </a:ext>
            </a:extLst>
          </p:cNvPr>
          <p:cNvSpPr/>
          <p:nvPr/>
        </p:nvSpPr>
        <p:spPr>
          <a:xfrm>
            <a:off x="3868616" y="1665344"/>
            <a:ext cx="5275384" cy="4524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equals the absence of insecurity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action (like a suicide bomber)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Realism’s emphasis on state sovereignty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6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StudentC05_Globalization</Template>
  <TotalTime>3707</TotalTime>
  <Words>1377</Words>
  <Application>Microsoft Office PowerPoint</Application>
  <PresentationFormat>On-screen Show (4:3)</PresentationFormat>
  <Paragraphs>197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/>
  <dc:creator>neil oculi</dc:creator>
  <dc:description/>
  <cp:lastModifiedBy>Neil</cp:lastModifiedBy>
  <cp:revision>288</cp:revision>
  <dcterms:created xsi:type="dcterms:W3CDTF">2019-05-29T20:45:56Z</dcterms:created>
  <dcterms:modified xsi:type="dcterms:W3CDTF">2019-09-24T03:29:17Z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Oxford University Press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