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  <p:sldMasterId id="2147483700" r:id="rId4"/>
  </p:sldMasterIdLst>
  <p:notesMasterIdLst>
    <p:notesMasterId r:id="rId35"/>
  </p:notesMasterIdLst>
  <p:sldIdLst>
    <p:sldId id="256" r:id="rId5"/>
    <p:sldId id="258" r:id="rId6"/>
    <p:sldId id="325" r:id="rId7"/>
    <p:sldId id="333" r:id="rId8"/>
    <p:sldId id="407" r:id="rId9"/>
    <p:sldId id="406" r:id="rId10"/>
    <p:sldId id="409" r:id="rId11"/>
    <p:sldId id="408" r:id="rId12"/>
    <p:sldId id="410" r:id="rId13"/>
    <p:sldId id="411" r:id="rId14"/>
    <p:sldId id="412" r:id="rId15"/>
    <p:sldId id="413" r:id="rId16"/>
    <p:sldId id="417" r:id="rId17"/>
    <p:sldId id="414" r:id="rId18"/>
    <p:sldId id="415" r:id="rId19"/>
    <p:sldId id="416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425" r:id="rId28"/>
    <p:sldId id="426" r:id="rId29"/>
    <p:sldId id="427" r:id="rId30"/>
    <p:sldId id="428" r:id="rId31"/>
    <p:sldId id="429" r:id="rId32"/>
    <p:sldId id="430" r:id="rId33"/>
    <p:sldId id="40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11" autoAdjust="0"/>
  </p:normalViewPr>
  <p:slideViewPr>
    <p:cSldViewPr snapToGrid="0">
      <p:cViewPr varScale="1">
        <p:scale>
          <a:sx n="103" d="100"/>
          <a:sy n="103" d="100"/>
        </p:scale>
        <p:origin x="18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24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246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247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248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194456DA-4926-4152-A3ED-CE732EAC76DF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328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C12D266-5A7B-46CF-A46A-E289E20043E3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10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358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11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4219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4353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3702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6853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4449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5953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2600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6949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19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8505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0961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20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9581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21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53451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48431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7316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67597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19436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34707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77827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89679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29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3481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55433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30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7971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9646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3584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5995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1354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2689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94456DA-4926-4152-A3ED-CE732EAC76DF}" type="slidenum">
              <a:rPr lang="en-US" sz="1400" b="0" strike="noStrike" spc="-1" smtClean="0">
                <a:latin typeface="Times New Roman"/>
              </a:rPr>
              <a:t>9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1909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/>
          <p:nvPr/>
        </p:nvPicPr>
        <p:blipFill>
          <a:blip r:embed="rId14"/>
          <a:stretch/>
        </p:blipFill>
        <p:spPr>
          <a:xfrm>
            <a:off x="5040" y="0"/>
            <a:ext cx="9138240" cy="6860880"/>
          </a:xfrm>
          <a:prstGeom prst="rect">
            <a:avLst/>
          </a:prstGeom>
          <a:ln>
            <a:noFill/>
          </a:ln>
        </p:spPr>
      </p:pic>
      <p:sp>
        <p:nvSpPr>
          <p:cNvPr id="39" name="CustomShape 1"/>
          <p:cNvSpPr/>
          <p:nvPr/>
        </p:nvSpPr>
        <p:spPr>
          <a:xfrm>
            <a:off x="7117920" y="6423840"/>
            <a:ext cx="1568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Calibri"/>
                <a:ea typeface="DejaVu Sans"/>
              </a:rPr>
              <a:t>© 2018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40" name="CustomShape 2"/>
          <p:cNvSpPr/>
          <p:nvPr/>
        </p:nvSpPr>
        <p:spPr>
          <a:xfrm>
            <a:off x="8686800" y="6423840"/>
            <a:ext cx="389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D320C7A-E202-4246-82B6-80B68D17B475}" type="slidenum">
              <a:rPr lang="en-U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‹#›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2"/>
          <p:cNvPicPr/>
          <p:nvPr/>
        </p:nvPicPr>
        <p:blipFill>
          <a:blip r:embed="rId14"/>
          <a:stretch/>
        </p:blipFill>
        <p:spPr>
          <a:xfrm>
            <a:off x="5040" y="0"/>
            <a:ext cx="9138240" cy="686088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7117920" y="6423840"/>
            <a:ext cx="1568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Calibri"/>
                <a:ea typeface="DejaVu Sans"/>
              </a:rPr>
              <a:t>© 2018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8686800" y="6423840"/>
            <a:ext cx="389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AA960E8-C137-4C00-9A2F-8231520B1FB1}" type="slidenum">
              <a:rPr lang="en-U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‹#›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/>
          <p:cNvPicPr/>
          <p:nvPr/>
        </p:nvPicPr>
        <p:blipFill>
          <a:blip r:embed="rId14"/>
          <a:stretch/>
        </p:blipFill>
        <p:spPr>
          <a:xfrm>
            <a:off x="5040" y="0"/>
            <a:ext cx="9138240" cy="6860880"/>
          </a:xfrm>
          <a:prstGeom prst="rect">
            <a:avLst/>
          </a:prstGeom>
          <a:ln>
            <a:noFill/>
          </a:ln>
        </p:spPr>
      </p:pic>
      <p:sp>
        <p:nvSpPr>
          <p:cNvPr id="162" name="CustomShape 1"/>
          <p:cNvSpPr/>
          <p:nvPr/>
        </p:nvSpPr>
        <p:spPr>
          <a:xfrm>
            <a:off x="7117920" y="6423840"/>
            <a:ext cx="1568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Calibri"/>
                <a:ea typeface="DejaVu Sans"/>
              </a:rPr>
              <a:t>© 2018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8686800" y="6423840"/>
            <a:ext cx="389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252E8E7-6A20-4C6C-A636-F6BA85FD1B1C}" type="slidenum">
              <a:rPr lang="en-US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‹#›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2"/>
          <p:cNvSpPr/>
          <p:nvPr/>
        </p:nvSpPr>
        <p:spPr>
          <a:xfrm>
            <a:off x="419760" y="1312924"/>
            <a:ext cx="8487720" cy="11543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endParaRPr lang="en-US" sz="3600" b="0" strike="noStrike" spc="-1" dirty="0">
              <a:latin typeface="Arial"/>
            </a:endParaRP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6D08BEA0-BE54-4ACB-98E9-9FD069B7EECC}"/>
              </a:ext>
            </a:extLst>
          </p:cNvPr>
          <p:cNvSpPr/>
          <p:nvPr/>
        </p:nvSpPr>
        <p:spPr>
          <a:xfrm>
            <a:off x="102637" y="214605"/>
            <a:ext cx="8804843" cy="15022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</a:t>
            </a:r>
            <a:r>
              <a:rPr lang="en-US" sz="3200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Nations and States Past, Present and Evolving</a:t>
            </a:r>
            <a:endParaRPr lang="en-US" sz="3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60" y="1464907"/>
            <a:ext cx="8071097" cy="45790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0" y="439133"/>
            <a:ext cx="9144000" cy="1075764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The Historical Evolution of the Nations and Nationalism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7 of 12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-130629" y="157568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Nations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Emerge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289080" y="2335017"/>
            <a:ext cx="8388390" cy="37410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Holy Roman Empire (HRE): 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lasted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until 1806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Protestant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Reformation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	 Thirty (1618-1648)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Eighty Years’ (1568-1648)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Catholic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vs.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Protestant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169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0" y="439133"/>
            <a:ext cx="9144000" cy="1075764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The Historical Evolution of the Nations and Nationalism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8 of 12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-130629" y="157568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Nations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Emerge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289080" y="2335017"/>
            <a:ext cx="8388390" cy="37410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Holy Roman Empire (HRE): 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lasted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until 1806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Protestant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Reformation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Thirty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(1618-1648)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Eighty Years’ (1568-1648)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Catholic vs.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Protestant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381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0" y="439133"/>
            <a:ext cx="9144000" cy="1075764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The Historical Evolution of the Nations and Nationalism 9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 of 12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-1" y="1575688"/>
            <a:ext cx="9013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Nations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Ascend: The Age of Enlightenment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2335017"/>
            <a:ext cx="9144000" cy="37410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Fully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realized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Enlightenment.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Modern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nationalism first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emerged early 1700s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Pre-Enlightenment link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state and its inhabitants were different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Popular sovereignty: Rooted in the idea of the social contract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871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2335017"/>
            <a:ext cx="9144000" cy="37410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95" y="393681"/>
            <a:ext cx="4562669" cy="568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86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0" y="439133"/>
            <a:ext cx="9144000" cy="1075764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The Historical Evolution of the Nations and Nationalism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10 of 12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-1" y="1575688"/>
            <a:ext cx="9013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Nations </a:t>
            </a: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Consolidate: The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Era of Self-determination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30628" y="2670919"/>
            <a:ext cx="9144000" cy="30207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Widespread of sovereignty and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nationalism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building through unification nationalism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decline and death of vast multiethnic empires helped spread nationalism 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734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0" y="439133"/>
            <a:ext cx="9144000" cy="1075764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The Historical Evolution of the Nations and Nationalism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11 of 12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-1" y="1575688"/>
            <a:ext cx="90133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Nations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Expand: Colonization and Decolonization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2221254"/>
            <a:ext cx="9144000" cy="41608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 late 18th and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n-US" sz="3200" spc="-1" baseline="30000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Western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 power colonized the non-Western world.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went to Asia, Africa, the Middle East, and Latin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America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exploitation of human and natural resources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134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0" y="439133"/>
            <a:ext cx="9144000" cy="1075764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The Historical Evolution of the Nations and Nationalism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12 of 12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-1" y="157568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2800" b="1" spc="-1" dirty="0">
                <a:solidFill>
                  <a:srgbClr val="4F81BD"/>
                </a:solidFill>
                <a:latin typeface="Calibri"/>
              </a:rPr>
              <a:t>Nations </a:t>
            </a:r>
            <a:r>
              <a:rPr lang="en-US" sz="2800" b="1" spc="-1" dirty="0" smtClean="0">
                <a:solidFill>
                  <a:srgbClr val="4F81BD"/>
                </a:solidFill>
                <a:latin typeface="Calibri"/>
              </a:rPr>
              <a:t>Collide The </a:t>
            </a:r>
            <a:r>
              <a:rPr lang="en-US" sz="2800" b="1" spc="-1" dirty="0">
                <a:solidFill>
                  <a:srgbClr val="4F81BD"/>
                </a:solidFill>
                <a:latin typeface="Calibri"/>
              </a:rPr>
              <a:t>Uneasy (and often Brutal) Legacy of Colonialism</a:t>
            </a:r>
            <a:endParaRPr lang="en-US" sz="28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30627" y="2781722"/>
            <a:ext cx="9013372" cy="2891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ecolonization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mid-20th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century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Nations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nationalism, and nation-states intersect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Nation-States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Precede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Nations and Nation-States Co-Evolve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250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0" y="439133"/>
            <a:ext cx="9144000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Nationalism Reconsidered 1 of 7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0" y="12553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2800" b="1" spc="-1" dirty="0" smtClean="0">
                <a:solidFill>
                  <a:srgbClr val="4F81BD"/>
                </a:solidFill>
                <a:latin typeface="Calibri"/>
              </a:rPr>
              <a:t>Positive </a:t>
            </a:r>
            <a:r>
              <a:rPr lang="en-US" sz="2800" b="1" spc="-1" dirty="0">
                <a:solidFill>
                  <a:srgbClr val="4F81BD"/>
                </a:solidFill>
                <a:latin typeface="Calibri"/>
              </a:rPr>
              <a:t>Dimensions of Nationalism</a:t>
            </a:r>
            <a:endParaRPr lang="en-US" sz="28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30627" y="2295332"/>
            <a:ext cx="9013372" cy="33776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positive force in the development of global politics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Nationalism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Promotes Democracy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Nationalism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Discourages Imperialism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Nationalism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Promotes Economic Growth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15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0" y="439133"/>
            <a:ext cx="9144000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Nationalism Reconsidered 2 of 7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0" y="103399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2800" b="1" spc="-1" dirty="0">
                <a:solidFill>
                  <a:srgbClr val="4F81BD"/>
                </a:solidFill>
                <a:latin typeface="Calibri"/>
              </a:rPr>
              <a:t>Negative Dimensions of </a:t>
            </a:r>
            <a:r>
              <a:rPr lang="en-US" sz="2800" b="1" spc="-1" dirty="0" smtClean="0">
                <a:solidFill>
                  <a:srgbClr val="4F81BD"/>
                </a:solidFill>
                <a:latin typeface="Calibri"/>
              </a:rPr>
              <a:t>Nationalism</a:t>
            </a:r>
            <a:endParaRPr lang="en-US" sz="28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30628" y="1557213"/>
            <a:ext cx="9013372" cy="47689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Parochialism: limit our sense of responsibility or concern for the other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Exceptionalism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the belief that your nation is better than others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Xenophobia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leads to feeling superior to others or even fearing and hating them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Nativism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Imperialism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697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0" y="514984"/>
            <a:ext cx="9144000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Nationalism Reconsidered 3 of 7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0" y="131391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2800" b="1" spc="-1" dirty="0" smtClean="0">
                <a:solidFill>
                  <a:srgbClr val="4F81BD"/>
                </a:solidFill>
                <a:latin typeface="Calibri"/>
              </a:rPr>
              <a:t>Positive </a:t>
            </a:r>
            <a:r>
              <a:rPr lang="en-US" sz="2800" b="1" spc="-1" dirty="0">
                <a:solidFill>
                  <a:srgbClr val="4F81BD"/>
                </a:solidFill>
                <a:latin typeface="Calibri"/>
              </a:rPr>
              <a:t>Aspects of Self-Determination</a:t>
            </a:r>
            <a:endParaRPr lang="en-US" sz="28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30628" y="2052734"/>
            <a:ext cx="9013372" cy="42640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mperative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principle of action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even to eliminate the abuses that stem from ethnic, racial, linguistic, or gender (liberal theorist)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have prevented </a:t>
            </a:r>
            <a:r>
              <a:rPr lang="en-US" sz="3200" spc="-1" dirty="0" err="1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ethnonationalist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conflicts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Bosnia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Chechnya, East Timor, Kosovo, Rwanda, and Sudan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176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74645" y="636280"/>
            <a:ext cx="9069355" cy="14444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</a:t>
            </a:r>
            <a:r>
              <a:rPr lang="en-US" sz="3200" b="0" strike="noStrike" spc="-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Nations and States Past, Present and Evolving</a:t>
            </a:r>
            <a:endParaRPr lang="en-US" sz="3200" b="0" strike="noStrike" spc="-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247621" y="2752530"/>
            <a:ext cx="8723402" cy="25845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514440" indent="-513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Nations, Nationalism, and the Nation-State </a:t>
            </a:r>
            <a:r>
              <a:rPr lang="en-US" sz="30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Defined</a:t>
            </a:r>
            <a:endParaRPr lang="en-US" sz="30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440" indent="-513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US" sz="30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0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Historical Evolution of Nations and Nationalism</a:t>
            </a:r>
            <a:endParaRPr lang="en-US" sz="30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440" indent="-513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US" sz="30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Nationalism </a:t>
            </a:r>
            <a:r>
              <a:rPr lang="en-US" sz="30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Reconsidered</a:t>
            </a:r>
            <a:endParaRPr lang="en-US" sz="30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440" indent="-513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r>
              <a:rPr lang="en-US" sz="30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0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Sovereign State</a:t>
            </a:r>
            <a:endParaRPr lang="en-US" sz="30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endParaRPr lang="en-US" sz="30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0" y="514984"/>
            <a:ext cx="9144000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Nationalism Reconsidered 4 of 7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0" y="131391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2800" b="1" spc="-1" dirty="0" smtClean="0">
                <a:solidFill>
                  <a:srgbClr val="4F81BD"/>
                </a:solidFill>
                <a:latin typeface="Calibri"/>
              </a:rPr>
              <a:t>Negative </a:t>
            </a:r>
            <a:r>
              <a:rPr lang="en-US" sz="2800" b="1" spc="-1" dirty="0">
                <a:solidFill>
                  <a:srgbClr val="4F81BD"/>
                </a:solidFill>
                <a:latin typeface="Calibri"/>
              </a:rPr>
              <a:t>Aspects of Self-Determination</a:t>
            </a:r>
            <a:endParaRPr lang="en-US" sz="28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30628" y="2221254"/>
            <a:ext cx="9013372" cy="42640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problematic in practice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many ethic groups with the goal of seeking independence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resource and territory sharing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Realist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quest for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self-determination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26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0" y="514984"/>
            <a:ext cx="9144000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Nationalism Reconsidered 5 of 7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0" y="147841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2800" b="1" spc="-1" dirty="0">
                <a:solidFill>
                  <a:srgbClr val="4F81BD"/>
                </a:solidFill>
                <a:latin typeface="Calibri"/>
              </a:rPr>
              <a:t>The Persistence of Nationalism</a:t>
            </a:r>
            <a:endParaRPr lang="en-US" sz="28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65314" y="2426528"/>
            <a:ext cx="9013372" cy="33397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 II changed many people’s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 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United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Nations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1945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liberal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internationalists and critical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theorists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Continued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strength of nationalism 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223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0" y="514984"/>
            <a:ext cx="9144000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Nationalism Reconsidered 6 of 7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0" y="147841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2800" b="1" spc="-1" dirty="0">
                <a:solidFill>
                  <a:srgbClr val="4F81BD"/>
                </a:solidFill>
                <a:latin typeface="Calibri"/>
              </a:rPr>
              <a:t>The Persistence of Nationalism</a:t>
            </a:r>
            <a:endParaRPr lang="en-US" sz="28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2221255"/>
            <a:ext cx="9013372" cy="31811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Germany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reunification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1990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Czechoslovakia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became two states in 1993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Yugoslavia dissolved; six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countries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formed 1990s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USSR, dissolved; 15 states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formed (1991)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970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0" y="514984"/>
            <a:ext cx="9144000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Nationalism Reconsidered 7 of 7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0" y="147841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2800" b="1" spc="-1" dirty="0">
                <a:solidFill>
                  <a:srgbClr val="4F81BD"/>
                </a:solidFill>
                <a:latin typeface="Calibri"/>
              </a:rPr>
              <a:t>The Persistence of Nationalism</a:t>
            </a:r>
            <a:endParaRPr lang="en-US" sz="28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2221255"/>
            <a:ext cx="9013372" cy="31811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Germany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reunification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1990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Czechoslovakia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became two states in 1993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Yugoslavia dissolved; six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countries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formed 1990s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USSR, dissolved; 15 states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formed (1991)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80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0" y="514984"/>
            <a:ext cx="9144000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The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Sovereign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State 1 of 6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0" y="147841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2800" b="1" spc="-1" dirty="0" smtClean="0">
                <a:solidFill>
                  <a:srgbClr val="4F81BD"/>
                </a:solidFill>
                <a:latin typeface="Calibri"/>
              </a:rPr>
              <a:t>Emergence </a:t>
            </a:r>
            <a:r>
              <a:rPr lang="en-US" sz="2800" b="1" spc="-1" dirty="0">
                <a:solidFill>
                  <a:srgbClr val="4F81BD"/>
                </a:solidFill>
                <a:latin typeface="Calibri"/>
              </a:rPr>
              <a:t>of the State</a:t>
            </a:r>
            <a:endParaRPr lang="en-US" sz="28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2221255"/>
            <a:ext cx="9013372" cy="37410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 nations, states have not always existed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 nations break away from the Holy Roman Empire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Eighty-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Thirty-Years Wars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Modern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system through the Treaty of Westphalia (1648)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233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0" y="514984"/>
            <a:ext cx="9144000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The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Sovereign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State 2 of 6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0" y="147841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2800" b="1" spc="-1" dirty="0" smtClean="0">
                <a:solidFill>
                  <a:srgbClr val="4F81BD"/>
                </a:solidFill>
                <a:latin typeface="Calibri"/>
              </a:rPr>
              <a:t>Requisites </a:t>
            </a:r>
            <a:r>
              <a:rPr lang="en-US" sz="2800" b="1" spc="-1" dirty="0">
                <a:solidFill>
                  <a:srgbClr val="4F81BD"/>
                </a:solidFill>
                <a:latin typeface="Calibri"/>
              </a:rPr>
              <a:t>of Statehood</a:t>
            </a:r>
            <a:endParaRPr lang="en-US" sz="28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2221254"/>
            <a:ext cx="9013372" cy="39685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Modern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has legal authority over its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citizens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oes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recognizes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external higher authority.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Sovereignty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The most important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requisite 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Diplomatic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Recognition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Domestic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215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0" y="514984"/>
            <a:ext cx="9144000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The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Sovereign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State 3 of 6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-65314" y="109830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2800" b="1" spc="-1" dirty="0" smtClean="0">
                <a:solidFill>
                  <a:srgbClr val="4F81BD"/>
                </a:solidFill>
                <a:latin typeface="Calibri"/>
              </a:rPr>
              <a:t>Requisites </a:t>
            </a:r>
            <a:r>
              <a:rPr lang="en-US" sz="2800" b="1" spc="-1" dirty="0">
                <a:solidFill>
                  <a:srgbClr val="4F81BD"/>
                </a:solidFill>
                <a:latin typeface="Calibri"/>
              </a:rPr>
              <a:t>of Statehood</a:t>
            </a:r>
            <a:endParaRPr lang="en-US" sz="28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2221254"/>
            <a:ext cx="9013372" cy="39685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63" y="1845460"/>
            <a:ext cx="6018246" cy="405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76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0" y="514984"/>
            <a:ext cx="9144000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The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Sovereign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State 4 of 6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0" y="147841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2800" b="1" spc="-1" dirty="0" smtClean="0">
                <a:solidFill>
                  <a:srgbClr val="4F81BD"/>
                </a:solidFill>
                <a:latin typeface="Calibri"/>
              </a:rPr>
              <a:t>Regime </a:t>
            </a:r>
            <a:r>
              <a:rPr lang="en-US" sz="2800" b="1" spc="-1" dirty="0">
                <a:solidFill>
                  <a:srgbClr val="4F81BD"/>
                </a:solidFill>
                <a:latin typeface="Calibri"/>
              </a:rPr>
              <a:t>Types and Governance </a:t>
            </a:r>
            <a:endParaRPr lang="en-US" sz="28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2221254"/>
            <a:ext cx="9013372" cy="39685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a state governs has a lot of implications on global politics.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of governments are more warlike?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the democratic governments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99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0" y="514984"/>
            <a:ext cx="9144000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The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Sovereign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State 5 of 6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0" y="147841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2800" b="1" spc="-1" dirty="0" smtClean="0">
                <a:solidFill>
                  <a:srgbClr val="4F81BD"/>
                </a:solidFill>
                <a:latin typeface="Calibri"/>
              </a:rPr>
              <a:t>Regime </a:t>
            </a:r>
            <a:r>
              <a:rPr lang="en-US" sz="2800" b="1" spc="-1" dirty="0">
                <a:solidFill>
                  <a:srgbClr val="4F81BD"/>
                </a:solidFill>
                <a:latin typeface="Calibri"/>
              </a:rPr>
              <a:t>Types and Governance </a:t>
            </a:r>
            <a:endParaRPr lang="en-US" sz="28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2221254"/>
            <a:ext cx="9013372" cy="39685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03" y="2117985"/>
            <a:ext cx="5669529" cy="392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38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0" y="514984"/>
            <a:ext cx="9144000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The 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Sovereign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State 6 of 6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0" y="147841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2800" b="1" spc="-1" dirty="0" smtClean="0">
                <a:solidFill>
                  <a:srgbClr val="4F81BD"/>
                </a:solidFill>
                <a:latin typeface="Calibri"/>
              </a:rPr>
              <a:t>Weak </a:t>
            </a:r>
            <a:r>
              <a:rPr lang="en-US" sz="2800" b="1" spc="-1" dirty="0">
                <a:solidFill>
                  <a:srgbClr val="4F81BD"/>
                </a:solidFill>
                <a:latin typeface="Calibri"/>
              </a:rPr>
              <a:t>and Failed States </a:t>
            </a:r>
            <a:endParaRPr lang="en-US" sz="28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205273" y="2519834"/>
            <a:ext cx="8770776" cy="3022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State’s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existence is more a political than a legal matter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bit difficult to pinpoint if a state is weak or fail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Fragile States Index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497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457200" y="494255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</a:t>
            </a:r>
            <a:r>
              <a:rPr lang="en-US" sz="3200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</a:t>
            </a:r>
            <a:r>
              <a:rPr lang="en-US" sz="3200" b="0" strike="noStrike" spc="-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Objectives </a:t>
            </a:r>
            <a:endParaRPr lang="en-US" sz="3200" b="0" strike="noStrike" spc="-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237384" y="1795155"/>
            <a:ext cx="8668512" cy="43246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.1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concepts of nations, nationalism, and the nation-state.</a:t>
            </a:r>
            <a:endParaRPr lang="en-US" sz="3000" spc="-1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.2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historical evolution of nations and nationalism.</a:t>
            </a: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4.3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Evaluate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positive and negative dimensions of nationalism.</a:t>
            </a:r>
            <a:endParaRPr lang="en-US" sz="3000" spc="-1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3.4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developments in the emergence of the sovereign state.</a:t>
            </a:r>
            <a:endParaRPr lang="en-US" sz="3000" b="0" strike="noStrike" spc="-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80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457200" y="494255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Chapter </a:t>
            </a:r>
            <a:r>
              <a:rPr lang="en-US" sz="3200" spc="-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of </a:t>
            </a:r>
            <a:r>
              <a:rPr lang="en-US" sz="3200" b="0" strike="noStrike" spc="-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</a:t>
            </a:r>
            <a:r>
              <a:rPr lang="en-US" sz="3200" b="0" strike="noStrike" spc="-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Objectives </a:t>
            </a:r>
            <a:endParaRPr lang="en-US" sz="3200" b="0" strike="noStrike" spc="-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237384" y="1795155"/>
            <a:ext cx="8668512" cy="43246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.1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concepts of nations, nationalism, and the nation-state.</a:t>
            </a:r>
            <a:endParaRPr lang="en-US" sz="3000" spc="-1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.2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historical evolution of nations and nationalism.</a:t>
            </a: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4.3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Evaluate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positive and negative dimensions of nationalism.</a:t>
            </a:r>
            <a:endParaRPr lang="en-US" sz="3000" spc="-1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41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3.4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</a:t>
            </a:r>
            <a:r>
              <a:rPr lang="en-US" sz="3000" spc="-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000" spc="-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 developments in the emergence of the sovereign state.</a:t>
            </a:r>
            <a:endParaRPr lang="en-US" sz="3000" b="0" strike="noStrike" spc="-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78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420859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Nations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, Nationalism, and the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Nation-State 1 of 12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144372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	</a:t>
            </a: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Nations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978090"/>
            <a:ext cx="9144000" cy="4444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 one or more demographic and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cultural traits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Possess a feeling of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Seek to control their political affairs </a:t>
            </a: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nation exists because its members think it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Demographic and Cultural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Similarities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Self-determination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124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420859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Nations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, Nationalism, and the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Nation-State 2 of 12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144372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	</a:t>
            </a: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Nations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978090"/>
            <a:ext cx="9144000" cy="4444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852" y="1729148"/>
            <a:ext cx="6389077" cy="425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8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420859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Nations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, Nationalism, and the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Nation-State 3 of 12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144372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	</a:t>
            </a: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Nationalism 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978090"/>
            <a:ext cx="9144000" cy="4444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Nationalism is a set of ideas.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 values about what is good and bad.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adherents on how to act.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together those who adhere to the ideology.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r>
              <a:rPr lang="en-US" sz="3200" i="1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sz="3200" i="1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an American, a Texan, and a Democrat—in that order; U.S. President </a:t>
            </a:r>
            <a:r>
              <a:rPr lang="en-US" sz="3200" b="1" i="1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Lyndon B. Johnson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984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363725" y="420859"/>
            <a:ext cx="8565840" cy="5833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Nations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, Nationalism, and the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Nation-State 4 of 12 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144372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	</a:t>
            </a: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Nationalism 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978090"/>
            <a:ext cx="9144000" cy="4444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65" y="1729147"/>
            <a:ext cx="6540760" cy="418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28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0" y="420859"/>
            <a:ext cx="9143999" cy="583321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Nations</a:t>
            </a:r>
            <a:r>
              <a:rPr lang="en-US" sz="3200" spc="-1" dirty="0">
                <a:solidFill>
                  <a:srgbClr val="1F497D"/>
                </a:solidFill>
                <a:latin typeface="Calibri"/>
              </a:rPr>
              <a:t>, Nationalism, and the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Nation-State 5 of 12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363725" y="1144372"/>
            <a:ext cx="8565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The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Nation-State 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0" y="1978090"/>
            <a:ext cx="9144000" cy="44446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ealization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self-determination in the overlap of the nation and state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Sovereign (independent)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Political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organizations with certain </a:t>
            </a: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characteristics</a:t>
            </a:r>
            <a:endParaRPr lang="en-US" sz="3200" spc="-1" dirty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countries fail to attain such status: South Sudan, Moldova, and Afghanistan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464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89080" y="2221254"/>
            <a:ext cx="8565840" cy="3968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920" indent="-457200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  <a:buFont typeface="Arial" panose="020B0604020202020204" pitchFamily="34" charset="0"/>
              <a:buChar char="•"/>
            </a:pPr>
            <a:endParaRPr lang="en-US" sz="30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0" y="439133"/>
            <a:ext cx="9144000" cy="1075764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3200" spc="-1" dirty="0">
                <a:solidFill>
                  <a:srgbClr val="1F497D"/>
                </a:solidFill>
                <a:latin typeface="Calibri"/>
              </a:rPr>
              <a:t> The Historical Evolution of the Nations and Nationalism </a:t>
            </a:r>
            <a:r>
              <a:rPr lang="en-US" sz="3200" spc="-1" dirty="0" smtClean="0">
                <a:solidFill>
                  <a:srgbClr val="1F497D"/>
                </a:solidFill>
                <a:latin typeface="Calibri"/>
              </a:rPr>
              <a:t>6 of 12</a:t>
            </a:r>
            <a:endParaRPr lang="en-US" sz="3200" spc="-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7274DE-3F86-4AE8-B84E-5E625457B59F}"/>
              </a:ext>
            </a:extLst>
          </p:cNvPr>
          <p:cNvSpPr/>
          <p:nvPr/>
        </p:nvSpPr>
        <p:spPr>
          <a:xfrm>
            <a:off x="-130629" y="157568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641"/>
              </a:spcBef>
              <a:buClr>
                <a:srgbClr val="4F81BD"/>
              </a:buClr>
            </a:pPr>
            <a:r>
              <a:rPr lang="en-US" sz="3200" b="1" spc="-1" dirty="0" smtClean="0">
                <a:solidFill>
                  <a:srgbClr val="4F81BD"/>
                </a:solidFill>
                <a:latin typeface="Calibri"/>
              </a:rPr>
              <a:t>Nations </a:t>
            </a:r>
            <a:r>
              <a:rPr lang="en-US" sz="3200" b="1" spc="-1" dirty="0">
                <a:solidFill>
                  <a:srgbClr val="4F81BD"/>
                </a:solidFill>
                <a:latin typeface="Calibri"/>
              </a:rPr>
              <a:t>Emerge</a:t>
            </a:r>
            <a:endParaRPr lang="en-US" sz="3200" b="1" spc="-1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83975" y="2469079"/>
            <a:ext cx="8929396" cy="32599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Difficult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pinpoint the start of nationalism 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Its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origins are rooted in modern Western experiences</a:t>
            </a: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spc="-1" dirty="0" smtClean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spc="-1" dirty="0">
                <a:solidFill>
                  <a:srgbClr val="4F81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 of the universalistic Roman Empire in 476 CE set the stage for the emergence of the nation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65560" indent="-457200">
              <a:lnSpc>
                <a:spcPct val="100000"/>
              </a:lnSpc>
              <a:spcBef>
                <a:spcPts val="1417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3200" spc="-1" dirty="0" smtClean="0">
              <a:solidFill>
                <a:srgbClr val="4F81B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208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StudentC05_Globalization</Template>
  <TotalTime>3226</TotalTime>
  <Words>1089</Words>
  <Application>Microsoft Office PowerPoint</Application>
  <PresentationFormat>On-screen Show (4:3)</PresentationFormat>
  <Paragraphs>246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Oxford University Press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subject/>
  <dc:creator>neil oculi</dc:creator>
  <dc:description/>
  <cp:lastModifiedBy>UConn</cp:lastModifiedBy>
  <cp:revision>234</cp:revision>
  <dcterms:created xsi:type="dcterms:W3CDTF">2019-05-29T20:45:56Z</dcterms:created>
  <dcterms:modified xsi:type="dcterms:W3CDTF">2019-09-23T02:42:09Z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Oxford University Press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18</vt:i4>
  </property>
</Properties>
</file>