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Lst>
  <p:notesMasterIdLst>
    <p:notesMasterId r:id="rId58"/>
  </p:notesMasterIdLst>
  <p:sldIdLst>
    <p:sldId id="256" r:id="rId5"/>
    <p:sldId id="258" r:id="rId6"/>
    <p:sldId id="325" r:id="rId7"/>
    <p:sldId id="257" r:id="rId8"/>
    <p:sldId id="259" r:id="rId9"/>
    <p:sldId id="326" r:id="rId10"/>
    <p:sldId id="333" r:id="rId11"/>
    <p:sldId id="334" r:id="rId12"/>
    <p:sldId id="335" r:id="rId13"/>
    <p:sldId id="336" r:id="rId14"/>
    <p:sldId id="328" r:id="rId15"/>
    <p:sldId id="329" r:id="rId16"/>
    <p:sldId id="330" r:id="rId17"/>
    <p:sldId id="331" r:id="rId18"/>
    <p:sldId id="332" r:id="rId19"/>
    <p:sldId id="337" r:id="rId20"/>
    <p:sldId id="338" r:id="rId21"/>
    <p:sldId id="339" r:id="rId22"/>
    <p:sldId id="340" r:id="rId23"/>
    <p:sldId id="341" r:id="rId24"/>
    <p:sldId id="342" r:id="rId25"/>
    <p:sldId id="343" r:id="rId26"/>
    <p:sldId id="344" r:id="rId27"/>
    <p:sldId id="345" r:id="rId28"/>
    <p:sldId id="347" r:id="rId29"/>
    <p:sldId id="348" r:id="rId30"/>
    <p:sldId id="370" r:id="rId31"/>
    <p:sldId id="349" r:id="rId32"/>
    <p:sldId id="350" r:id="rId33"/>
    <p:sldId id="372" r:id="rId34"/>
    <p:sldId id="351" r:id="rId35"/>
    <p:sldId id="352" r:id="rId36"/>
    <p:sldId id="353" r:id="rId37"/>
    <p:sldId id="355" r:id="rId38"/>
    <p:sldId id="373" r:id="rId39"/>
    <p:sldId id="356" r:id="rId40"/>
    <p:sldId id="357" r:id="rId41"/>
    <p:sldId id="358" r:id="rId42"/>
    <p:sldId id="359" r:id="rId43"/>
    <p:sldId id="360" r:id="rId44"/>
    <p:sldId id="374" r:id="rId45"/>
    <p:sldId id="361" r:id="rId46"/>
    <p:sldId id="362" r:id="rId47"/>
    <p:sldId id="375" r:id="rId48"/>
    <p:sldId id="363" r:id="rId49"/>
    <p:sldId id="364" r:id="rId50"/>
    <p:sldId id="365" r:id="rId51"/>
    <p:sldId id="376" r:id="rId52"/>
    <p:sldId id="366" r:id="rId53"/>
    <p:sldId id="367" r:id="rId54"/>
    <p:sldId id="368" r:id="rId55"/>
    <p:sldId id="377" r:id="rId56"/>
    <p:sldId id="37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snapToGrid="0">
      <p:cViewPr varScale="1">
        <p:scale>
          <a:sx n="103" d="100"/>
          <a:sy n="103" d="100"/>
        </p:scale>
        <p:origin x="18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244"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245"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246"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247"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248"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94456DA-4926-4152-A3ED-CE732EAC76DF}"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en-US" sz="2000" b="0" strike="noStrike" spc="-1" dirty="0">
              <a:latin typeface="Arial"/>
            </a:endParaRPr>
          </a:p>
        </p:txBody>
      </p:sp>
      <p:sp>
        <p:nvSpPr>
          <p:cNvPr id="32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12D266-5A7B-46CF-A46A-E289E20043E3}"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199398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42851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427098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146622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Neorealism also portrays global politics as a struggle for power, but </a:t>
            </a:r>
            <a:r>
              <a:rPr lang="en-US" sz="1200" kern="1200" dirty="0" err="1" smtClean="0">
                <a:solidFill>
                  <a:schemeClr val="tx1"/>
                </a:solidFill>
                <a:effectLst/>
                <a:latin typeface="+mn-lt"/>
                <a:ea typeface="+mn-ea"/>
                <a:cs typeface="+mn-cs"/>
              </a:rPr>
              <a:t>neorealists</a:t>
            </a:r>
            <a:r>
              <a:rPr lang="en-US" sz="1200" kern="1200" dirty="0" smtClean="0">
                <a:solidFill>
                  <a:schemeClr val="tx1"/>
                </a:solidFill>
                <a:effectLst/>
                <a:latin typeface="+mn-lt"/>
                <a:ea typeface="+mn-ea"/>
                <a:cs typeface="+mn-cs"/>
              </a:rPr>
              <a:t> believe that the cause of conflict is not human nature per se, or the individual choices and preferences that follow from it, but rather the anarchic (unregulated) structure of the global system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central governing authority means a constant struggle for survival within the international system </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14</a:t>
            </a:fld>
            <a:endParaRPr lang="en-US" sz="1400" b="0" strike="noStrike" spc="-1">
              <a:latin typeface="Times New Roman"/>
            </a:endParaRPr>
          </a:p>
        </p:txBody>
      </p:sp>
    </p:spTree>
    <p:extLst>
      <p:ext uri="{BB962C8B-B14F-4D97-AF65-F5344CB8AC3E}">
        <p14:creationId xmlns:p14="http://schemas.microsoft.com/office/powerpoint/2010/main" val="318216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53025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16</a:t>
            </a:fld>
            <a:endParaRPr lang="en-US" sz="1400" b="0" strike="noStrike" spc="-1">
              <a:latin typeface="Times New Roman"/>
            </a:endParaRPr>
          </a:p>
        </p:txBody>
      </p:sp>
    </p:spTree>
    <p:extLst>
      <p:ext uri="{BB962C8B-B14F-4D97-AF65-F5344CB8AC3E}">
        <p14:creationId xmlns:p14="http://schemas.microsoft.com/office/powerpoint/2010/main" val="419836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17</a:t>
            </a:fld>
            <a:endParaRPr lang="en-US" sz="1400" b="0" strike="noStrike" spc="-1">
              <a:latin typeface="Times New Roman"/>
            </a:endParaRPr>
          </a:p>
        </p:txBody>
      </p:sp>
    </p:spTree>
    <p:extLst>
      <p:ext uri="{BB962C8B-B14F-4D97-AF65-F5344CB8AC3E}">
        <p14:creationId xmlns:p14="http://schemas.microsoft.com/office/powerpoint/2010/main" val="361832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18</a:t>
            </a:fld>
            <a:endParaRPr lang="en-US" sz="1400" b="0" strike="noStrike" spc="-1">
              <a:latin typeface="Times New Roman"/>
            </a:endParaRPr>
          </a:p>
        </p:txBody>
      </p:sp>
    </p:spTree>
    <p:extLst>
      <p:ext uri="{BB962C8B-B14F-4D97-AF65-F5344CB8AC3E}">
        <p14:creationId xmlns:p14="http://schemas.microsoft.com/office/powerpoint/2010/main" val="296842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b="1" dirty="0" smtClean="0"/>
              <a:t>Global expansion of democracy </a:t>
            </a:r>
          </a:p>
          <a:p>
            <a:pPr lvl="2"/>
            <a:r>
              <a:rPr lang="en-US" baseline="0" dirty="0" smtClean="0"/>
              <a:t> </a:t>
            </a:r>
            <a:r>
              <a:rPr lang="en-US" dirty="0" smtClean="0"/>
              <a:t>a)Since its emergence in the French and American Revolutions</a:t>
            </a:r>
          </a:p>
          <a:p>
            <a:pPr lvl="2"/>
            <a:r>
              <a:rPr lang="en-US" dirty="0" smtClean="0"/>
              <a:t>b)Promotes the interest of democratic nations</a:t>
            </a:r>
          </a:p>
          <a:p>
            <a:pPr lvl="2"/>
            <a:r>
              <a:rPr lang="en-US" dirty="0" smtClean="0"/>
              <a:t>c)Additional opportunities for cooperation by democracies and their citizens because of mutual respect, values, norms, institutions etc. </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19</a:t>
            </a:fld>
            <a:endParaRPr lang="en-US" sz="1400" b="0" strike="noStrike" spc="-1">
              <a:latin typeface="Times New Roman"/>
            </a:endParaRPr>
          </a:p>
        </p:txBody>
      </p:sp>
    </p:spTree>
    <p:extLst>
      <p:ext uri="{BB962C8B-B14F-4D97-AF65-F5344CB8AC3E}">
        <p14:creationId xmlns:p14="http://schemas.microsoft.com/office/powerpoint/2010/main" val="52978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307096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b="1" dirty="0" smtClean="0"/>
              <a:t> Liberal internationalists</a:t>
            </a:r>
            <a:r>
              <a:rPr lang="en-US" dirty="0" smtClean="0"/>
              <a:t>:</a:t>
            </a:r>
          </a:p>
          <a:p>
            <a:pPr lvl="2"/>
            <a:r>
              <a:rPr lang="en-US" dirty="0" smtClean="0"/>
              <a:t>     a)</a:t>
            </a:r>
            <a:r>
              <a:rPr lang="en-US" baseline="0" dirty="0" smtClean="0"/>
              <a:t> </a:t>
            </a:r>
            <a:r>
              <a:rPr lang="en-US" dirty="0" smtClean="0"/>
              <a:t>Support concerted and assertive effort to expand and promote liberalism, even forcibly.</a:t>
            </a:r>
          </a:p>
          <a:p>
            <a:pPr lvl="2"/>
            <a:r>
              <a:rPr lang="en-US" dirty="0" smtClean="0"/>
              <a:t>     b)</a:t>
            </a:r>
            <a:r>
              <a:rPr lang="en-US" baseline="0" dirty="0" smtClean="0"/>
              <a:t> </a:t>
            </a:r>
            <a:r>
              <a:rPr lang="en-US" dirty="0" smtClean="0"/>
              <a:t>Example Woodrow Wilson sent American troops to Europe in an effort to “make the world safe for democracy.</a:t>
            </a:r>
          </a:p>
          <a:p>
            <a:pPr lvl="2"/>
            <a:r>
              <a:rPr lang="en-US" dirty="0" smtClean="0"/>
              <a:t>     c)</a:t>
            </a:r>
            <a:r>
              <a:rPr lang="en-US" baseline="0" dirty="0" smtClean="0"/>
              <a:t> </a:t>
            </a:r>
            <a:r>
              <a:rPr lang="en-US" dirty="0" smtClean="0"/>
              <a:t>George W. Bush invaded Iraq to overthrow the authoritarian regime of Saddam Hussein in an effort to foster democracy. </a:t>
            </a:r>
          </a:p>
          <a:p>
            <a:pPr lvl="2"/>
            <a:r>
              <a:rPr lang="en-US" dirty="0" smtClean="0"/>
              <a:t>     d)</a:t>
            </a:r>
            <a:r>
              <a:rPr lang="en-US" baseline="0" dirty="0" smtClean="0"/>
              <a:t> </a:t>
            </a:r>
            <a:r>
              <a:rPr lang="en-US" dirty="0" smtClean="0"/>
              <a:t>Closely related to classical liberal thoughts, Enlightenment thinkers (Immanuel Kant and John Stuart Mill).</a:t>
            </a:r>
          </a:p>
          <a:p>
            <a:pPr lvl="2"/>
            <a:r>
              <a:rPr lang="en-US" dirty="0" smtClean="0"/>
              <a:t>     e)</a:t>
            </a:r>
            <a:r>
              <a:rPr lang="en-US" baseline="0" dirty="0" smtClean="0"/>
              <a:t>  </a:t>
            </a:r>
            <a:r>
              <a:rPr lang="en-US" dirty="0" smtClean="0"/>
              <a:t>Major influence on post–Cold War leaders especially in the U.S. </a:t>
            </a:r>
          </a:p>
          <a:p>
            <a:pPr lvl="2"/>
            <a:r>
              <a:rPr lang="en-US" dirty="0" smtClean="0"/>
              <a:t>     f)</a:t>
            </a:r>
            <a:r>
              <a:rPr lang="en-US" baseline="0" dirty="0" smtClean="0"/>
              <a:t> </a:t>
            </a:r>
            <a:r>
              <a:rPr lang="en-US" dirty="0" smtClean="0"/>
              <a:t>For the U.S. promoting improvements in global economic conditions, human rights, and democracy is very much in the national interest.</a:t>
            </a:r>
          </a:p>
          <a:p>
            <a:pPr lvl="2"/>
            <a:r>
              <a:rPr lang="en-US" dirty="0" smtClean="0"/>
              <a:t>    g)</a:t>
            </a:r>
            <a:r>
              <a:rPr lang="en-US" baseline="0" dirty="0" smtClean="0"/>
              <a:t> </a:t>
            </a:r>
            <a:r>
              <a:rPr lang="en-US" dirty="0" smtClean="0"/>
              <a:t>Civil and political rights, democracy and free market capitalism.</a:t>
            </a:r>
          </a:p>
          <a:p>
            <a:pPr lvl="2"/>
            <a:r>
              <a:rPr lang="en-US" dirty="0" smtClean="0"/>
              <a:t>    h)</a:t>
            </a:r>
            <a:r>
              <a:rPr lang="en-US" baseline="0" dirty="0" smtClean="0"/>
              <a:t> </a:t>
            </a:r>
            <a:r>
              <a:rPr lang="en-US" dirty="0" smtClean="0"/>
              <a:t>Disagree with realist that pursuing ethical policy often works against the national interest.</a:t>
            </a:r>
          </a:p>
          <a:p>
            <a:pPr lvl="2"/>
            <a:r>
              <a:rPr lang="en-US" dirty="0" smtClean="0"/>
              <a:t>     </a:t>
            </a:r>
            <a:r>
              <a:rPr lang="en-US" dirty="0" err="1" smtClean="0"/>
              <a:t>i</a:t>
            </a:r>
            <a:r>
              <a:rPr lang="en-US" dirty="0" smtClean="0"/>
              <a:t>)</a:t>
            </a:r>
            <a:r>
              <a:rPr lang="en-US" baseline="0" dirty="0" smtClean="0"/>
              <a:t> </a:t>
            </a:r>
            <a:r>
              <a:rPr lang="en-US" dirty="0" smtClean="0"/>
              <a:t>President Obama’s commitment in Afghanistan to fight against the Islamic State</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20</a:t>
            </a:fld>
            <a:endParaRPr lang="en-US" sz="1400" b="0" strike="noStrike" spc="-1">
              <a:latin typeface="Times New Roman"/>
            </a:endParaRPr>
          </a:p>
        </p:txBody>
      </p:sp>
    </p:spTree>
    <p:extLst>
      <p:ext uri="{BB962C8B-B14F-4D97-AF65-F5344CB8AC3E}">
        <p14:creationId xmlns:p14="http://schemas.microsoft.com/office/powerpoint/2010/main" val="405628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21</a:t>
            </a:fld>
            <a:endParaRPr lang="en-US" sz="1400" b="0" strike="noStrike" spc="-1">
              <a:latin typeface="Times New Roman"/>
            </a:endParaRPr>
          </a:p>
        </p:txBody>
      </p:sp>
    </p:spTree>
    <p:extLst>
      <p:ext uri="{BB962C8B-B14F-4D97-AF65-F5344CB8AC3E}">
        <p14:creationId xmlns:p14="http://schemas.microsoft.com/office/powerpoint/2010/main" val="402602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22</a:t>
            </a:fld>
            <a:endParaRPr lang="en-US" sz="1400" b="0" strike="noStrike" spc="-1">
              <a:latin typeface="Times New Roman"/>
            </a:endParaRPr>
          </a:p>
        </p:txBody>
      </p:sp>
    </p:spTree>
    <p:extLst>
      <p:ext uri="{BB962C8B-B14F-4D97-AF65-F5344CB8AC3E}">
        <p14:creationId xmlns:p14="http://schemas.microsoft.com/office/powerpoint/2010/main" val="19140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2068222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24</a:t>
            </a:fld>
            <a:endParaRPr lang="en-US" sz="1400" b="0" strike="noStrike" spc="-1">
              <a:latin typeface="Times New Roman"/>
            </a:endParaRPr>
          </a:p>
        </p:txBody>
      </p:sp>
    </p:spTree>
    <p:extLst>
      <p:ext uri="{BB962C8B-B14F-4D97-AF65-F5344CB8AC3E}">
        <p14:creationId xmlns:p14="http://schemas.microsoft.com/office/powerpoint/2010/main" val="2955727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25</a:t>
            </a:fld>
            <a:endParaRPr lang="en-US" sz="1400" b="0" strike="noStrike" spc="-1">
              <a:latin typeface="Times New Roman"/>
            </a:endParaRPr>
          </a:p>
        </p:txBody>
      </p:sp>
    </p:spTree>
    <p:extLst>
      <p:ext uri="{BB962C8B-B14F-4D97-AF65-F5344CB8AC3E}">
        <p14:creationId xmlns:p14="http://schemas.microsoft.com/office/powerpoint/2010/main" val="2066846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26</a:t>
            </a:fld>
            <a:endParaRPr lang="en-US" sz="1400" b="0" strike="noStrike" spc="-1">
              <a:latin typeface="Times New Roman"/>
            </a:endParaRPr>
          </a:p>
        </p:txBody>
      </p:sp>
    </p:spTree>
    <p:extLst>
      <p:ext uri="{BB962C8B-B14F-4D97-AF65-F5344CB8AC3E}">
        <p14:creationId xmlns:p14="http://schemas.microsoft.com/office/powerpoint/2010/main" val="3659907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4036305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3893581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303376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1135543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157936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117411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32</a:t>
            </a:fld>
            <a:endParaRPr lang="en-US" sz="1400" b="0" strike="noStrike" spc="-1">
              <a:latin typeface="Times New Roman"/>
            </a:endParaRPr>
          </a:p>
        </p:txBody>
      </p:sp>
    </p:spTree>
    <p:extLst>
      <p:ext uri="{BB962C8B-B14F-4D97-AF65-F5344CB8AC3E}">
        <p14:creationId xmlns:p14="http://schemas.microsoft.com/office/powerpoint/2010/main" val="2007427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33</a:t>
            </a:fld>
            <a:endParaRPr lang="en-US" sz="1400" b="0" strike="noStrike" spc="-1">
              <a:latin typeface="Times New Roman"/>
            </a:endParaRPr>
          </a:p>
        </p:txBody>
      </p:sp>
    </p:spTree>
    <p:extLst>
      <p:ext uri="{BB962C8B-B14F-4D97-AF65-F5344CB8AC3E}">
        <p14:creationId xmlns:p14="http://schemas.microsoft.com/office/powerpoint/2010/main" val="79168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34</a:t>
            </a:fld>
            <a:endParaRPr lang="en-US" sz="1400" b="0" strike="noStrike" spc="-1">
              <a:latin typeface="Times New Roman"/>
            </a:endParaRPr>
          </a:p>
        </p:txBody>
      </p:sp>
    </p:spTree>
    <p:extLst>
      <p:ext uri="{BB962C8B-B14F-4D97-AF65-F5344CB8AC3E}">
        <p14:creationId xmlns:p14="http://schemas.microsoft.com/office/powerpoint/2010/main" val="317866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35</a:t>
            </a:fld>
            <a:endParaRPr lang="en-US" sz="1400" b="0" strike="noStrike" spc="-1">
              <a:latin typeface="Times New Roman"/>
            </a:endParaRPr>
          </a:p>
        </p:txBody>
      </p:sp>
    </p:spTree>
    <p:extLst>
      <p:ext uri="{BB962C8B-B14F-4D97-AF65-F5344CB8AC3E}">
        <p14:creationId xmlns:p14="http://schemas.microsoft.com/office/powerpoint/2010/main" val="3459642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36</a:t>
            </a:fld>
            <a:endParaRPr lang="en-US" sz="1400" b="0" strike="noStrike" spc="-1">
              <a:latin typeface="Times New Roman"/>
            </a:endParaRPr>
          </a:p>
        </p:txBody>
      </p:sp>
    </p:spTree>
    <p:extLst>
      <p:ext uri="{BB962C8B-B14F-4D97-AF65-F5344CB8AC3E}">
        <p14:creationId xmlns:p14="http://schemas.microsoft.com/office/powerpoint/2010/main" val="2148567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37</a:t>
            </a:fld>
            <a:endParaRPr lang="en-US" sz="1400" b="0" strike="noStrike" spc="-1">
              <a:latin typeface="Times New Roman"/>
            </a:endParaRPr>
          </a:p>
        </p:txBody>
      </p:sp>
    </p:spTree>
    <p:extLst>
      <p:ext uri="{BB962C8B-B14F-4D97-AF65-F5344CB8AC3E}">
        <p14:creationId xmlns:p14="http://schemas.microsoft.com/office/powerpoint/2010/main" val="1568326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38</a:t>
            </a:fld>
            <a:endParaRPr lang="en-US" sz="1400" b="0" strike="noStrike" spc="-1">
              <a:latin typeface="Times New Roman"/>
            </a:endParaRPr>
          </a:p>
        </p:txBody>
      </p:sp>
    </p:spTree>
    <p:extLst>
      <p:ext uri="{BB962C8B-B14F-4D97-AF65-F5344CB8AC3E}">
        <p14:creationId xmlns:p14="http://schemas.microsoft.com/office/powerpoint/2010/main" val="2123447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39</a:t>
            </a:fld>
            <a:endParaRPr lang="en-US" sz="1400" b="0" strike="noStrike" spc="-1">
              <a:latin typeface="Times New Roman"/>
            </a:endParaRPr>
          </a:p>
        </p:txBody>
      </p:sp>
    </p:spTree>
    <p:extLst>
      <p:ext uri="{BB962C8B-B14F-4D97-AF65-F5344CB8AC3E}">
        <p14:creationId xmlns:p14="http://schemas.microsoft.com/office/powerpoint/2010/main" val="332133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3155040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40</a:t>
            </a:fld>
            <a:endParaRPr lang="en-US" sz="1400" b="0" strike="noStrike" spc="-1">
              <a:latin typeface="Times New Roman"/>
            </a:endParaRPr>
          </a:p>
        </p:txBody>
      </p:sp>
    </p:spTree>
    <p:extLst>
      <p:ext uri="{BB962C8B-B14F-4D97-AF65-F5344CB8AC3E}">
        <p14:creationId xmlns:p14="http://schemas.microsoft.com/office/powerpoint/2010/main" val="3057629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41</a:t>
            </a:fld>
            <a:endParaRPr lang="en-US" sz="1400" b="0" strike="noStrike" spc="-1">
              <a:latin typeface="Times New Roman"/>
            </a:endParaRPr>
          </a:p>
        </p:txBody>
      </p:sp>
    </p:spTree>
    <p:extLst>
      <p:ext uri="{BB962C8B-B14F-4D97-AF65-F5344CB8AC3E}">
        <p14:creationId xmlns:p14="http://schemas.microsoft.com/office/powerpoint/2010/main" val="279107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42</a:t>
            </a:fld>
            <a:endParaRPr lang="en-US" sz="1400" b="0" strike="noStrike" spc="-1">
              <a:latin typeface="Times New Roman"/>
            </a:endParaRPr>
          </a:p>
        </p:txBody>
      </p:sp>
    </p:spTree>
    <p:extLst>
      <p:ext uri="{BB962C8B-B14F-4D97-AF65-F5344CB8AC3E}">
        <p14:creationId xmlns:p14="http://schemas.microsoft.com/office/powerpoint/2010/main" val="2157577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43</a:t>
            </a:fld>
            <a:endParaRPr lang="en-US" sz="1400" b="0" strike="noStrike" spc="-1">
              <a:latin typeface="Times New Roman"/>
            </a:endParaRPr>
          </a:p>
        </p:txBody>
      </p:sp>
    </p:spTree>
    <p:extLst>
      <p:ext uri="{BB962C8B-B14F-4D97-AF65-F5344CB8AC3E}">
        <p14:creationId xmlns:p14="http://schemas.microsoft.com/office/powerpoint/2010/main" val="3661161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44</a:t>
            </a:fld>
            <a:endParaRPr lang="en-US" sz="1400" b="0" strike="noStrike" spc="-1">
              <a:latin typeface="Times New Roman"/>
            </a:endParaRPr>
          </a:p>
        </p:txBody>
      </p:sp>
    </p:spTree>
    <p:extLst>
      <p:ext uri="{BB962C8B-B14F-4D97-AF65-F5344CB8AC3E}">
        <p14:creationId xmlns:p14="http://schemas.microsoft.com/office/powerpoint/2010/main" val="3174238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45</a:t>
            </a:fld>
            <a:endParaRPr lang="en-US" sz="1400" b="0" strike="noStrike" spc="-1">
              <a:latin typeface="Times New Roman"/>
            </a:endParaRPr>
          </a:p>
        </p:txBody>
      </p:sp>
    </p:spTree>
    <p:extLst>
      <p:ext uri="{BB962C8B-B14F-4D97-AF65-F5344CB8AC3E}">
        <p14:creationId xmlns:p14="http://schemas.microsoft.com/office/powerpoint/2010/main" val="2980035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46</a:t>
            </a:fld>
            <a:endParaRPr lang="en-US" sz="1400" b="0" strike="noStrike" spc="-1">
              <a:latin typeface="Times New Roman"/>
            </a:endParaRPr>
          </a:p>
        </p:txBody>
      </p:sp>
    </p:spTree>
    <p:extLst>
      <p:ext uri="{BB962C8B-B14F-4D97-AF65-F5344CB8AC3E}">
        <p14:creationId xmlns:p14="http://schemas.microsoft.com/office/powerpoint/2010/main" val="3272429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47</a:t>
            </a:fld>
            <a:endParaRPr lang="en-US" sz="1400" b="0" strike="noStrike" spc="-1">
              <a:latin typeface="Times New Roman"/>
            </a:endParaRPr>
          </a:p>
        </p:txBody>
      </p:sp>
    </p:spTree>
    <p:extLst>
      <p:ext uri="{BB962C8B-B14F-4D97-AF65-F5344CB8AC3E}">
        <p14:creationId xmlns:p14="http://schemas.microsoft.com/office/powerpoint/2010/main" val="816670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48</a:t>
            </a:fld>
            <a:endParaRPr lang="en-US" sz="1400" b="0" strike="noStrike" spc="-1">
              <a:latin typeface="Times New Roman"/>
            </a:endParaRPr>
          </a:p>
        </p:txBody>
      </p:sp>
    </p:spTree>
    <p:extLst>
      <p:ext uri="{BB962C8B-B14F-4D97-AF65-F5344CB8AC3E}">
        <p14:creationId xmlns:p14="http://schemas.microsoft.com/office/powerpoint/2010/main" val="684933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49</a:t>
            </a:fld>
            <a:endParaRPr lang="en-US" sz="1400" b="0" strike="noStrike" spc="-1">
              <a:latin typeface="Times New Roman"/>
            </a:endParaRPr>
          </a:p>
        </p:txBody>
      </p:sp>
    </p:spTree>
    <p:extLst>
      <p:ext uri="{BB962C8B-B14F-4D97-AF65-F5344CB8AC3E}">
        <p14:creationId xmlns:p14="http://schemas.microsoft.com/office/powerpoint/2010/main" val="220340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4041537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50</a:t>
            </a:fld>
            <a:endParaRPr lang="en-US" sz="1400" b="0" strike="noStrike" spc="-1">
              <a:latin typeface="Times New Roman"/>
            </a:endParaRPr>
          </a:p>
        </p:txBody>
      </p:sp>
    </p:spTree>
    <p:extLst>
      <p:ext uri="{BB962C8B-B14F-4D97-AF65-F5344CB8AC3E}">
        <p14:creationId xmlns:p14="http://schemas.microsoft.com/office/powerpoint/2010/main" val="2990387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51</a:t>
            </a:fld>
            <a:endParaRPr lang="en-US" sz="1400" b="0" strike="noStrike" spc="-1">
              <a:latin typeface="Times New Roman"/>
            </a:endParaRPr>
          </a:p>
        </p:txBody>
      </p:sp>
    </p:spTree>
    <p:extLst>
      <p:ext uri="{BB962C8B-B14F-4D97-AF65-F5344CB8AC3E}">
        <p14:creationId xmlns:p14="http://schemas.microsoft.com/office/powerpoint/2010/main" val="3853218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52</a:t>
            </a:fld>
            <a:endParaRPr lang="en-US" sz="1400" b="0" strike="noStrike" spc="-1">
              <a:latin typeface="Times New Roman"/>
            </a:endParaRPr>
          </a:p>
        </p:txBody>
      </p:sp>
    </p:spTree>
    <p:extLst>
      <p:ext uri="{BB962C8B-B14F-4D97-AF65-F5344CB8AC3E}">
        <p14:creationId xmlns:p14="http://schemas.microsoft.com/office/powerpoint/2010/main" val="324056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53</a:t>
            </a:fld>
            <a:endParaRPr lang="en-US" sz="1400" b="0" strike="noStrike" spc="-1">
              <a:latin typeface="Times New Roman"/>
            </a:endParaRPr>
          </a:p>
        </p:txBody>
      </p:sp>
    </p:spTree>
    <p:extLst>
      <p:ext uri="{BB962C8B-B14F-4D97-AF65-F5344CB8AC3E}">
        <p14:creationId xmlns:p14="http://schemas.microsoft.com/office/powerpoint/2010/main" val="199612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289759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Competition among states results in rife, conflict and war, arms race, competing alliance structures, espionage and intelligence gathering, and economic nationalism</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55964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Competition among states results in rife, conflict and war, arms race, competing alliance structures, espionage and intelligence gathering, and economic nationalism</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219810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132600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4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5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5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15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16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7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7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7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8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9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20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20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2"/>
          <p:cNvPicPr/>
          <p:nvPr/>
        </p:nvPicPr>
        <p:blipFill>
          <a:blip r:embed="rId14"/>
          <a:stretch/>
        </p:blipFill>
        <p:spPr>
          <a:xfrm>
            <a:off x="5040" y="0"/>
            <a:ext cx="9138240" cy="6860880"/>
          </a:xfrm>
          <a:prstGeom prst="rect">
            <a:avLst/>
          </a:prstGeom>
          <a:ln>
            <a:noFill/>
          </a:ln>
        </p:spPr>
      </p:pic>
      <p:sp>
        <p:nvSpPr>
          <p:cNvPr id="39"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40"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D320C7A-E202-4246-82B6-80B68D17B475}"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41"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2"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 name="Picture 2"/>
          <p:cNvPicPr/>
          <p:nvPr/>
        </p:nvPicPr>
        <p:blipFill>
          <a:blip r:embed="rId14"/>
          <a:stretch/>
        </p:blipFill>
        <p:spPr>
          <a:xfrm>
            <a:off x="5040" y="0"/>
            <a:ext cx="9138240" cy="6860880"/>
          </a:xfrm>
          <a:prstGeom prst="rect">
            <a:avLst/>
          </a:prstGeom>
          <a:ln>
            <a:noFill/>
          </a:ln>
        </p:spPr>
      </p:pic>
      <p:sp>
        <p:nvSpPr>
          <p:cNvPr id="121"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122"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AA960E8-C137-4C00-9A2F-8231520B1FB1}"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123"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2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 name="Picture 2"/>
          <p:cNvPicPr/>
          <p:nvPr/>
        </p:nvPicPr>
        <p:blipFill>
          <a:blip r:embed="rId14"/>
          <a:stretch/>
        </p:blipFill>
        <p:spPr>
          <a:xfrm>
            <a:off x="5040" y="0"/>
            <a:ext cx="9138240" cy="6860880"/>
          </a:xfrm>
          <a:prstGeom prst="rect">
            <a:avLst/>
          </a:prstGeom>
          <a:ln>
            <a:noFill/>
          </a:ln>
        </p:spPr>
      </p:pic>
      <p:sp>
        <p:nvSpPr>
          <p:cNvPr id="162"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163"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252E8E7-6A20-4C6C-A636-F6BA85FD1B1C}"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164"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6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2"/>
          <p:cNvSpPr/>
          <p:nvPr/>
        </p:nvSpPr>
        <p:spPr>
          <a:xfrm>
            <a:off x="419760" y="1312924"/>
            <a:ext cx="8487720" cy="11543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479"/>
              </a:spcBef>
            </a:pPr>
            <a:endParaRPr lang="en-US" sz="3600" b="0" strike="noStrike" spc="-1" dirty="0">
              <a:latin typeface="Arial"/>
            </a:endParaRPr>
          </a:p>
        </p:txBody>
      </p:sp>
      <p:sp>
        <p:nvSpPr>
          <p:cNvPr id="5" name="CustomShape 1">
            <a:extLst>
              <a:ext uri="{FF2B5EF4-FFF2-40B4-BE49-F238E27FC236}">
                <a16:creationId xmlns:a16="http://schemas.microsoft.com/office/drawing/2014/main" id="{6D08BEA0-BE54-4ACB-98E9-9FD069B7EECC}"/>
              </a:ext>
            </a:extLst>
          </p:cNvPr>
          <p:cNvSpPr/>
          <p:nvPr/>
        </p:nvSpPr>
        <p:spPr>
          <a:xfrm>
            <a:off x="549180" y="152844"/>
            <a:ext cx="8228880" cy="16695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a:solidFill>
                  <a:schemeClr val="tx2"/>
                </a:solidFill>
                <a:latin typeface="Calibri" panose="020F0502020204030204" pitchFamily="34" charset="0"/>
                <a:cs typeface="Calibri" panose="020F0502020204030204" pitchFamily="34" charset="0"/>
              </a:rPr>
              <a:t>2</a:t>
            </a:r>
            <a:r>
              <a:rPr lang="en-US" sz="3200" dirty="0">
                <a:solidFill>
                  <a:schemeClr val="tx2"/>
                </a:solidFill>
                <a:latin typeface="Calibri" panose="020F0502020204030204" pitchFamily="34" charset="0"/>
                <a:cs typeface="Calibri" panose="020F0502020204030204" pitchFamily="34" charset="0"/>
              </a:rPr>
              <a:t/>
            </a:r>
            <a:br>
              <a:rPr lang="en-US" sz="3200" dirty="0">
                <a:solidFill>
                  <a:schemeClr val="tx2"/>
                </a:solidFill>
                <a:latin typeface="Calibri" panose="020F0502020204030204" pitchFamily="34" charset="0"/>
                <a:cs typeface="Calibri" panose="020F0502020204030204" pitchFamily="34" charset="0"/>
              </a:rPr>
            </a:br>
            <a:r>
              <a:rPr lang="en-US" sz="3200" spc="-1" dirty="0">
                <a:solidFill>
                  <a:schemeClr val="tx2"/>
                </a:solidFill>
                <a:latin typeface="Calibri" panose="020F0502020204030204" pitchFamily="34" charset="0"/>
                <a:cs typeface="Calibri" panose="020F0502020204030204" pitchFamily="34" charset="0"/>
              </a:rPr>
              <a:t>Theory is Everywhere</a:t>
            </a:r>
            <a:endParaRPr lang="en-US" sz="3200" b="0" strike="noStrike" spc="-1" dirty="0">
              <a:solidFill>
                <a:schemeClr val="tx2"/>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9714" y="1564851"/>
            <a:ext cx="6904653" cy="44297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Realist Theory 4</a:t>
            </a:r>
            <a:r>
              <a:rPr lang="en-US" sz="3200" spc="-1" dirty="0" smtClean="0">
                <a:solidFill>
                  <a:srgbClr val="1F497D"/>
                </a:solidFill>
                <a:latin typeface="Calibri"/>
              </a:rPr>
              <a:t> </a:t>
            </a:r>
            <a:r>
              <a:rPr lang="en-US" sz="3200" spc="-1" dirty="0">
                <a:solidFill>
                  <a:srgbClr val="1F497D"/>
                </a:solidFill>
                <a:latin typeface="Calibri"/>
              </a:rPr>
              <a:t>of 9</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14435" y="106498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Realism</a:t>
            </a:r>
            <a:r>
              <a:rPr lang="en-US" sz="3200" b="1" spc="-1" dirty="0">
                <a:solidFill>
                  <a:srgbClr val="4F81BD"/>
                </a:solidFill>
                <a:latin typeface="Calibri"/>
              </a:rPr>
              <a:t>: An Emphasis on Power </a:t>
            </a: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gn="ctr">
              <a:spcBef>
                <a:spcPts val="1417"/>
              </a:spcBef>
              <a:buClr>
                <a:schemeClr val="accent1"/>
              </a:buClr>
              <a:buSzPct val="100000"/>
            </a:pPr>
            <a:r>
              <a:rPr lang="en-US" sz="3200" b="1" i="1" spc="-1" dirty="0" smtClean="0">
                <a:solidFill>
                  <a:srgbClr val="4F81BD"/>
                </a:solidFill>
                <a:latin typeface="Calibri" panose="020F0502020204030204" pitchFamily="34" charset="0"/>
                <a:cs typeface="Calibri" panose="020F0502020204030204" pitchFamily="34" charset="0"/>
              </a:rPr>
              <a:t> </a:t>
            </a:r>
            <a:endParaRPr lang="en-US" sz="3200" i="1"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1409" y="1742166"/>
            <a:ext cx="6382493" cy="4344350"/>
          </a:xfrm>
          <a:prstGeom prst="rect">
            <a:avLst/>
          </a:prstGeom>
        </p:spPr>
      </p:pic>
    </p:spTree>
    <p:extLst>
      <p:ext uri="{BB962C8B-B14F-4D97-AF65-F5344CB8AC3E}">
        <p14:creationId xmlns:p14="http://schemas.microsoft.com/office/powerpoint/2010/main" val="329258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Realist Theory 5 of 9</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133301"/>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Classical </a:t>
            </a:r>
            <a:r>
              <a:rPr lang="en-US" sz="3200" b="1" spc="-1" dirty="0">
                <a:solidFill>
                  <a:srgbClr val="4F81BD"/>
                </a:solidFill>
                <a:latin typeface="Calibri"/>
              </a:rPr>
              <a:t>Realism </a:t>
            </a:r>
            <a:r>
              <a:rPr lang="en-US" sz="3200" b="1" spc="-1" dirty="0" smtClean="0">
                <a:solidFill>
                  <a:srgbClr val="4F81BD"/>
                </a:solidFill>
                <a:latin typeface="Calibri"/>
              </a:rPr>
              <a:t> </a:t>
            </a:r>
            <a:endParaRPr lang="en-US" sz="3200" b="1" spc="-1" dirty="0">
              <a:solidFill>
                <a:srgbClr val="4F81BD"/>
              </a:solidFill>
              <a:latin typeface="Calibri"/>
            </a:endParaRP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Early; </a:t>
            </a:r>
            <a:r>
              <a:rPr lang="en-US" sz="3200" spc="-1" dirty="0">
                <a:solidFill>
                  <a:srgbClr val="4F81BD"/>
                </a:solidFill>
                <a:latin typeface="Calibri" panose="020F0502020204030204" pitchFamily="34" charset="0"/>
                <a:cs typeface="Calibri" panose="020F0502020204030204" pitchFamily="34" charset="0"/>
              </a:rPr>
              <a:t>Thucydides, Machiavelli, and </a:t>
            </a:r>
            <a:r>
              <a:rPr lang="en-US" sz="3200" spc="-1" dirty="0" smtClean="0">
                <a:solidFill>
                  <a:srgbClr val="4F81BD"/>
                </a:solidFill>
                <a:latin typeface="Calibri" panose="020F0502020204030204" pitchFamily="34" charset="0"/>
                <a:cs typeface="Calibri" panose="020F0502020204030204" pitchFamily="34" charset="0"/>
              </a:rPr>
              <a:t>Hobbes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Modern </a:t>
            </a:r>
            <a:r>
              <a:rPr lang="en-US" sz="3200" spc="-1" dirty="0">
                <a:solidFill>
                  <a:srgbClr val="4F81BD"/>
                </a:solidFill>
                <a:latin typeface="Calibri" panose="020F0502020204030204" pitchFamily="34" charset="0"/>
                <a:cs typeface="Calibri" panose="020F0502020204030204" pitchFamily="34" charset="0"/>
              </a:rPr>
              <a:t>(mid-20th); George Kennan and Hans Morgenthau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Relies </a:t>
            </a:r>
            <a:r>
              <a:rPr lang="en-US" sz="3200" spc="-1" dirty="0">
                <a:solidFill>
                  <a:srgbClr val="4F81BD"/>
                </a:solidFill>
                <a:latin typeface="Calibri" panose="020F0502020204030204" pitchFamily="34" charset="0"/>
                <a:cs typeface="Calibri" panose="020F0502020204030204" pitchFamily="34" charset="0"/>
              </a:rPr>
              <a:t>on power and interest, morality and legalism had no place.</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3129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Realist Theory 6</a:t>
            </a:r>
            <a:r>
              <a:rPr lang="en-US" sz="3200" spc="-1" dirty="0" smtClean="0">
                <a:solidFill>
                  <a:srgbClr val="1F497D"/>
                </a:solidFill>
                <a:latin typeface="Calibri"/>
              </a:rPr>
              <a:t> of 9 </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362233"/>
            <a:ext cx="8565840" cy="1154162"/>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a:t>
            </a:r>
            <a:r>
              <a:rPr lang="en-US" sz="3200" b="1" spc="-1" dirty="0">
                <a:solidFill>
                  <a:srgbClr val="4F81BD"/>
                </a:solidFill>
                <a:latin typeface="Calibri"/>
              </a:rPr>
              <a:t>Classical Realism </a:t>
            </a:r>
          </a:p>
          <a:p>
            <a:pPr marL="720" algn="ctr">
              <a:lnSpc>
                <a:spcPct val="100000"/>
              </a:lnSpc>
              <a:spcBef>
                <a:spcPts val="641"/>
              </a:spcBef>
              <a:buClr>
                <a:srgbClr val="4F81BD"/>
              </a:buClr>
            </a:pPr>
            <a:endParaRPr lang="en-US" sz="3200" b="1" spc="-1" dirty="0">
              <a:solidFill>
                <a:srgbClr val="4F81BD"/>
              </a:solidFill>
              <a:latin typeface="Calibri"/>
            </a:endParaRP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Self-interest </a:t>
            </a:r>
            <a:r>
              <a:rPr lang="en-US" sz="3200" spc="-1" dirty="0">
                <a:solidFill>
                  <a:srgbClr val="4F81BD"/>
                </a:solidFill>
                <a:latin typeface="Calibri" panose="020F0502020204030204" pitchFamily="34" charset="0"/>
                <a:cs typeface="Calibri" panose="020F0502020204030204" pitchFamily="34" charset="0"/>
              </a:rPr>
              <a:t>more important than </a:t>
            </a:r>
            <a:r>
              <a:rPr lang="en-US" sz="3200" spc="-1" dirty="0" smtClean="0">
                <a:solidFill>
                  <a:srgbClr val="4F81BD"/>
                </a:solidFill>
                <a:latin typeface="Calibri" panose="020F0502020204030204" pitchFamily="34" charset="0"/>
                <a:cs typeface="Calibri" panose="020F0502020204030204" pitchFamily="34" charset="0"/>
              </a:rPr>
              <a:t>value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Sovereign </a:t>
            </a:r>
            <a:r>
              <a:rPr lang="en-US" sz="3200" spc="-1" dirty="0">
                <a:solidFill>
                  <a:srgbClr val="4F81BD"/>
                </a:solidFill>
                <a:latin typeface="Calibri" panose="020F0502020204030204" pitchFamily="34" charset="0"/>
                <a:cs typeface="Calibri" panose="020F0502020204030204" pitchFamily="34" charset="0"/>
              </a:rPr>
              <a:t>to rule with force when </a:t>
            </a:r>
            <a:r>
              <a:rPr lang="en-US" sz="3200" spc="-1" dirty="0" smtClean="0">
                <a:solidFill>
                  <a:srgbClr val="4F81BD"/>
                </a:solidFill>
                <a:latin typeface="Calibri" panose="020F0502020204030204" pitchFamily="34" charset="0"/>
                <a:cs typeface="Calibri" panose="020F0502020204030204" pitchFamily="34" charset="0"/>
              </a:rPr>
              <a:t>necessary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Humanity </a:t>
            </a:r>
            <a:r>
              <a:rPr lang="en-US" sz="3200" spc="-1" dirty="0">
                <a:solidFill>
                  <a:srgbClr val="4F81BD"/>
                </a:solidFill>
                <a:latin typeface="Calibri" panose="020F0502020204030204" pitchFamily="34" charset="0"/>
                <a:cs typeface="Calibri" panose="020F0502020204030204" pitchFamily="34" charset="0"/>
              </a:rPr>
              <a:t>will use force </a:t>
            </a:r>
            <a:r>
              <a:rPr lang="en-US" sz="3200" spc="-1" dirty="0" smtClean="0">
                <a:solidFill>
                  <a:srgbClr val="4F81BD"/>
                </a:solidFill>
                <a:latin typeface="Calibri" panose="020F0502020204030204" pitchFamily="34" charset="0"/>
                <a:cs typeface="Calibri" panose="020F0502020204030204" pitchFamily="34" charset="0"/>
              </a:rPr>
              <a:t>when </a:t>
            </a:r>
            <a:r>
              <a:rPr lang="en-US" sz="3200" spc="-1" dirty="0">
                <a:solidFill>
                  <a:srgbClr val="4F81BD"/>
                </a:solidFill>
                <a:latin typeface="Calibri" panose="020F0502020204030204" pitchFamily="34" charset="0"/>
                <a:cs typeface="Calibri" panose="020F0502020204030204" pitchFamily="34" charset="0"/>
              </a:rPr>
              <a:t>face with scarcity, seeking prestige, or uncertainty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18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Realist </a:t>
            </a:r>
            <a:r>
              <a:rPr lang="en-US" sz="3200" spc="-1" dirty="0" smtClean="0">
                <a:solidFill>
                  <a:srgbClr val="1F497D"/>
                </a:solidFill>
                <a:latin typeface="Calibri"/>
              </a:rPr>
              <a:t>Theory 7 of 9 </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362233"/>
            <a:ext cx="8565840" cy="1154162"/>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Classical </a:t>
            </a:r>
            <a:r>
              <a:rPr lang="en-US" sz="3200" b="1" spc="-1" dirty="0">
                <a:solidFill>
                  <a:srgbClr val="4F81BD"/>
                </a:solidFill>
                <a:latin typeface="Calibri"/>
              </a:rPr>
              <a:t>Realism </a:t>
            </a:r>
          </a:p>
          <a:p>
            <a:pPr marL="720" algn="ctr">
              <a:lnSpc>
                <a:spcPct val="100000"/>
              </a:lnSpc>
              <a:spcBef>
                <a:spcPts val="641"/>
              </a:spcBef>
              <a:buClr>
                <a:srgbClr val="4F81BD"/>
              </a:buClr>
            </a:pPr>
            <a:r>
              <a:rPr lang="en-US" sz="3200" b="1" spc="-1" dirty="0" smtClean="0">
                <a:solidFill>
                  <a:srgbClr val="4F81BD"/>
                </a:solidFill>
                <a:latin typeface="Calibri"/>
              </a:rPr>
              <a:t> </a:t>
            </a:r>
            <a:endParaRPr lang="en-US" sz="3200" b="1" spc="-1" dirty="0">
              <a:solidFill>
                <a:srgbClr val="4F81BD"/>
              </a:solidFill>
              <a:latin typeface="Calibri"/>
            </a:endParaRP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Political </a:t>
            </a:r>
            <a:r>
              <a:rPr lang="en-US" sz="3200" spc="-1" dirty="0">
                <a:solidFill>
                  <a:srgbClr val="4F81BD"/>
                </a:solidFill>
                <a:latin typeface="Calibri" panose="020F0502020204030204" pitchFamily="34" charset="0"/>
                <a:cs typeface="Calibri" panose="020F0502020204030204" pitchFamily="34" charset="0"/>
              </a:rPr>
              <a:t>struggle is inevitable because human beings are inherently selfish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It </a:t>
            </a:r>
            <a:r>
              <a:rPr lang="en-US" sz="3200" spc="-1" dirty="0">
                <a:solidFill>
                  <a:srgbClr val="4F81BD"/>
                </a:solidFill>
                <a:latin typeface="Calibri" panose="020F0502020204030204" pitchFamily="34" charset="0"/>
                <a:cs typeface="Calibri" panose="020F0502020204030204" pitchFamily="34" charset="0"/>
              </a:rPr>
              <a:t>is foolish to trust other countries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19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73056" y="379566"/>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Realist Theory 8 of 9</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273828"/>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Neorealism</a:t>
            </a:r>
            <a:endParaRPr lang="en-US" sz="3200" b="1" spc="-1" dirty="0">
              <a:solidFill>
                <a:srgbClr val="4F81BD"/>
              </a:solidFill>
              <a:latin typeface="Calibri"/>
            </a:endParaRP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Struggle </a:t>
            </a:r>
            <a:r>
              <a:rPr lang="en-US" sz="3200" spc="-1" dirty="0">
                <a:solidFill>
                  <a:srgbClr val="4F81BD"/>
                </a:solidFill>
                <a:latin typeface="Calibri" panose="020F0502020204030204" pitchFamily="34" charset="0"/>
                <a:cs typeface="Calibri" panose="020F0502020204030204" pitchFamily="34" charset="0"/>
              </a:rPr>
              <a:t>for power because of the </a:t>
            </a:r>
            <a:r>
              <a:rPr lang="en-US" sz="3200" spc="-1" dirty="0" smtClean="0">
                <a:solidFill>
                  <a:srgbClr val="4F81BD"/>
                </a:solidFill>
                <a:latin typeface="Calibri" panose="020F0502020204030204" pitchFamily="34" charset="0"/>
                <a:cs typeface="Calibri" panose="020F0502020204030204" pitchFamily="34" charset="0"/>
              </a:rPr>
              <a:t>anarchic (unregulated</a:t>
            </a:r>
            <a:r>
              <a:rPr lang="en-US" sz="3200" spc="-1" dirty="0">
                <a:solidFill>
                  <a:srgbClr val="4F81BD"/>
                </a:solidFill>
                <a:latin typeface="Calibri" panose="020F0502020204030204" pitchFamily="34" charset="0"/>
                <a:cs typeface="Calibri" panose="020F0502020204030204" pitchFamily="34" charset="0"/>
              </a:rPr>
              <a:t>) structure of the global system</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Neorealist </a:t>
            </a:r>
            <a:r>
              <a:rPr lang="en-US" sz="3200" spc="-1" dirty="0">
                <a:solidFill>
                  <a:srgbClr val="4F81BD"/>
                </a:solidFill>
                <a:latin typeface="Calibri" panose="020F0502020204030204" pitchFamily="34" charset="0"/>
                <a:cs typeface="Calibri" panose="020F0502020204030204" pitchFamily="34" charset="0"/>
              </a:rPr>
              <a:t>are sometimes referred to as structural </a:t>
            </a:r>
            <a:r>
              <a:rPr lang="en-US" sz="3200" spc="-1" dirty="0" smtClean="0">
                <a:solidFill>
                  <a:srgbClr val="4F81BD"/>
                </a:solidFill>
                <a:latin typeface="Calibri" panose="020F0502020204030204" pitchFamily="34" charset="0"/>
                <a:cs typeface="Calibri" panose="020F0502020204030204" pitchFamily="34" charset="0"/>
              </a:rPr>
              <a:t>realists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Lack </a:t>
            </a:r>
            <a:r>
              <a:rPr lang="en-US" sz="3200" spc="-1" dirty="0">
                <a:solidFill>
                  <a:srgbClr val="4F81BD"/>
                </a:solidFill>
                <a:latin typeface="Calibri" panose="020F0502020204030204" pitchFamily="34" charset="0"/>
                <a:cs typeface="Calibri" panose="020F0502020204030204" pitchFamily="34" charset="0"/>
              </a:rPr>
              <a:t>of central governing authority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86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Realist Theory 9 of 9</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Neorealism</a:t>
            </a:r>
            <a:endParaRPr lang="en-US" sz="3200" b="1" spc="-1" dirty="0">
              <a:solidFill>
                <a:srgbClr val="4F81BD"/>
              </a:solidFill>
              <a:latin typeface="Calibri"/>
            </a:endParaRP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States </a:t>
            </a:r>
            <a:r>
              <a:rPr lang="en-US" sz="3200" spc="-1" dirty="0">
                <a:solidFill>
                  <a:srgbClr val="4F81BD"/>
                </a:solidFill>
                <a:latin typeface="Calibri" panose="020F0502020204030204" pitchFamily="34" charset="0"/>
                <a:cs typeface="Calibri" panose="020F0502020204030204" pitchFamily="34" charset="0"/>
              </a:rPr>
              <a:t>must assume worst case scenario about each </a:t>
            </a:r>
            <a:r>
              <a:rPr lang="en-US" sz="3200" spc="-1" dirty="0" smtClean="0">
                <a:solidFill>
                  <a:srgbClr val="4F81BD"/>
                </a:solidFill>
                <a:latin typeface="Calibri" panose="020F0502020204030204" pitchFamily="34" charset="0"/>
                <a:cs typeface="Calibri" panose="020F0502020204030204" pitchFamily="34" charset="0"/>
              </a:rPr>
              <a:t>other</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Offensive </a:t>
            </a:r>
            <a:r>
              <a:rPr lang="en-US" sz="3200" spc="-1" dirty="0">
                <a:solidFill>
                  <a:srgbClr val="4F81BD"/>
                </a:solidFill>
                <a:latin typeface="Calibri" panose="020F0502020204030204" pitchFamily="34" charset="0"/>
                <a:cs typeface="Calibri" panose="020F0502020204030204" pitchFamily="34" charset="0"/>
              </a:rPr>
              <a:t>and defensive realists agree that balance of power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Globalization </a:t>
            </a:r>
            <a:r>
              <a:rPr lang="en-US" sz="3200" spc="-1" dirty="0">
                <a:solidFill>
                  <a:srgbClr val="4F81BD"/>
                </a:solidFill>
                <a:latin typeface="Calibri" panose="020F0502020204030204" pitchFamily="34" charset="0"/>
                <a:cs typeface="Calibri" panose="020F0502020204030204" pitchFamily="34" charset="0"/>
              </a:rPr>
              <a:t>of cultural trade as an economic sector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436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Theory </a:t>
            </a:r>
            <a:r>
              <a:rPr lang="en-US" sz="3200" spc="-1" dirty="0" smtClean="0">
                <a:solidFill>
                  <a:srgbClr val="1F497D"/>
                </a:solidFill>
                <a:latin typeface="Calibri"/>
              </a:rPr>
              <a:t>1 of 12</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191361"/>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Liberalism</a:t>
            </a:r>
            <a:endParaRPr lang="en-US" sz="3200" b="1" spc="-1" dirty="0">
              <a:solidFill>
                <a:srgbClr val="4F81BD"/>
              </a:solidFill>
              <a:latin typeface="Calibri"/>
            </a:endParaRPr>
          </a:p>
        </p:txBody>
      </p:sp>
      <p:sp>
        <p:nvSpPr>
          <p:cNvPr id="6" name="CustomShape 2"/>
          <p:cNvSpPr/>
          <p:nvPr/>
        </p:nvSpPr>
        <p:spPr>
          <a:xfrm>
            <a:off x="0" y="2034073"/>
            <a:ext cx="9144000" cy="424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spcBef>
                <a:spcPts val="1417"/>
              </a:spcBef>
              <a:buClr>
                <a:schemeClr val="accent1"/>
              </a:buClr>
              <a:buSzPct val="100000"/>
              <a:buFont typeface="Arial" panose="020B0604020202020204" pitchFamily="34" charset="0"/>
              <a:buChar char="•"/>
            </a:pPr>
            <a:r>
              <a:rPr lang="en-US" sz="3200" b="1" i="1" spc="-1" dirty="0" smtClean="0">
                <a:solidFill>
                  <a:srgbClr val="4F81BD"/>
                </a:solidFill>
                <a:latin typeface="Calibri" panose="020F0502020204030204" pitchFamily="34" charset="0"/>
                <a:cs typeface="Calibri" panose="020F0502020204030204" pitchFamily="34" charset="0"/>
              </a:rPr>
              <a:t> </a:t>
            </a:r>
            <a:r>
              <a:rPr lang="en-US" sz="3200" spc="-1" dirty="0" smtClean="0">
                <a:solidFill>
                  <a:srgbClr val="4F81BD"/>
                </a:solidFill>
                <a:latin typeface="Calibri" panose="020F0502020204030204" pitchFamily="34" charset="0"/>
                <a:cs typeface="Calibri" panose="020F0502020204030204" pitchFamily="34" charset="0"/>
              </a:rPr>
              <a:t>Main counterpoint to realism in IR theory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Reject </a:t>
            </a:r>
            <a:r>
              <a:rPr lang="en-US" sz="3200" spc="-1" dirty="0">
                <a:solidFill>
                  <a:srgbClr val="4F81BD"/>
                </a:solidFill>
                <a:latin typeface="Calibri" panose="020F0502020204030204" pitchFamily="34" charset="0"/>
                <a:cs typeface="Calibri" panose="020F0502020204030204" pitchFamily="34" charset="0"/>
              </a:rPr>
              <a:t>the realists’ </a:t>
            </a:r>
            <a:r>
              <a:rPr lang="en-US" sz="3200" spc="-1" dirty="0" smtClean="0">
                <a:solidFill>
                  <a:srgbClr val="4F81BD"/>
                </a:solidFill>
                <a:latin typeface="Calibri" panose="020F0502020204030204" pitchFamily="34" charset="0"/>
                <a:cs typeface="Calibri" panose="020F0502020204030204" pitchFamily="34" charset="0"/>
              </a:rPr>
              <a:t>notion of power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Globalization </a:t>
            </a:r>
            <a:r>
              <a:rPr lang="en-US" sz="3200" spc="-1" dirty="0">
                <a:solidFill>
                  <a:srgbClr val="4F81BD"/>
                </a:solidFill>
                <a:latin typeface="Calibri" panose="020F0502020204030204" pitchFamily="34" charset="0"/>
                <a:cs typeface="Calibri" panose="020F0502020204030204" pitchFamily="34" charset="0"/>
              </a:rPr>
              <a:t>of cultural trade as an economic sector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Does not dismiss power and interest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Theory </a:t>
            </a:r>
            <a:r>
              <a:rPr lang="en-US" sz="3200" spc="-1" dirty="0" smtClean="0">
                <a:solidFill>
                  <a:srgbClr val="1F497D"/>
                </a:solidFill>
                <a:latin typeface="Calibri"/>
              </a:rPr>
              <a:t>2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70418" y="1273828"/>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Liberalism </a:t>
            </a:r>
            <a:endParaRPr lang="en-US" sz="3200" b="1" spc="-1" dirty="0">
              <a:solidFill>
                <a:srgbClr val="4F81BD"/>
              </a:solidFill>
              <a:latin typeface="Calibri"/>
            </a:endParaRPr>
          </a:p>
        </p:txBody>
      </p:sp>
      <p:sp>
        <p:nvSpPr>
          <p:cNvPr id="6" name="CustomShape 2"/>
          <p:cNvSpPr/>
          <p:nvPr/>
        </p:nvSpPr>
        <p:spPr>
          <a:xfrm>
            <a:off x="74644" y="2080727"/>
            <a:ext cx="8957389"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Morality</a:t>
            </a:r>
            <a:r>
              <a:rPr lang="en-US" sz="3200" spc="-1" dirty="0">
                <a:solidFill>
                  <a:srgbClr val="4F81BD"/>
                </a:solidFill>
                <a:latin typeface="Calibri" panose="020F0502020204030204" pitchFamily="34" charset="0"/>
                <a:cs typeface="Calibri" panose="020F0502020204030204" pitchFamily="34" charset="0"/>
              </a:rPr>
              <a:t>, ideology, emotions, friendship, cooperation, altruism </a:t>
            </a:r>
            <a:r>
              <a:rPr lang="en-US" sz="3200" spc="-1" dirty="0" smtClean="0">
                <a:solidFill>
                  <a:srgbClr val="4F81BD"/>
                </a:solidFill>
                <a:latin typeface="Calibri" panose="020F0502020204030204" pitchFamily="34" charset="0"/>
                <a:cs typeface="Calibri" panose="020F0502020204030204" pitchFamily="34" charset="0"/>
              </a:rPr>
              <a:t>etc. are also important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 </a:t>
            </a:r>
            <a:r>
              <a:rPr lang="en-US" sz="3200" spc="-1" dirty="0">
                <a:solidFill>
                  <a:srgbClr val="4F81BD"/>
                </a:solidFill>
                <a:latin typeface="Calibri" panose="020F0502020204030204" pitchFamily="34" charset="0"/>
                <a:cs typeface="Calibri" panose="020F0502020204030204" pitchFamily="34" charset="0"/>
              </a:rPr>
              <a:t>Politics do not have to be a zero-sum game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Cosmopolitanism; beyond </a:t>
            </a:r>
            <a:r>
              <a:rPr lang="en-US" sz="3200" spc="-1" dirty="0">
                <a:solidFill>
                  <a:srgbClr val="4F81BD"/>
                </a:solidFill>
                <a:latin typeface="Calibri" panose="020F0502020204030204" pitchFamily="34" charset="0"/>
                <a:cs typeface="Calibri" panose="020F0502020204030204" pitchFamily="34" charset="0"/>
              </a:rPr>
              <a:t>national boundaries to forge ties and enhance collective good</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14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Liberal Theory </a:t>
            </a:r>
            <a:r>
              <a:rPr lang="en-US" sz="3200" spc="-1" dirty="0">
                <a:solidFill>
                  <a:srgbClr val="1F497D"/>
                </a:solidFill>
                <a:latin typeface="Calibri"/>
              </a:rPr>
              <a:t>3</a:t>
            </a:r>
            <a:r>
              <a:rPr lang="en-US" sz="3200" spc="-1" dirty="0" smtClean="0">
                <a:solidFill>
                  <a:srgbClr val="1F497D"/>
                </a:solidFill>
                <a:latin typeface="Calibri"/>
              </a:rPr>
              <a:t>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70418" y="1273828"/>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Liberalism</a:t>
            </a:r>
            <a:r>
              <a:rPr lang="en-US" sz="3200" b="1" spc="-1" dirty="0">
                <a:solidFill>
                  <a:srgbClr val="4F81BD"/>
                </a:solidFill>
                <a:latin typeface="Calibri"/>
              </a:rPr>
              <a:t>: An Emphasis on Cooperation </a:t>
            </a:r>
            <a:r>
              <a:rPr lang="en-US" sz="3200" b="1" spc="-1" dirty="0" smtClean="0">
                <a:solidFill>
                  <a:srgbClr val="4F81BD"/>
                </a:solidFill>
                <a:latin typeface="Calibri"/>
              </a:rPr>
              <a:t> </a:t>
            </a:r>
            <a:endParaRPr lang="en-US" sz="3200" b="1" spc="-1" dirty="0">
              <a:solidFill>
                <a:srgbClr val="4F81BD"/>
              </a:solidFill>
              <a:latin typeface="Calibri"/>
            </a:endParaRPr>
          </a:p>
        </p:txBody>
      </p:sp>
      <p:sp>
        <p:nvSpPr>
          <p:cNvPr id="6" name="CustomShape 2"/>
          <p:cNvSpPr/>
          <p:nvPr/>
        </p:nvSpPr>
        <p:spPr>
          <a:xfrm>
            <a:off x="74644" y="2080727"/>
            <a:ext cx="8957389"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Applying </a:t>
            </a:r>
            <a:r>
              <a:rPr lang="en-US" sz="3200" spc="-1" dirty="0">
                <a:solidFill>
                  <a:srgbClr val="4F81BD"/>
                </a:solidFill>
                <a:latin typeface="Calibri" panose="020F0502020204030204" pitchFamily="34" charset="0"/>
                <a:cs typeface="Calibri" panose="020F0502020204030204" pitchFamily="34" charset="0"/>
              </a:rPr>
              <a:t>power for self-interested is not the essence of global politics</a:t>
            </a:r>
            <a:r>
              <a:rPr lang="en-US" sz="3200" spc="-1" dirty="0" smtClean="0">
                <a:solidFill>
                  <a:srgbClr val="4F81BD"/>
                </a:solidFill>
                <a:latin typeface="Calibri" panose="020F0502020204030204" pitchFamily="34" charset="0"/>
                <a:cs typeface="Calibri" panose="020F0502020204030204" pitchFamily="34" charset="0"/>
              </a:rPr>
              <a: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States can cooperate with each other and find mutual </a:t>
            </a:r>
            <a:r>
              <a:rPr lang="en-US" sz="3200" spc="-1" dirty="0" smtClean="0">
                <a:solidFill>
                  <a:srgbClr val="4F81BD"/>
                </a:solidFill>
                <a:latin typeface="Calibri" panose="020F0502020204030204" pitchFamily="34" charset="0"/>
                <a:cs typeface="Calibri" panose="020F0502020204030204" pitchFamily="34" charset="0"/>
              </a:rPr>
              <a:t>interest.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Economic diversification; economic integration and cooperation.</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25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Liberal Theory 4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95773"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a:t>
            </a:r>
            <a:r>
              <a:rPr lang="en-US" sz="3200" b="1" spc="-1" dirty="0">
                <a:solidFill>
                  <a:srgbClr val="4F81BD"/>
                </a:solidFill>
                <a:latin typeface="Calibri"/>
              </a:rPr>
              <a:t>Liberalism: An Emphasis on Cooperation </a:t>
            </a:r>
          </a:p>
        </p:txBody>
      </p:sp>
      <p:sp>
        <p:nvSpPr>
          <p:cNvPr id="6" name="CustomShape 2"/>
          <p:cNvSpPr/>
          <p:nvPr/>
        </p:nvSpPr>
        <p:spPr>
          <a:xfrm>
            <a:off x="74644" y="2080727"/>
            <a:ext cx="8957389"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International </a:t>
            </a:r>
            <a:r>
              <a:rPr lang="en-US" sz="3200" spc="-1" dirty="0">
                <a:solidFill>
                  <a:srgbClr val="4F81BD"/>
                </a:solidFill>
                <a:latin typeface="Calibri" panose="020F0502020204030204" pitchFamily="34" charset="0"/>
                <a:cs typeface="Calibri" panose="020F0502020204030204" pitchFamily="34" charset="0"/>
              </a:rPr>
              <a:t>institutions and agreements </a:t>
            </a:r>
            <a:r>
              <a:rPr lang="en-US" sz="3200" spc="-1" dirty="0" smtClean="0">
                <a:solidFill>
                  <a:srgbClr val="4F81BD"/>
                </a:solidFill>
                <a:latin typeface="Calibri" panose="020F0502020204030204" pitchFamily="34" charset="0"/>
                <a:cs typeface="Calibri" panose="020F0502020204030204" pitchFamily="34" charset="0"/>
              </a:rPr>
              <a:t>fosters </a:t>
            </a:r>
            <a:r>
              <a:rPr lang="en-US" sz="3200" spc="-1" dirty="0">
                <a:solidFill>
                  <a:srgbClr val="4F81BD"/>
                </a:solidFill>
                <a:latin typeface="Calibri" panose="020F0502020204030204" pitchFamily="34" charset="0"/>
                <a:cs typeface="Calibri" panose="020F0502020204030204" pitchFamily="34" charset="0"/>
              </a:rPr>
              <a:t>deeper cooperation</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 </a:t>
            </a:r>
            <a:r>
              <a:rPr lang="en-US" sz="3200" spc="-1" dirty="0">
                <a:solidFill>
                  <a:srgbClr val="4F81BD"/>
                </a:solidFill>
                <a:latin typeface="Calibri" panose="020F0502020204030204" pitchFamily="34" charset="0"/>
                <a:cs typeface="Calibri" panose="020F0502020204030204" pitchFamily="34" charset="0"/>
              </a:rPr>
              <a:t>expansion of democracy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Continued </a:t>
            </a:r>
            <a:r>
              <a:rPr lang="en-US" sz="3200" spc="-1" dirty="0">
                <a:solidFill>
                  <a:srgbClr val="4F81BD"/>
                </a:solidFill>
                <a:latin typeface="Calibri" panose="020F0502020204030204" pitchFamily="34" charset="0"/>
                <a:cs typeface="Calibri" panose="020F0502020204030204" pitchFamily="34" charset="0"/>
              </a:rPr>
              <a:t>(if declining) utility of military power in global politics</a:t>
            </a: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156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360" y="104435"/>
            <a:ext cx="9143999" cy="12858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a:solidFill>
                  <a:schemeClr val="tx2"/>
                </a:solidFill>
                <a:latin typeface="Calibri" panose="020F0502020204030204" pitchFamily="34" charset="0"/>
                <a:cs typeface="Calibri" panose="020F0502020204030204" pitchFamily="34" charset="0"/>
              </a:rPr>
              <a:t>2</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spc="-1" dirty="0">
                <a:solidFill>
                  <a:schemeClr val="tx2"/>
                </a:solidFill>
                <a:latin typeface="Calibri" panose="020F0502020204030204" pitchFamily="34" charset="0"/>
                <a:cs typeface="Calibri" panose="020F0502020204030204" pitchFamily="34" charset="0"/>
              </a:rPr>
              <a:t>Theory is Everywhere</a:t>
            </a:r>
            <a:endParaRPr lang="en-US" sz="3200" b="0" strike="noStrike" spc="-1" dirty="0">
              <a:solidFill>
                <a:schemeClr val="tx2"/>
              </a:solidFill>
              <a:latin typeface="Calibri" panose="020F0502020204030204" pitchFamily="34" charset="0"/>
              <a:cs typeface="Calibri" panose="020F0502020204030204" pitchFamily="34" charset="0"/>
            </a:endParaRPr>
          </a:p>
        </p:txBody>
      </p:sp>
      <p:sp>
        <p:nvSpPr>
          <p:cNvPr id="255" name="CustomShape 2"/>
          <p:cNvSpPr/>
          <p:nvPr/>
        </p:nvSpPr>
        <p:spPr>
          <a:xfrm>
            <a:off x="457200" y="1306287"/>
            <a:ext cx="8228880" cy="49638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514440" indent="-51372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Theoretical Perspectives: Diverse Views on Global </a:t>
            </a:r>
            <a:r>
              <a:rPr lang="en-US" sz="3000" spc="-1" dirty="0" smtClean="0">
                <a:solidFill>
                  <a:srgbClr val="4F81BD"/>
                </a:solidFill>
                <a:latin typeface="Calibri" panose="020F0502020204030204" pitchFamily="34" charset="0"/>
                <a:cs typeface="Calibri" panose="020F0502020204030204" pitchFamily="34" charset="0"/>
              </a:rPr>
              <a:t>Events</a:t>
            </a:r>
          </a:p>
          <a:p>
            <a:pPr marL="514440" indent="-51372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World Systems Theory: An Emphasis on </a:t>
            </a:r>
            <a:r>
              <a:rPr lang="en-US" sz="3000" spc="-1" dirty="0" smtClean="0">
                <a:solidFill>
                  <a:srgbClr val="4F81BD"/>
                </a:solidFill>
                <a:latin typeface="Calibri" panose="020F0502020204030204" pitchFamily="34" charset="0"/>
                <a:cs typeface="Calibri" panose="020F0502020204030204" pitchFamily="34" charset="0"/>
              </a:rPr>
              <a:t>Inequality</a:t>
            </a:r>
          </a:p>
          <a:p>
            <a:pPr marL="514440" indent="-51372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Realist </a:t>
            </a:r>
            <a:r>
              <a:rPr lang="en-US" sz="3000" spc="-1" dirty="0" smtClean="0">
                <a:solidFill>
                  <a:srgbClr val="4F81BD"/>
                </a:solidFill>
                <a:latin typeface="Calibri" panose="020F0502020204030204" pitchFamily="34" charset="0"/>
                <a:cs typeface="Calibri" panose="020F0502020204030204" pitchFamily="34" charset="0"/>
              </a:rPr>
              <a:t>Theory</a:t>
            </a:r>
          </a:p>
          <a:p>
            <a:pPr marL="514440" indent="-51372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Liberal Theory</a:t>
            </a:r>
          </a:p>
          <a:p>
            <a:pPr marL="514440" indent="-51372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World Systems Theory: An Emphasis on </a:t>
            </a:r>
            <a:r>
              <a:rPr lang="en-US" sz="3000" spc="-1" dirty="0" smtClean="0">
                <a:solidFill>
                  <a:srgbClr val="4F81BD"/>
                </a:solidFill>
                <a:latin typeface="Calibri" panose="020F0502020204030204" pitchFamily="34" charset="0"/>
                <a:cs typeface="Calibri" panose="020F0502020204030204" pitchFamily="34" charset="0"/>
              </a:rPr>
              <a:t>Inequality</a:t>
            </a:r>
          </a:p>
          <a:p>
            <a:pPr marL="514440" indent="-51372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Constructivism</a:t>
            </a:r>
          </a:p>
          <a:p>
            <a:pPr marL="514440" indent="-51372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Feminist Theory </a:t>
            </a:r>
            <a:endParaRPr lang="en-US" sz="3000" spc="-1" dirty="0" smtClean="0">
              <a:solidFill>
                <a:srgbClr val="4F81BD"/>
              </a:solidFill>
              <a:latin typeface="Calibri" panose="020F0502020204030204" pitchFamily="34" charset="0"/>
              <a:cs typeface="Calibri" panose="020F0502020204030204" pitchFamily="34" charset="0"/>
            </a:endParaRPr>
          </a:p>
          <a:p>
            <a:pPr marL="514440" indent="-513720">
              <a:lnSpc>
                <a:spcPct val="100000"/>
              </a:lnSpc>
              <a:spcBef>
                <a:spcPts val="641"/>
              </a:spcBef>
              <a:buClr>
                <a:srgbClr val="4F81BD"/>
              </a:buClr>
              <a:buFont typeface="Arial" panose="020B0604020202020204" pitchFamily="34" charset="0"/>
              <a:buChar char="•"/>
            </a:pPr>
            <a:endParaRPr lang="en-US" sz="3000" spc="-1" dirty="0">
              <a:solidFill>
                <a:srgbClr val="4F81BD"/>
              </a:solidFill>
              <a:latin typeface="Calibri" panose="020F0502020204030204" pitchFamily="34" charset="0"/>
              <a:cs typeface="Calibri" panose="020F0502020204030204" pitchFamily="34" charset="0"/>
            </a:endParaRP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514440" indent="-513720">
              <a:lnSpc>
                <a:spcPct val="100000"/>
              </a:lnSpc>
              <a:spcBef>
                <a:spcPts val="641"/>
              </a:spcBef>
              <a:buClr>
                <a:srgbClr val="4F81BD"/>
              </a:buClr>
              <a:buFont typeface="Arial" panose="020B0604020202020204" pitchFamily="34" charset="0"/>
              <a:buChar char="•"/>
            </a:pPr>
            <a:endParaRPr lang="en-US" sz="3000" b="0"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Liberal Theory 5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89080"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a:t>
            </a:r>
            <a:r>
              <a:rPr lang="en-US" sz="3200" b="1" spc="-1" dirty="0">
                <a:solidFill>
                  <a:srgbClr val="4F81BD"/>
                </a:solidFill>
                <a:latin typeface="Calibri"/>
              </a:rPr>
              <a:t>Liberalism: An Emphasis on Cooperation </a:t>
            </a:r>
          </a:p>
        </p:txBody>
      </p:sp>
      <p:sp>
        <p:nvSpPr>
          <p:cNvPr id="6" name="CustomShape 2"/>
          <p:cNvSpPr/>
          <p:nvPr/>
        </p:nvSpPr>
        <p:spPr>
          <a:xfrm>
            <a:off x="18830"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Military </a:t>
            </a:r>
            <a:r>
              <a:rPr lang="en-US" sz="3200" spc="-1" dirty="0">
                <a:solidFill>
                  <a:srgbClr val="4F81BD"/>
                </a:solidFill>
                <a:latin typeface="Calibri" panose="020F0502020204030204" pitchFamily="34" charset="0"/>
                <a:cs typeface="Calibri" panose="020F0502020204030204" pitchFamily="34" charset="0"/>
              </a:rPr>
              <a:t>force could be used as a form of coercion (self-defense or against international aggression).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F</a:t>
            </a:r>
            <a:r>
              <a:rPr lang="en-US" sz="3200" spc="-1" dirty="0" smtClean="0">
                <a:solidFill>
                  <a:srgbClr val="4F81BD"/>
                </a:solidFill>
                <a:latin typeface="Calibri" panose="020F0502020204030204" pitchFamily="34" charset="0"/>
                <a:cs typeface="Calibri" panose="020F0502020204030204" pitchFamily="34" charset="0"/>
              </a:rPr>
              <a:t>avors </a:t>
            </a:r>
            <a:r>
              <a:rPr lang="en-US" sz="3200" spc="-1" dirty="0">
                <a:solidFill>
                  <a:srgbClr val="4F81BD"/>
                </a:solidFill>
                <a:latin typeface="Calibri" panose="020F0502020204030204" pitchFamily="34" charset="0"/>
                <a:cs typeface="Calibri" panose="020F0502020204030204" pitchFamily="34" charset="0"/>
              </a:rPr>
              <a:t>the use of military if authorized by the </a:t>
            </a:r>
            <a:r>
              <a:rPr lang="en-US" sz="3200" spc="-1" dirty="0" smtClean="0">
                <a:solidFill>
                  <a:srgbClr val="4F81BD"/>
                </a:solidFill>
                <a:latin typeface="Calibri" panose="020F0502020204030204" pitchFamily="34" charset="0"/>
                <a:cs typeface="Calibri" panose="020F0502020204030204" pitchFamily="34" charset="0"/>
              </a:rPr>
              <a:t>UN</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Liberal internationalists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Based on its proponents’ view of human nature</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5669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Theory 6 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273828"/>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Classical </a:t>
            </a:r>
            <a:r>
              <a:rPr lang="en-US" sz="3200" b="1" spc="-1" dirty="0">
                <a:solidFill>
                  <a:srgbClr val="4F81BD"/>
                </a:solidFill>
                <a:latin typeface="Calibri"/>
              </a:rPr>
              <a:t>Liberalism </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Influenced </a:t>
            </a:r>
            <a:r>
              <a:rPr lang="en-US" sz="3200" spc="-1" dirty="0">
                <a:solidFill>
                  <a:srgbClr val="4F81BD"/>
                </a:solidFill>
                <a:latin typeface="Calibri" panose="020F0502020204030204" pitchFamily="34" charset="0"/>
                <a:cs typeface="Calibri" panose="020F0502020204030204" pitchFamily="34" charset="0"/>
              </a:rPr>
              <a:t>by and indebted to Enlightenment-era thinking</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‘inside-out’ </a:t>
            </a:r>
            <a:r>
              <a:rPr lang="en-US" sz="3200" spc="-1" dirty="0" smtClean="0">
                <a:solidFill>
                  <a:srgbClr val="4F81BD"/>
                </a:solidFill>
                <a:latin typeface="Calibri" panose="020F0502020204030204" pitchFamily="34" charset="0"/>
                <a:cs typeface="Calibri" panose="020F0502020204030204" pitchFamily="34" charset="0"/>
              </a:rPr>
              <a:t>emphasis; both states and citizen</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Citizen </a:t>
            </a:r>
            <a:r>
              <a:rPr lang="en-US" sz="3200" spc="-1" dirty="0">
                <a:solidFill>
                  <a:srgbClr val="4F81BD"/>
                </a:solidFill>
                <a:latin typeface="Calibri" panose="020F0502020204030204" pitchFamily="34" charset="0"/>
                <a:cs typeface="Calibri" panose="020F0502020204030204" pitchFamily="34" charset="0"/>
              </a:rPr>
              <a:t>and leaders fosters international cooperation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a:t>
            </a:r>
            <a:r>
              <a:rPr lang="en-US" sz="3200" spc="-1" dirty="0" smtClean="0">
                <a:solidFill>
                  <a:srgbClr val="4F81BD"/>
                </a:solidFill>
                <a:latin typeface="Calibri" panose="020F0502020204030204" pitchFamily="34" charset="0"/>
                <a:cs typeface="Calibri" panose="020F0502020204030204" pitchFamily="34" charset="0"/>
              </a:rPr>
              <a:t>Optimistic </a:t>
            </a:r>
            <a:r>
              <a:rPr lang="en-US" sz="3200" spc="-1" dirty="0">
                <a:solidFill>
                  <a:srgbClr val="4F81BD"/>
                </a:solidFill>
                <a:latin typeface="Calibri" panose="020F0502020204030204" pitchFamily="34" charset="0"/>
                <a:cs typeface="Calibri" panose="020F0502020204030204" pitchFamily="34" charset="0"/>
              </a:rPr>
              <a:t>about human </a:t>
            </a:r>
            <a:r>
              <a:rPr lang="en-US" sz="3200" spc="-1" dirty="0" smtClean="0">
                <a:solidFill>
                  <a:srgbClr val="4F81BD"/>
                </a:solidFill>
                <a:latin typeface="Calibri" panose="020F0502020204030204" pitchFamily="34" charset="0"/>
                <a:cs typeface="Calibri" panose="020F0502020204030204" pitchFamily="34" charset="0"/>
              </a:rPr>
              <a:t>nature</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41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a:t>
            </a:r>
            <a:r>
              <a:rPr lang="en-US" sz="3200" spc="-1" dirty="0" smtClean="0">
                <a:solidFill>
                  <a:srgbClr val="1F497D"/>
                </a:solidFill>
                <a:latin typeface="Calibri"/>
              </a:rPr>
              <a:t>Theory 7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Classical Liberalism </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Self-interested societies with rational faculties means that they are able to </a:t>
            </a:r>
            <a:r>
              <a:rPr lang="en-US" sz="3200" spc="-1" dirty="0" smtClean="0">
                <a:solidFill>
                  <a:srgbClr val="4F81BD"/>
                </a:solidFill>
                <a:latin typeface="Calibri" panose="020F0502020204030204" pitchFamily="34" charset="0"/>
                <a:cs typeface="Calibri" panose="020F0502020204030204" pitchFamily="34" charset="0"/>
              </a:rPr>
              <a:t>learn</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Influenced </a:t>
            </a:r>
            <a:r>
              <a:rPr lang="en-US" sz="3200" spc="-1" dirty="0">
                <a:solidFill>
                  <a:srgbClr val="4F81BD"/>
                </a:solidFill>
                <a:latin typeface="Calibri" panose="020F0502020204030204" pitchFamily="34" charset="0"/>
                <a:cs typeface="Calibri" panose="020F0502020204030204" pitchFamily="34" charset="0"/>
              </a:rPr>
              <a:t>by and indebted to Enlightenment-era </a:t>
            </a:r>
            <a:r>
              <a:rPr lang="en-US" sz="3200" spc="-1" dirty="0" smtClean="0">
                <a:solidFill>
                  <a:srgbClr val="4F81BD"/>
                </a:solidFill>
                <a:latin typeface="Calibri" panose="020F0502020204030204" pitchFamily="34" charset="0"/>
                <a:cs typeface="Calibri" panose="020F0502020204030204" pitchFamily="34" charset="0"/>
              </a:rPr>
              <a:t>thinking</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People </a:t>
            </a:r>
            <a:r>
              <a:rPr lang="en-US" sz="3200" spc="-1" dirty="0">
                <a:solidFill>
                  <a:srgbClr val="4F81BD"/>
                </a:solidFill>
                <a:latin typeface="Calibri" panose="020F0502020204030204" pitchFamily="34" charset="0"/>
                <a:cs typeface="Calibri" panose="020F0502020204030204" pitchFamily="34" charset="0"/>
              </a:rPr>
              <a:t>can come to appreciate the benefits of cooperation</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2987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a:t>
            </a:r>
            <a:r>
              <a:rPr lang="en-US" sz="3200" spc="-1" dirty="0" smtClean="0">
                <a:solidFill>
                  <a:srgbClr val="1F497D"/>
                </a:solidFill>
                <a:latin typeface="Calibri"/>
              </a:rPr>
              <a:t>Theory 8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05104"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Classical Liberalism </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Immanuel </a:t>
            </a:r>
            <a:r>
              <a:rPr lang="en-US" sz="3200" spc="-1" dirty="0">
                <a:solidFill>
                  <a:srgbClr val="4F81BD"/>
                </a:solidFill>
                <a:latin typeface="Calibri" panose="020F0502020204030204" pitchFamily="34" charset="0"/>
                <a:cs typeface="Calibri" panose="020F0502020204030204" pitchFamily="34" charset="0"/>
              </a:rPr>
              <a:t>Kant’s concept of </a:t>
            </a:r>
            <a:r>
              <a:rPr lang="en-US" sz="3200" i="1" spc="-1" dirty="0">
                <a:solidFill>
                  <a:srgbClr val="4F81BD"/>
                </a:solidFill>
                <a:latin typeface="Calibri" panose="020F0502020204030204" pitchFamily="34" charset="0"/>
                <a:cs typeface="Calibri" panose="020F0502020204030204" pitchFamily="34" charset="0"/>
              </a:rPr>
              <a:t>asocial sociability</a:t>
            </a:r>
            <a:endParaRPr lang="en-US" sz="3200" i="1"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Intellectual </a:t>
            </a:r>
            <a:r>
              <a:rPr lang="en-US" sz="3200" spc="-1" dirty="0">
                <a:solidFill>
                  <a:srgbClr val="4F81BD"/>
                </a:solidFill>
                <a:latin typeface="Calibri" panose="020F0502020204030204" pitchFamily="34" charset="0"/>
                <a:cs typeface="Calibri" panose="020F0502020204030204" pitchFamily="34" charset="0"/>
              </a:rPr>
              <a:t>lineage: </a:t>
            </a:r>
            <a:r>
              <a:rPr lang="en-US" sz="3200" spc="-1" dirty="0" smtClean="0">
                <a:solidFill>
                  <a:srgbClr val="4F81BD"/>
                </a:solidFill>
                <a:latin typeface="Calibri" panose="020F0502020204030204" pitchFamily="34" charset="0"/>
                <a:cs typeface="Calibri" panose="020F0502020204030204" pitchFamily="34" charset="0"/>
              </a:rPr>
              <a:t>Jean-Jacques </a:t>
            </a:r>
            <a:r>
              <a:rPr lang="en-US" sz="3200" spc="-1" dirty="0">
                <a:solidFill>
                  <a:srgbClr val="4F81BD"/>
                </a:solidFill>
                <a:latin typeface="Calibri" panose="020F0502020204030204" pitchFamily="34" charset="0"/>
                <a:cs typeface="Calibri" panose="020F0502020204030204" pitchFamily="34" charset="0"/>
              </a:rPr>
              <a:t>Rousseau and Immanuel Kant</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Rousseau’s </a:t>
            </a:r>
            <a:r>
              <a:rPr lang="en-US" sz="3200" i="1" spc="-1" dirty="0" smtClean="0">
                <a:solidFill>
                  <a:srgbClr val="4F81BD"/>
                </a:solidFill>
                <a:latin typeface="Calibri" panose="020F0502020204030204" pitchFamily="34" charset="0"/>
                <a:cs typeface="Calibri" panose="020F0502020204030204" pitchFamily="34" charset="0"/>
              </a:rPr>
              <a:t>The </a:t>
            </a:r>
            <a:r>
              <a:rPr lang="en-US" sz="3200" i="1" spc="-1" dirty="0">
                <a:solidFill>
                  <a:srgbClr val="4F81BD"/>
                </a:solidFill>
                <a:latin typeface="Calibri" panose="020F0502020204030204" pitchFamily="34" charset="0"/>
                <a:cs typeface="Calibri" panose="020F0502020204030204" pitchFamily="34" charset="0"/>
              </a:rPr>
              <a:t>Social </a:t>
            </a:r>
            <a:r>
              <a:rPr lang="en-US" sz="3200" i="1" spc="-1" dirty="0" smtClean="0">
                <a:solidFill>
                  <a:srgbClr val="4F81BD"/>
                </a:solidFill>
                <a:latin typeface="Calibri" panose="020F0502020204030204" pitchFamily="34" charset="0"/>
                <a:cs typeface="Calibri" panose="020F0502020204030204" pitchFamily="34" charset="0"/>
              </a:rPr>
              <a:t>Contract</a:t>
            </a:r>
            <a:r>
              <a:rPr lang="en-US" sz="3200" spc="-1" dirty="0" smtClean="0">
                <a:solidFill>
                  <a:srgbClr val="4F81BD"/>
                </a:solidFill>
                <a:latin typeface="Calibri" panose="020F0502020204030204" pitchFamily="34" charset="0"/>
                <a:cs typeface="Calibri" panose="020F0502020204030204" pitchFamily="34" charset="0"/>
              </a:rPr>
              <a: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Kant’s </a:t>
            </a:r>
            <a:r>
              <a:rPr lang="en-US" sz="3200" spc="-1" dirty="0">
                <a:solidFill>
                  <a:srgbClr val="4F81BD"/>
                </a:solidFill>
                <a:latin typeface="Calibri" panose="020F0502020204030204" pitchFamily="34" charset="0"/>
                <a:cs typeface="Calibri" panose="020F0502020204030204" pitchFamily="34" charset="0"/>
              </a:rPr>
              <a:t>work </a:t>
            </a:r>
            <a:r>
              <a:rPr lang="en-US" sz="3200" i="1" spc="-1" dirty="0">
                <a:solidFill>
                  <a:srgbClr val="4F81BD"/>
                </a:solidFill>
                <a:latin typeface="Calibri" panose="020F0502020204030204" pitchFamily="34" charset="0"/>
                <a:cs typeface="Calibri" panose="020F0502020204030204" pitchFamily="34" charset="0"/>
              </a:rPr>
              <a:t>Perpetual Peace (1795) </a:t>
            </a:r>
            <a:endParaRPr lang="en-US" sz="3200" i="1"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547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a:t>
            </a:r>
            <a:r>
              <a:rPr lang="en-US" sz="3200" spc="-1" dirty="0" smtClean="0">
                <a:solidFill>
                  <a:srgbClr val="1F497D"/>
                </a:solidFill>
                <a:latin typeface="Calibri"/>
              </a:rPr>
              <a:t>Theory 9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05104"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a:t>
            </a:r>
            <a:r>
              <a:rPr lang="en-US" sz="3200" b="1" spc="-1" dirty="0">
                <a:solidFill>
                  <a:srgbClr val="4F81BD"/>
                </a:solidFill>
                <a:latin typeface="Calibri"/>
              </a:rPr>
              <a:t>Classical Liberalism </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Fukuyama; </a:t>
            </a:r>
            <a:r>
              <a:rPr lang="en-US" sz="3200" i="1" spc="-1" dirty="0" smtClean="0">
                <a:solidFill>
                  <a:srgbClr val="4F81BD"/>
                </a:solidFill>
                <a:latin typeface="Calibri" panose="020F0502020204030204" pitchFamily="34" charset="0"/>
                <a:cs typeface="Calibri" panose="020F0502020204030204" pitchFamily="34" charset="0"/>
              </a:rPr>
              <a:t>End </a:t>
            </a:r>
            <a:r>
              <a:rPr lang="en-US" sz="3200" i="1" spc="-1" dirty="0">
                <a:solidFill>
                  <a:srgbClr val="4F81BD"/>
                </a:solidFill>
                <a:latin typeface="Calibri" panose="020F0502020204030204" pitchFamily="34" charset="0"/>
                <a:cs typeface="Calibri" panose="020F0502020204030204" pitchFamily="34" charset="0"/>
              </a:rPr>
              <a:t>of </a:t>
            </a:r>
            <a:r>
              <a:rPr lang="en-US" sz="3200" i="1" spc="-1" dirty="0" smtClean="0">
                <a:solidFill>
                  <a:srgbClr val="4F81BD"/>
                </a:solidFill>
                <a:latin typeface="Calibri" panose="020F0502020204030204" pitchFamily="34" charset="0"/>
                <a:cs typeface="Calibri" panose="020F0502020204030204" pitchFamily="34" charset="0"/>
              </a:rPr>
              <a:t>History </a:t>
            </a:r>
            <a:r>
              <a:rPr lang="en-US" sz="3200" spc="-1" dirty="0">
                <a:solidFill>
                  <a:srgbClr val="4F81BD"/>
                </a:solidFill>
                <a:latin typeface="Calibri" panose="020F0502020204030204" pitchFamily="34" charset="0"/>
                <a:cs typeface="Calibri" panose="020F0502020204030204" pitchFamily="34" charset="0"/>
              </a:rPr>
              <a:t>and the triumph of liberalism</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No </a:t>
            </a:r>
            <a:r>
              <a:rPr lang="en-US" sz="3200" spc="-1" dirty="0">
                <a:solidFill>
                  <a:srgbClr val="4F81BD"/>
                </a:solidFill>
                <a:latin typeface="Calibri" panose="020F0502020204030204" pitchFamily="34" charset="0"/>
                <a:cs typeface="Calibri" panose="020F0502020204030204" pitchFamily="34" charset="0"/>
              </a:rPr>
              <a:t>two democracies have gone to war with one another over the past two </a:t>
            </a:r>
            <a:r>
              <a:rPr lang="en-US" sz="3200" spc="-1" dirty="0" smtClean="0">
                <a:solidFill>
                  <a:srgbClr val="4F81BD"/>
                </a:solidFill>
                <a:latin typeface="Calibri" panose="020F0502020204030204" pitchFamily="34" charset="0"/>
                <a:cs typeface="Calibri" panose="020F0502020204030204" pitchFamily="34" charset="0"/>
              </a:rPr>
              <a:t>centuries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Neoliberal Institutionalism (NLI)</a:t>
            </a: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809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Theory </a:t>
            </a:r>
            <a:r>
              <a:rPr lang="en-US" sz="3200" spc="-1" dirty="0" smtClean="0">
                <a:solidFill>
                  <a:srgbClr val="1F497D"/>
                </a:solidFill>
                <a:latin typeface="Calibri"/>
              </a:rPr>
              <a:t>10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89080" y="1273828"/>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Neoliberalism</a:t>
            </a:r>
            <a:endParaRPr lang="en-US" sz="3200" b="1" spc="-1" dirty="0">
              <a:solidFill>
                <a:srgbClr val="4F81BD"/>
              </a:solidFill>
              <a:latin typeface="Calibri"/>
            </a:endParaRP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Outside-in explanation: cooperation,  </a:t>
            </a:r>
            <a:r>
              <a:rPr lang="en-US" sz="3200" spc="-1" dirty="0">
                <a:solidFill>
                  <a:srgbClr val="4F81BD"/>
                </a:solidFill>
                <a:latin typeface="Calibri" panose="020F0502020204030204" pitchFamily="34" charset="0"/>
                <a:cs typeface="Calibri" panose="020F0502020204030204" pitchFamily="34" charset="0"/>
              </a:rPr>
              <a:t>international institutions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Complex interdependence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cooperation because of transaction </a:t>
            </a:r>
            <a:r>
              <a:rPr lang="en-US" sz="3200" spc="-1" dirty="0" smtClean="0">
                <a:solidFill>
                  <a:srgbClr val="4F81BD"/>
                </a:solidFill>
                <a:latin typeface="Calibri" panose="020F0502020204030204" pitchFamily="34" charset="0"/>
                <a:cs typeface="Calibri" panose="020F0502020204030204" pitchFamily="34" charset="0"/>
              </a:rPr>
              <a:t>costs</a:t>
            </a:r>
          </a:p>
          <a:p>
            <a:pPr marL="565560" indent="-457200">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International organizations are very important </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607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Theory </a:t>
            </a:r>
            <a:r>
              <a:rPr lang="en-US" sz="3200" spc="-1" dirty="0" smtClean="0">
                <a:solidFill>
                  <a:srgbClr val="1F497D"/>
                </a:solidFill>
                <a:latin typeface="Calibri"/>
              </a:rPr>
              <a:t>11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89080"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 Neoliberalism</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International organizations are very important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WTO for example helps with trade and compliance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N</a:t>
            </a:r>
            <a:r>
              <a:rPr lang="en-US" sz="3200" spc="-1" dirty="0" smtClean="0">
                <a:solidFill>
                  <a:srgbClr val="4F81BD"/>
                </a:solidFill>
                <a:latin typeface="Calibri" panose="020F0502020204030204" pitchFamily="34" charset="0"/>
                <a:cs typeface="Calibri" panose="020F0502020204030204" pitchFamily="34" charset="0"/>
              </a:rPr>
              <a:t>ational politics promote </a:t>
            </a:r>
            <a:r>
              <a:rPr lang="en-US" sz="3200" spc="-1" dirty="0">
                <a:solidFill>
                  <a:srgbClr val="4F81BD"/>
                </a:solidFill>
                <a:latin typeface="Calibri" panose="020F0502020204030204" pitchFamily="34" charset="0"/>
                <a:cs typeface="Calibri" panose="020F0502020204030204" pitchFamily="34" charset="0"/>
              </a:rPr>
              <a:t>global </a:t>
            </a:r>
            <a:r>
              <a:rPr lang="en-US" sz="3200" spc="-1" dirty="0" smtClean="0">
                <a:solidFill>
                  <a:srgbClr val="4F81BD"/>
                </a:solidFill>
                <a:latin typeface="Calibri" panose="020F0502020204030204" pitchFamily="34" charset="0"/>
                <a:cs typeface="Calibri" panose="020F0502020204030204" pitchFamily="34" charset="0"/>
              </a:rPr>
              <a:t>democracy</a:t>
            </a:r>
          </a:p>
        </p:txBody>
      </p:sp>
    </p:spTree>
    <p:extLst>
      <p:ext uri="{BB962C8B-B14F-4D97-AF65-F5344CB8AC3E}">
        <p14:creationId xmlns:p14="http://schemas.microsoft.com/office/powerpoint/2010/main" val="1228528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Liberal Theory </a:t>
            </a:r>
            <a:r>
              <a:rPr lang="en-US" sz="3200" spc="-1" dirty="0" smtClean="0">
                <a:solidFill>
                  <a:srgbClr val="1F497D"/>
                </a:solidFill>
                <a:latin typeface="Calibri"/>
              </a:rPr>
              <a:t>12 </a:t>
            </a:r>
            <a:r>
              <a:rPr lang="en-US" sz="3200" spc="-1" dirty="0">
                <a:solidFill>
                  <a:srgbClr val="1F497D"/>
                </a:solidFill>
                <a:latin typeface="Calibri"/>
              </a:rPr>
              <a:t>of </a:t>
            </a:r>
            <a:r>
              <a:rPr lang="en-US" sz="3200" spc="-1" dirty="0" smtClean="0">
                <a:solidFill>
                  <a:srgbClr val="1F497D"/>
                </a:solidFill>
                <a:latin typeface="Calibri"/>
              </a:rPr>
              <a:t>12</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289080" y="1250066"/>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 Neoliberalism</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03" y="1834841"/>
            <a:ext cx="6242304" cy="4084320"/>
          </a:xfrm>
          <a:prstGeom prst="rect">
            <a:avLst/>
          </a:prstGeom>
        </p:spPr>
      </p:pic>
    </p:spTree>
    <p:extLst>
      <p:ext uri="{BB962C8B-B14F-4D97-AF65-F5344CB8AC3E}">
        <p14:creationId xmlns:p14="http://schemas.microsoft.com/office/powerpoint/2010/main" val="332267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1</a:t>
            </a:r>
            <a:r>
              <a:rPr lang="en-US" sz="3200" spc="-1" dirty="0" smtClean="0">
                <a:solidFill>
                  <a:srgbClr val="1F497D"/>
                </a:solidFill>
                <a:latin typeface="Calibri"/>
              </a:rPr>
              <a:t>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250066"/>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World </a:t>
            </a:r>
            <a:r>
              <a:rPr lang="en-US" sz="3200" b="1" spc="-1" dirty="0">
                <a:solidFill>
                  <a:srgbClr val="4F81BD"/>
                </a:solidFill>
                <a:latin typeface="Calibri"/>
              </a:rPr>
              <a:t>Systems Theory: An Emphasis on Inequality</a:t>
            </a:r>
          </a:p>
        </p:txBody>
      </p:sp>
      <p:sp>
        <p:nvSpPr>
          <p:cNvPr id="6" name="CustomShape 2"/>
          <p:cNvSpPr/>
          <p:nvPr/>
        </p:nvSpPr>
        <p:spPr>
          <a:xfrm>
            <a:off x="121298" y="208072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A group of theories rooted in </a:t>
            </a:r>
            <a:r>
              <a:rPr lang="en-US" sz="3200" spc="-1" dirty="0" smtClean="0">
                <a:solidFill>
                  <a:srgbClr val="4F81BD"/>
                </a:solidFill>
                <a:latin typeface="Calibri" panose="020F0502020204030204" pitchFamily="34" charset="0"/>
                <a:cs typeface="Calibri" panose="020F0502020204030204" pitchFamily="34" charset="0"/>
              </a:rPr>
              <a:t>Marxist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Economic structures and forces main factors shaping global </a:t>
            </a:r>
            <a:r>
              <a:rPr lang="en-US" sz="3200" spc="-1" dirty="0" smtClean="0">
                <a:solidFill>
                  <a:srgbClr val="4F81BD"/>
                </a:solidFill>
                <a:latin typeface="Calibri" panose="020F0502020204030204" pitchFamily="34" charset="0"/>
                <a:cs typeface="Calibri" panose="020F0502020204030204" pitchFamily="34" charset="0"/>
              </a:rPr>
              <a:t>politics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World system as a capitalist economy has replaced the nation-state as the central actor in global politics</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87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2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World </a:t>
            </a:r>
            <a:r>
              <a:rPr lang="en-US" sz="3200" b="1" spc="-1" dirty="0">
                <a:solidFill>
                  <a:srgbClr val="4F81BD"/>
                </a:solidFill>
                <a:latin typeface="Calibri"/>
              </a:rPr>
              <a:t>Systems Theory: An Emphasis on Inequality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Immanuel </a:t>
            </a:r>
            <a:r>
              <a:rPr lang="en-US" sz="3200" spc="-1" dirty="0" err="1">
                <a:solidFill>
                  <a:srgbClr val="4F81BD"/>
                </a:solidFill>
                <a:latin typeface="Calibri" panose="020F0502020204030204" pitchFamily="34" charset="0"/>
                <a:cs typeface="Calibri" panose="020F0502020204030204" pitchFamily="34" charset="0"/>
              </a:rPr>
              <a:t>Wallerstein</a:t>
            </a:r>
            <a:r>
              <a:rPr lang="en-US" sz="3200" spc="-1" dirty="0">
                <a:solidFill>
                  <a:srgbClr val="4F81BD"/>
                </a:solidFill>
                <a:latin typeface="Calibri" panose="020F0502020204030204" pitchFamily="34" charset="0"/>
                <a:cs typeface="Calibri" panose="020F0502020204030204" pitchFamily="34" charset="0"/>
              </a:rPr>
              <a:t>: international axial division of </a:t>
            </a:r>
            <a:r>
              <a:rPr lang="en-US" sz="3200" spc="-1" dirty="0" smtClean="0">
                <a:solidFill>
                  <a:srgbClr val="4F81BD"/>
                </a:solidFill>
                <a:latin typeface="Calibri" panose="020F0502020204030204" pitchFamily="34" charset="0"/>
                <a:cs typeface="Calibri" panose="020F0502020204030204" pitchFamily="34" charset="0"/>
              </a:rPr>
              <a:t>labor</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 </a:t>
            </a:r>
            <a:r>
              <a:rPr lang="en-US" sz="3200" spc="-1" dirty="0">
                <a:solidFill>
                  <a:srgbClr val="4F81BD"/>
                </a:solidFill>
                <a:latin typeface="Calibri" panose="020F0502020204030204" pitchFamily="34" charset="0"/>
                <a:cs typeface="Calibri" panose="020F0502020204030204" pitchFamily="34" charset="0"/>
              </a:rPr>
              <a:t>North (core) vs. Global South (periphery) argument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Semi-peripheral states (e.g. South Korea and Singapore)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587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a:solidFill>
                  <a:schemeClr val="tx2"/>
                </a:solidFill>
                <a:latin typeface="Calibri" panose="020F0502020204030204" pitchFamily="34" charset="0"/>
                <a:cs typeface="Calibri" panose="020F0502020204030204" pitchFamily="34" charset="0"/>
              </a:rPr>
              <a:t>2</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b="0" strike="noStrike" spc="-1" dirty="0">
                <a:solidFill>
                  <a:schemeClr val="tx2"/>
                </a:solidFill>
                <a:latin typeface="Calibri" panose="020F0502020204030204" pitchFamily="34" charset="0"/>
                <a:cs typeface="Calibri" panose="020F0502020204030204" pitchFamily="34" charset="0"/>
              </a:rPr>
              <a:t>Learning </a:t>
            </a:r>
            <a:r>
              <a:rPr lang="en-US" sz="3200" b="0" strike="noStrike" spc="-1" dirty="0" smtClean="0">
                <a:solidFill>
                  <a:schemeClr val="tx2"/>
                </a:solidFill>
                <a:latin typeface="Calibri" panose="020F0502020204030204" pitchFamily="34" charset="0"/>
                <a:cs typeface="Calibri" panose="020F0502020204030204" pitchFamily="34" charset="0"/>
              </a:rPr>
              <a:t>Objectives 1 of 2</a:t>
            </a:r>
            <a:endParaRPr lang="en-US" sz="3200" b="0" strike="noStrike" spc="-1" dirty="0">
              <a:solidFill>
                <a:schemeClr val="tx2"/>
              </a:solidFill>
              <a:latin typeface="Calibri" panose="020F0502020204030204" pitchFamily="34" charset="0"/>
              <a:cs typeface="Calibri" panose="020F0502020204030204" pitchFamily="34" charset="0"/>
            </a:endParaRPr>
          </a:p>
        </p:txBody>
      </p:sp>
      <p:sp>
        <p:nvSpPr>
          <p:cNvPr id="253" name="CustomShape 2"/>
          <p:cNvSpPr/>
          <p:nvPr/>
        </p:nvSpPr>
        <p:spPr>
          <a:xfrm>
            <a:off x="237384" y="1795155"/>
            <a:ext cx="8668512" cy="43246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2</a:t>
            </a:r>
            <a:r>
              <a:rPr lang="en-US" sz="3000" spc="-1" dirty="0" smtClean="0">
                <a:solidFill>
                  <a:schemeClr val="accent1"/>
                </a:solidFill>
                <a:latin typeface="Calibri" panose="020F0502020204030204" pitchFamily="34" charset="0"/>
                <a:cs typeface="Calibri" panose="020F0502020204030204" pitchFamily="34" charset="0"/>
              </a:rPr>
              <a:t>.1 Identify </a:t>
            </a:r>
            <a:r>
              <a:rPr lang="en-US" sz="3000" spc="-1" dirty="0">
                <a:solidFill>
                  <a:schemeClr val="accent1"/>
                </a:solidFill>
                <a:latin typeface="Calibri" panose="020F0502020204030204" pitchFamily="34" charset="0"/>
                <a:cs typeface="Calibri" panose="020F0502020204030204" pitchFamily="34" charset="0"/>
              </a:rPr>
              <a:t>five theories that help to improve our understanding of global politics and to interpret the behavior of states, societies, and individuals</a:t>
            </a:r>
            <a:r>
              <a:rPr lang="en-US" sz="3000" spc="-1" dirty="0" smtClean="0">
                <a:solidFill>
                  <a:schemeClr val="accent1"/>
                </a:solidFill>
                <a:latin typeface="Calibri" panose="020F0502020204030204" pitchFamily="34" charset="0"/>
                <a:cs typeface="Calibri" panose="020F0502020204030204" pitchFamily="34" charset="0"/>
              </a:rPr>
              <a:t>.</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2.2 Explain </a:t>
            </a:r>
            <a:r>
              <a:rPr lang="en-US" sz="3000" spc="-1" dirty="0">
                <a:solidFill>
                  <a:schemeClr val="accent1"/>
                </a:solidFill>
                <a:latin typeface="Calibri" panose="020F0502020204030204" pitchFamily="34" charset="0"/>
                <a:cs typeface="Calibri" panose="020F0502020204030204" pitchFamily="34" charset="0"/>
              </a:rPr>
              <a:t>the principles of realist theory and the focus on the self-interest and promotion of the state and nation. </a:t>
            </a:r>
            <a:endParaRPr lang="en-US" sz="3000" spc="-1" dirty="0" smtClean="0">
              <a:solidFill>
                <a:schemeClr val="accent1"/>
              </a:solidFill>
              <a:latin typeface="Calibri" panose="020F0502020204030204" pitchFamily="34" charset="0"/>
              <a:cs typeface="Calibri" panose="020F0502020204030204" pitchFamily="34" charset="0"/>
            </a:endParaRP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2. 3 Outline </a:t>
            </a:r>
            <a:r>
              <a:rPr lang="en-US" sz="3000" spc="-1" dirty="0">
                <a:solidFill>
                  <a:schemeClr val="accent1"/>
                </a:solidFill>
                <a:latin typeface="Calibri" panose="020F0502020204030204" pitchFamily="34" charset="0"/>
                <a:cs typeface="Calibri" panose="020F0502020204030204" pitchFamily="34" charset="0"/>
              </a:rPr>
              <a:t>the principles of liberalism and how the world has moved in this direction during the past </a:t>
            </a:r>
            <a:r>
              <a:rPr lang="en-US" sz="3000" spc="-1" dirty="0" smtClean="0">
                <a:solidFill>
                  <a:schemeClr val="accent1"/>
                </a:solidFill>
                <a:latin typeface="Calibri" panose="020F0502020204030204" pitchFamily="34" charset="0"/>
                <a:cs typeface="Calibri" panose="020F0502020204030204" pitchFamily="34" charset="0"/>
              </a:rPr>
              <a:t>century.</a:t>
            </a:r>
          </a:p>
          <a:p>
            <a:pPr>
              <a:lnSpc>
                <a:spcPct val="100000"/>
              </a:lnSpc>
              <a:spcBef>
                <a:spcPts val="641"/>
              </a:spcBef>
              <a:buClr>
                <a:schemeClr val="accent1"/>
              </a:buClr>
              <a:buSzPct val="100000"/>
            </a:pPr>
            <a:endParaRPr lang="en-US" sz="3000" b="0" strike="noStrike" spc="-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78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3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World </a:t>
            </a:r>
            <a:r>
              <a:rPr lang="en-US" sz="3200" b="1" spc="-1" dirty="0">
                <a:solidFill>
                  <a:srgbClr val="4F81BD"/>
                </a:solidFill>
                <a:latin typeface="Calibri"/>
              </a:rPr>
              <a:t>Systems Theory: An Emphasis on Inequality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915779"/>
            <a:ext cx="9144000" cy="4466359"/>
          </a:xfrm>
          <a:prstGeom prst="rect">
            <a:avLst/>
          </a:prstGeom>
        </p:spPr>
      </p:pic>
    </p:spTree>
    <p:extLst>
      <p:ext uri="{BB962C8B-B14F-4D97-AF65-F5344CB8AC3E}">
        <p14:creationId xmlns:p14="http://schemas.microsoft.com/office/powerpoint/2010/main" val="409074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4</a:t>
            </a:r>
            <a:r>
              <a:rPr lang="en-US" sz="3200" spc="-1" dirty="0" smtClean="0">
                <a:solidFill>
                  <a:srgbClr val="1F497D"/>
                </a:solidFill>
                <a:latin typeface="Calibri"/>
              </a:rPr>
              <a:t>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World </a:t>
            </a:r>
            <a:r>
              <a:rPr lang="en-US" sz="3200" b="1" spc="-1" dirty="0">
                <a:solidFill>
                  <a:srgbClr val="4F81BD"/>
                </a:solidFill>
                <a:latin typeface="Calibri"/>
              </a:rPr>
              <a:t>Systems Theory: An Emphasis on Inequality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A capitalist world economy creates and sustain structural </a:t>
            </a:r>
            <a:r>
              <a:rPr lang="en-US" sz="3200" spc="-1" dirty="0" smtClean="0">
                <a:solidFill>
                  <a:srgbClr val="4F81BD"/>
                </a:solidFill>
                <a:latin typeface="Calibri" panose="020F0502020204030204" pitchFamily="34" charset="0"/>
                <a:cs typeface="Calibri" panose="020F0502020204030204" pitchFamily="34" charset="0"/>
              </a:rPr>
              <a:t>inequality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Most </a:t>
            </a:r>
            <a:r>
              <a:rPr lang="en-US" sz="3200" spc="-1" dirty="0">
                <a:solidFill>
                  <a:srgbClr val="4F81BD"/>
                </a:solidFill>
                <a:latin typeface="Calibri" panose="020F0502020204030204" pitchFamily="34" charset="0"/>
                <a:cs typeface="Calibri" panose="020F0502020204030204" pitchFamily="34" charset="0"/>
              </a:rPr>
              <a:t>fundamentalist main political identity is their religion not their </a:t>
            </a:r>
            <a:r>
              <a:rPr lang="en-US" sz="3200" spc="-1" dirty="0" smtClean="0">
                <a:solidFill>
                  <a:srgbClr val="4F81BD"/>
                </a:solidFill>
                <a:latin typeface="Calibri" panose="020F0502020204030204" pitchFamily="34" charset="0"/>
                <a:cs typeface="Calibri" panose="020F0502020204030204" pitchFamily="34" charset="0"/>
              </a:rPr>
              <a:t>state.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Monopoly capitalism</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974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5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World </a:t>
            </a:r>
            <a:r>
              <a:rPr lang="en-US" sz="3200" b="1" spc="-1" dirty="0">
                <a:solidFill>
                  <a:srgbClr val="4F81BD"/>
                </a:solidFill>
                <a:latin typeface="Calibri"/>
              </a:rPr>
              <a:t>Systems Theory: An Emphasis on Inequality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Natural </a:t>
            </a:r>
            <a:r>
              <a:rPr lang="en-US" sz="3200" spc="-1" dirty="0">
                <a:solidFill>
                  <a:srgbClr val="4F81BD"/>
                </a:solidFill>
                <a:latin typeface="Calibri" panose="020F0502020204030204" pitchFamily="34" charset="0"/>
                <a:cs typeface="Calibri" panose="020F0502020204030204" pitchFamily="34" charset="0"/>
              </a:rPr>
              <a:t>end-state of capitalism is to control all means of production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States </a:t>
            </a:r>
            <a:r>
              <a:rPr lang="en-US" sz="3200" spc="-1" dirty="0">
                <a:solidFill>
                  <a:srgbClr val="4F81BD"/>
                </a:solidFill>
                <a:latin typeface="Calibri" panose="020F0502020204030204" pitchFamily="34" charset="0"/>
                <a:cs typeface="Calibri" panose="020F0502020204030204" pitchFamily="34" charset="0"/>
              </a:rPr>
              <a:t>play crucial role in perpetuation of a capitalist world by supporting bourgeois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Domestic </a:t>
            </a:r>
            <a:r>
              <a:rPr lang="en-US" sz="3200" spc="-1" dirty="0">
                <a:solidFill>
                  <a:srgbClr val="4F81BD"/>
                </a:solidFill>
                <a:latin typeface="Calibri" panose="020F0502020204030204" pitchFamily="34" charset="0"/>
                <a:cs typeface="Calibri" panose="020F0502020204030204" pitchFamily="34" charset="0"/>
              </a:rPr>
              <a:t>and international policies to promote capitalist expansion</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8829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6</a:t>
            </a:r>
            <a:r>
              <a:rPr lang="en-US" sz="3200" spc="-1" dirty="0" smtClean="0">
                <a:solidFill>
                  <a:srgbClr val="1F497D"/>
                </a:solidFill>
                <a:latin typeface="Calibri"/>
              </a:rPr>
              <a:t>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Marxism</a:t>
            </a:r>
            <a:endParaRPr lang="en-US" sz="3200" b="1" spc="-1" dirty="0">
              <a:solidFill>
                <a:srgbClr val="4F81BD"/>
              </a:solidFill>
              <a:latin typeface="Calibri"/>
            </a:endParaRP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Karl Marx and Friedrich Engels: The Communist </a:t>
            </a:r>
            <a:r>
              <a:rPr lang="en-US" sz="3200" spc="-1" dirty="0" smtClean="0">
                <a:solidFill>
                  <a:srgbClr val="4F81BD"/>
                </a:solidFill>
                <a:latin typeface="Calibri" panose="020F0502020204030204" pitchFamily="34" charset="0"/>
                <a:cs typeface="Calibri" panose="020F0502020204030204" pitchFamily="34" charset="0"/>
              </a:rPr>
              <a:t>Manifesto</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first Soviet Communist Party chief Vladimir </a:t>
            </a:r>
            <a:r>
              <a:rPr lang="en-US" sz="3200" spc="-1" dirty="0" err="1">
                <a:solidFill>
                  <a:srgbClr val="4F81BD"/>
                </a:solidFill>
                <a:latin typeface="Calibri" panose="020F0502020204030204" pitchFamily="34" charset="0"/>
                <a:cs typeface="Calibri" panose="020F0502020204030204" pitchFamily="34" charset="0"/>
              </a:rPr>
              <a:t>Ilyich</a:t>
            </a:r>
            <a:r>
              <a:rPr lang="en-US" sz="3200" spc="-1" dirty="0">
                <a:solidFill>
                  <a:srgbClr val="4F81BD"/>
                </a:solidFill>
                <a:latin typeface="Calibri" panose="020F0502020204030204" pitchFamily="34" charset="0"/>
                <a:cs typeface="Calibri" panose="020F0502020204030204" pitchFamily="34" charset="0"/>
              </a:rPr>
              <a:t> Ulyanov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Lenin </a:t>
            </a:r>
            <a:r>
              <a:rPr lang="en-US" sz="3200" spc="-1" dirty="0">
                <a:solidFill>
                  <a:srgbClr val="4F81BD"/>
                </a:solidFill>
                <a:latin typeface="Calibri" panose="020F0502020204030204" pitchFamily="34" charset="0"/>
                <a:cs typeface="Calibri" panose="020F0502020204030204" pitchFamily="34" charset="0"/>
              </a:rPr>
              <a:t>argued in Imperialism: The Highest Stage of Capitalism</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3815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7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Marxism</a:t>
            </a:r>
            <a:endParaRPr lang="en-US" sz="3200" b="1" spc="-1" dirty="0">
              <a:solidFill>
                <a:srgbClr val="4F81BD"/>
              </a:solidFill>
              <a:latin typeface="Calibri"/>
            </a:endParaRP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Lenin’s </a:t>
            </a:r>
            <a:r>
              <a:rPr lang="en-US" sz="3200" spc="-1" dirty="0">
                <a:solidFill>
                  <a:srgbClr val="4F81BD"/>
                </a:solidFill>
                <a:latin typeface="Calibri" panose="020F0502020204030204" pitchFamily="34" charset="0"/>
                <a:cs typeface="Calibri" panose="020F0502020204030204" pitchFamily="34" charset="0"/>
              </a:rPr>
              <a:t>revolution against the Tsarist regime in Russia in 1917</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Marx’s </a:t>
            </a:r>
            <a:r>
              <a:rPr lang="en-US" sz="3200" spc="-1" dirty="0">
                <a:solidFill>
                  <a:srgbClr val="4F81BD"/>
                </a:solidFill>
                <a:latin typeface="Calibri" panose="020F0502020204030204" pitchFamily="34" charset="0"/>
                <a:cs typeface="Calibri" panose="020F0502020204030204" pitchFamily="34" charset="0"/>
              </a:rPr>
              <a:t>views of unequal distribution of capital in global </a:t>
            </a:r>
            <a:r>
              <a:rPr lang="en-US" sz="3200" spc="-1" dirty="0" smtClean="0">
                <a:solidFill>
                  <a:srgbClr val="4F81BD"/>
                </a:solidFill>
                <a:latin typeface="Calibri" panose="020F0502020204030204" pitchFamily="34" charset="0"/>
                <a:cs typeface="Calibri" panose="020F0502020204030204" pitchFamily="34" charset="0"/>
              </a:rPr>
              <a:t>politics</a:t>
            </a:r>
            <a:endParaRPr lang="en-US" sz="3200" spc="-1" dirty="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 </a:t>
            </a:r>
            <a:r>
              <a:rPr lang="en-US" sz="3200" spc="-1" dirty="0">
                <a:solidFill>
                  <a:srgbClr val="4F81BD"/>
                </a:solidFill>
                <a:latin typeface="Calibri" panose="020F0502020204030204" pitchFamily="34" charset="0"/>
                <a:cs typeface="Calibri" panose="020F0502020204030204" pitchFamily="34" charset="0"/>
              </a:rPr>
              <a:t>politics and the nature of imperialism</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257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8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Marxism</a:t>
            </a:r>
            <a:endParaRPr lang="en-US" sz="3200" b="1" spc="-1" dirty="0">
              <a:solidFill>
                <a:srgbClr val="4F81BD"/>
              </a:solidFill>
              <a:latin typeface="Calibri"/>
            </a:endParaRP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359" y="2104786"/>
            <a:ext cx="6111551" cy="3997433"/>
          </a:xfrm>
          <a:prstGeom prst="rect">
            <a:avLst/>
          </a:prstGeom>
        </p:spPr>
      </p:pic>
    </p:spTree>
    <p:extLst>
      <p:ext uri="{BB962C8B-B14F-4D97-AF65-F5344CB8AC3E}">
        <p14:creationId xmlns:p14="http://schemas.microsoft.com/office/powerpoint/2010/main" val="797161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9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Dependency </a:t>
            </a:r>
            <a:r>
              <a:rPr lang="en-US" sz="3200" b="1" spc="-1" dirty="0">
                <a:solidFill>
                  <a:srgbClr val="4F81BD"/>
                </a:solidFill>
                <a:latin typeface="Calibri"/>
              </a:rPr>
              <a:t>Theory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1950s Economic </a:t>
            </a:r>
            <a:r>
              <a:rPr lang="en-US" sz="3200" spc="-1" dirty="0">
                <a:solidFill>
                  <a:srgbClr val="4F81BD"/>
                </a:solidFill>
                <a:latin typeface="Calibri" panose="020F0502020204030204" pitchFamily="34" charset="0"/>
                <a:cs typeface="Calibri" panose="020F0502020204030204" pitchFamily="34" charset="0"/>
              </a:rPr>
              <a:t>Commission for Latin America and the Caribbean (</a:t>
            </a:r>
            <a:r>
              <a:rPr lang="en-US" sz="3200" spc="-1" dirty="0" smtClean="0">
                <a:solidFill>
                  <a:srgbClr val="4F81BD"/>
                </a:solidFill>
                <a:latin typeface="Calibri" panose="020F0502020204030204" pitchFamily="34" charset="0"/>
                <a:cs typeface="Calibri" panose="020F0502020204030204" pitchFamily="34" charset="0"/>
              </a:rPr>
              <a:t>ECLA)</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Raul </a:t>
            </a:r>
            <a:r>
              <a:rPr lang="en-US" sz="3200" spc="-1" dirty="0" err="1">
                <a:solidFill>
                  <a:srgbClr val="4F81BD"/>
                </a:solidFill>
                <a:latin typeface="Calibri" panose="020F0502020204030204" pitchFamily="34" charset="0"/>
                <a:cs typeface="Calibri" panose="020F0502020204030204" pitchFamily="34" charset="0"/>
              </a:rPr>
              <a:t>Prebisch</a:t>
            </a:r>
            <a:r>
              <a:rPr lang="en-US" sz="3200" spc="-1" dirty="0">
                <a:solidFill>
                  <a:srgbClr val="4F81BD"/>
                </a:solidFill>
                <a:latin typeface="Calibri" panose="020F0502020204030204" pitchFamily="34" charset="0"/>
                <a:cs typeface="Calibri" panose="020F0502020204030204" pitchFamily="34" charset="0"/>
              </a:rPr>
              <a:t>, Andre </a:t>
            </a:r>
            <a:r>
              <a:rPr lang="en-US" sz="3200" spc="-1" dirty="0" err="1">
                <a:solidFill>
                  <a:srgbClr val="4F81BD"/>
                </a:solidFill>
                <a:latin typeface="Calibri" panose="020F0502020204030204" pitchFamily="34" charset="0"/>
                <a:cs typeface="Calibri" panose="020F0502020204030204" pitchFamily="34" charset="0"/>
              </a:rPr>
              <a:t>Gunder</a:t>
            </a:r>
            <a:r>
              <a:rPr lang="en-US" sz="3200" spc="-1" dirty="0">
                <a:solidFill>
                  <a:srgbClr val="4F81BD"/>
                </a:solidFill>
                <a:latin typeface="Calibri" panose="020F0502020204030204" pitchFamily="34" charset="0"/>
                <a:cs typeface="Calibri" panose="020F0502020204030204" pitchFamily="34" charset="0"/>
              </a:rPr>
              <a:t> Frank, Fernando Henrique Cardozo, Enzo </a:t>
            </a:r>
            <a:r>
              <a:rPr lang="en-US" sz="3200" spc="-1" dirty="0" err="1">
                <a:solidFill>
                  <a:srgbClr val="4F81BD"/>
                </a:solidFill>
                <a:latin typeface="Calibri" panose="020F0502020204030204" pitchFamily="34" charset="0"/>
                <a:cs typeface="Calibri" panose="020F0502020204030204" pitchFamily="34" charset="0"/>
              </a:rPr>
              <a:t>Faletto</a:t>
            </a:r>
            <a:endParaRPr lang="en-US" sz="3200" spc="-1" dirty="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global capitalist order promotes subordination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474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10 of 11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Dependency </a:t>
            </a:r>
            <a:r>
              <a:rPr lang="en-US" sz="3200" b="1" spc="-1" dirty="0">
                <a:solidFill>
                  <a:srgbClr val="4F81BD"/>
                </a:solidFill>
                <a:latin typeface="Calibri"/>
              </a:rPr>
              <a:t>Theory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1950s Economic </a:t>
            </a:r>
            <a:r>
              <a:rPr lang="en-US" sz="3200" spc="-1" dirty="0">
                <a:solidFill>
                  <a:srgbClr val="4F81BD"/>
                </a:solidFill>
                <a:latin typeface="Calibri" panose="020F0502020204030204" pitchFamily="34" charset="0"/>
                <a:cs typeface="Calibri" panose="020F0502020204030204" pitchFamily="34" charset="0"/>
              </a:rPr>
              <a:t>Commission for Latin America and the Caribbean (</a:t>
            </a:r>
            <a:r>
              <a:rPr lang="en-US" sz="3200" spc="-1" dirty="0" smtClean="0">
                <a:solidFill>
                  <a:srgbClr val="4F81BD"/>
                </a:solidFill>
                <a:latin typeface="Calibri" panose="020F0502020204030204" pitchFamily="34" charset="0"/>
                <a:cs typeface="Calibri" panose="020F0502020204030204" pitchFamily="34" charset="0"/>
              </a:rPr>
              <a:t>ECLA)</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W</a:t>
            </a:r>
            <a:r>
              <a:rPr lang="en-US" sz="3200" spc="-1" dirty="0" smtClean="0">
                <a:solidFill>
                  <a:srgbClr val="4F81BD"/>
                </a:solidFill>
                <a:latin typeface="Calibri" panose="020F0502020204030204" pitchFamily="34" charset="0"/>
                <a:cs typeface="Calibri" panose="020F0502020204030204" pitchFamily="34" charset="0"/>
              </a:rPr>
              <a:t>orkers </a:t>
            </a:r>
            <a:r>
              <a:rPr lang="en-US" sz="3200" spc="-1" dirty="0">
                <a:solidFill>
                  <a:srgbClr val="4F81BD"/>
                </a:solidFill>
                <a:latin typeface="Calibri" panose="020F0502020204030204" pitchFamily="34" charset="0"/>
                <a:cs typeface="Calibri" panose="020F0502020204030204" pitchFamily="34" charset="0"/>
              </a:rPr>
              <a:t>of the world would </a:t>
            </a:r>
            <a:r>
              <a:rPr lang="en-US" sz="3200" i="1" spc="-1" dirty="0" smtClean="0">
                <a:solidFill>
                  <a:srgbClr val="4F81BD"/>
                </a:solidFill>
                <a:latin typeface="Calibri" panose="020F0502020204030204" pitchFamily="34" charset="0"/>
                <a:cs typeface="Calibri" panose="020F0502020204030204" pitchFamily="34" charset="0"/>
              </a:rPr>
              <a:t>not</a:t>
            </a:r>
            <a:r>
              <a:rPr lang="en-US" sz="3200" spc="-1" dirty="0" smtClean="0">
                <a:solidFill>
                  <a:srgbClr val="4F81BD"/>
                </a:solidFill>
                <a:latin typeface="Calibri" panose="020F0502020204030204" pitchFamily="34" charset="0"/>
                <a:cs typeface="Calibri" panose="020F0502020204030204" pitchFamily="34" charset="0"/>
              </a:rPr>
              <a:t> unite </a:t>
            </a:r>
            <a:r>
              <a:rPr lang="en-US" sz="3200" spc="-1" dirty="0">
                <a:solidFill>
                  <a:srgbClr val="4F81BD"/>
                </a:solidFill>
                <a:latin typeface="Calibri" panose="020F0502020204030204" pitchFamily="34" charset="0"/>
                <a:cs typeface="Calibri" panose="020F0502020204030204" pitchFamily="34" charset="0"/>
              </a:rPr>
              <a:t>if freed of their respective bourgeoisie </a:t>
            </a:r>
            <a:r>
              <a:rPr lang="en-US" sz="3200" spc="-1" dirty="0" smtClean="0">
                <a:solidFill>
                  <a:srgbClr val="4F81BD"/>
                </a:solidFill>
                <a:latin typeface="Calibri" panose="020F0502020204030204" pitchFamily="34" charset="0"/>
                <a:cs typeface="Calibri" panose="020F0502020204030204" pitchFamily="34" charset="0"/>
              </a:rPr>
              <a:t>masters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More </a:t>
            </a:r>
            <a:r>
              <a:rPr lang="en-US" sz="3200" spc="-1" dirty="0">
                <a:solidFill>
                  <a:srgbClr val="4F81BD"/>
                </a:solidFill>
                <a:latin typeface="Calibri" panose="020F0502020204030204" pitchFamily="34" charset="0"/>
                <a:cs typeface="Calibri" panose="020F0502020204030204" pitchFamily="34" charset="0"/>
              </a:rPr>
              <a:t>state involvement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0177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World Systems Theory </a:t>
            </a:r>
            <a:r>
              <a:rPr lang="en-US" sz="3200" spc="-1" dirty="0" smtClean="0">
                <a:solidFill>
                  <a:srgbClr val="1F497D"/>
                </a:solidFill>
                <a:latin typeface="Calibri"/>
              </a:rPr>
              <a:t>11 </a:t>
            </a:r>
            <a:r>
              <a:rPr lang="en-US" sz="3200" spc="-1" dirty="0">
                <a:solidFill>
                  <a:srgbClr val="1F497D"/>
                </a:solidFill>
                <a:latin typeface="Calibri"/>
              </a:rPr>
              <a:t>of </a:t>
            </a:r>
            <a:r>
              <a:rPr lang="en-US" sz="3200" spc="-1" dirty="0" smtClean="0">
                <a:solidFill>
                  <a:srgbClr val="1F497D"/>
                </a:solidFill>
                <a:latin typeface="Calibri"/>
              </a:rPr>
              <a:t>11</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Dependency </a:t>
            </a:r>
            <a:r>
              <a:rPr lang="en-US" sz="3200" b="1" spc="-1" dirty="0">
                <a:solidFill>
                  <a:srgbClr val="4F81BD"/>
                </a:solidFill>
                <a:latin typeface="Calibri"/>
              </a:rPr>
              <a:t>Theory</a:t>
            </a: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Neocolonialism</a:t>
            </a:r>
            <a:r>
              <a:rPr lang="en-US" sz="3200" spc="-1" dirty="0">
                <a:solidFill>
                  <a:srgbClr val="4F81BD"/>
                </a:solidFill>
                <a:latin typeface="Calibri" panose="020F0502020204030204" pitchFamily="34" charset="0"/>
                <a:cs typeface="Calibri" panose="020F0502020204030204" pitchFamily="34" charset="0"/>
              </a:rPr>
              <a:t>: operates without colonies, but is still imperialistic</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Global North has greater voting power (IMF leaders in the North)</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Many </a:t>
            </a:r>
            <a:r>
              <a:rPr lang="en-US" sz="3200" spc="-1" dirty="0">
                <a:solidFill>
                  <a:srgbClr val="4F81BD"/>
                </a:solidFill>
                <a:latin typeface="Calibri" panose="020F0502020204030204" pitchFamily="34" charset="0"/>
                <a:cs typeface="Calibri" panose="020F0502020204030204" pitchFamily="34" charset="0"/>
              </a:rPr>
              <a:t>leaders in the Global South receive benefits from the North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365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a:t>
            </a:r>
            <a:r>
              <a:rPr lang="en-US" sz="3200" spc="-1" dirty="0" smtClean="0">
                <a:solidFill>
                  <a:srgbClr val="1F497D"/>
                </a:solidFill>
                <a:latin typeface="Calibri"/>
              </a:rPr>
              <a:t>1 of 8</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Constructivism</a:t>
            </a:r>
            <a:endParaRPr lang="en-US" sz="3200" b="1" spc="-1" dirty="0">
              <a:solidFill>
                <a:srgbClr val="4F81BD"/>
              </a:solidFill>
              <a:latin typeface="Calibri"/>
            </a:endParaRPr>
          </a:p>
        </p:txBody>
      </p:sp>
      <p:sp>
        <p:nvSpPr>
          <p:cNvPr id="6" name="CustomShape 2"/>
          <p:cNvSpPr/>
          <p:nvPr/>
        </p:nvSpPr>
        <p:spPr>
          <a:xfrm>
            <a:off x="116632" y="2104787"/>
            <a:ext cx="8910735"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Changing ideas</a:t>
            </a:r>
            <a:r>
              <a:rPr lang="en-US" sz="3200" spc="-1" dirty="0">
                <a:solidFill>
                  <a:srgbClr val="4F81BD"/>
                </a:solidFill>
                <a:latin typeface="Calibri" panose="020F0502020204030204" pitchFamily="34" charset="0"/>
                <a:cs typeface="Calibri" panose="020F0502020204030204" pitchFamily="34" charset="0"/>
              </a:rPr>
              <a:t>, norms, and identities of global actors shape global politics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Ideas </a:t>
            </a:r>
            <a:r>
              <a:rPr lang="en-US" sz="3200" spc="-1" dirty="0">
                <a:solidFill>
                  <a:srgbClr val="4F81BD"/>
                </a:solidFill>
                <a:latin typeface="Calibri" panose="020F0502020204030204" pitchFamily="34" charset="0"/>
                <a:cs typeface="Calibri" panose="020F0502020204030204" pitchFamily="34" charset="0"/>
              </a:rPr>
              <a:t>are the key to understand global politics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Ideas </a:t>
            </a:r>
            <a:r>
              <a:rPr lang="en-US" sz="3200" spc="-1" dirty="0">
                <a:solidFill>
                  <a:srgbClr val="4F81BD"/>
                </a:solidFill>
                <a:latin typeface="Calibri" panose="020F0502020204030204" pitchFamily="34" charset="0"/>
                <a:cs typeface="Calibri" panose="020F0502020204030204" pitchFamily="34" charset="0"/>
              </a:rPr>
              <a:t>define identity, shape interest, produce behavior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Contrast to materialist and </a:t>
            </a:r>
            <a:r>
              <a:rPr lang="en-US" sz="3200" spc="-1" dirty="0" err="1">
                <a:solidFill>
                  <a:srgbClr val="4F81BD"/>
                </a:solidFill>
                <a:latin typeface="Calibri" panose="020F0502020204030204" pitchFamily="34" charset="0"/>
                <a:cs typeface="Calibri" panose="020F0502020204030204" pitchFamily="34" charset="0"/>
              </a:rPr>
              <a:t>behavioralist</a:t>
            </a:r>
            <a:r>
              <a:rPr lang="en-US" sz="3200" spc="-1" dirty="0">
                <a:solidFill>
                  <a:srgbClr val="4F81BD"/>
                </a:solidFill>
                <a:latin typeface="Calibri" panose="020F0502020204030204" pitchFamily="34" charset="0"/>
                <a:cs typeface="Calibri" panose="020F0502020204030204" pitchFamily="34" charset="0"/>
              </a:rPr>
              <a:t> theories</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229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a:solidFill>
                  <a:schemeClr val="tx2"/>
                </a:solidFill>
                <a:latin typeface="Calibri" panose="020F0502020204030204" pitchFamily="34" charset="0"/>
                <a:cs typeface="Calibri" panose="020F0502020204030204" pitchFamily="34" charset="0"/>
              </a:rPr>
              <a:t>2</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b="0" strike="noStrike" spc="-1" dirty="0">
                <a:solidFill>
                  <a:schemeClr val="tx2"/>
                </a:solidFill>
                <a:latin typeface="Calibri" panose="020F0502020204030204" pitchFamily="34" charset="0"/>
                <a:cs typeface="Calibri" panose="020F0502020204030204" pitchFamily="34" charset="0"/>
              </a:rPr>
              <a:t>Learning </a:t>
            </a:r>
            <a:r>
              <a:rPr lang="en-US" sz="3200" b="0" strike="noStrike" spc="-1" smtClean="0">
                <a:solidFill>
                  <a:schemeClr val="tx2"/>
                </a:solidFill>
                <a:latin typeface="Calibri" panose="020F0502020204030204" pitchFamily="34" charset="0"/>
                <a:cs typeface="Calibri" panose="020F0502020204030204" pitchFamily="34" charset="0"/>
              </a:rPr>
              <a:t>Objectives 2 of 2</a:t>
            </a:r>
            <a:endParaRPr lang="en-US" sz="3200" b="0" strike="noStrike" spc="-1" dirty="0">
              <a:solidFill>
                <a:schemeClr val="tx2"/>
              </a:solidFill>
              <a:latin typeface="Calibri" panose="020F0502020204030204" pitchFamily="34" charset="0"/>
              <a:cs typeface="Calibri" panose="020F0502020204030204" pitchFamily="34" charset="0"/>
            </a:endParaRPr>
          </a:p>
        </p:txBody>
      </p:sp>
      <p:sp>
        <p:nvSpPr>
          <p:cNvPr id="253" name="CustomShape 2"/>
          <p:cNvSpPr/>
          <p:nvPr/>
        </p:nvSpPr>
        <p:spPr>
          <a:xfrm>
            <a:off x="134747" y="1823147"/>
            <a:ext cx="8668512" cy="43246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2</a:t>
            </a:r>
            <a:r>
              <a:rPr lang="en-US" sz="3000" spc="-1" dirty="0">
                <a:solidFill>
                  <a:schemeClr val="accent1"/>
                </a:solidFill>
                <a:latin typeface="Calibri" panose="020F0502020204030204" pitchFamily="34" charset="0"/>
                <a:cs typeface="Calibri" panose="020F0502020204030204" pitchFamily="34" charset="0"/>
              </a:rPr>
              <a:t>.4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world systems theory and its challenge to the paradigms of realism and liberalism</a:t>
            </a:r>
            <a:r>
              <a:rPr lang="en-US" sz="3000" spc="-1" dirty="0" smtClean="0">
                <a:solidFill>
                  <a:schemeClr val="accent1"/>
                </a:solidFill>
                <a:latin typeface="Calibri" panose="020F0502020204030204" pitchFamily="34" charset="0"/>
                <a:cs typeface="Calibri" panose="020F0502020204030204" pitchFamily="34" charset="0"/>
              </a:rPr>
              <a:t>.</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2.5 </a:t>
            </a:r>
            <a:r>
              <a:rPr lang="en-US" sz="3000" spc="-1" dirty="0" smtClean="0">
                <a:solidFill>
                  <a:schemeClr val="accent1"/>
                </a:solidFill>
                <a:latin typeface="Calibri" panose="020F0502020204030204" pitchFamily="34" charset="0"/>
                <a:cs typeface="Calibri" panose="020F0502020204030204" pitchFamily="34" charset="0"/>
              </a:rPr>
              <a:t>Describe </a:t>
            </a:r>
            <a:r>
              <a:rPr lang="en-US" sz="3000" spc="-1" dirty="0">
                <a:solidFill>
                  <a:schemeClr val="accent1"/>
                </a:solidFill>
                <a:latin typeface="Calibri" panose="020F0502020204030204" pitchFamily="34" charset="0"/>
                <a:cs typeface="Calibri" panose="020F0502020204030204" pitchFamily="34" charset="0"/>
              </a:rPr>
              <a:t>constructivism in the context of international economic policies. </a:t>
            </a:r>
            <a:endParaRPr lang="en-US" sz="3000" spc="-1" dirty="0" smtClean="0">
              <a:solidFill>
                <a:schemeClr val="accent1"/>
              </a:solidFill>
              <a:latin typeface="Calibri" panose="020F0502020204030204" pitchFamily="34" charset="0"/>
              <a:cs typeface="Calibri" panose="020F0502020204030204" pitchFamily="34" charset="0"/>
            </a:endParaRP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2.6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feminist theory and the way in which global politics is structured around socially constructed conceptions of gender and the intersection with political and economic </a:t>
            </a:r>
            <a:r>
              <a:rPr lang="en-US" sz="3000" spc="-1" dirty="0" smtClean="0">
                <a:solidFill>
                  <a:schemeClr val="accent1"/>
                </a:solidFill>
                <a:latin typeface="Calibri" panose="020F0502020204030204" pitchFamily="34" charset="0"/>
                <a:cs typeface="Calibri" panose="020F0502020204030204" pitchFamily="34" charset="0"/>
              </a:rPr>
              <a:t>power.</a:t>
            </a:r>
          </a:p>
          <a:p>
            <a:pPr>
              <a:lnSpc>
                <a:spcPct val="100000"/>
              </a:lnSpc>
              <a:spcBef>
                <a:spcPts val="641"/>
              </a:spcBef>
              <a:buClr>
                <a:schemeClr val="accent1"/>
              </a:buClr>
              <a:buSzPct val="100000"/>
            </a:pPr>
            <a:endParaRPr lang="en-US" sz="3000" b="0" strike="noStrike" spc="-1" dirty="0">
              <a:solidFill>
                <a:schemeClr val="accent1"/>
              </a:solidFill>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2</a:t>
            </a:r>
            <a:r>
              <a:rPr lang="en-US" sz="3200" spc="-1" dirty="0" smtClean="0">
                <a:solidFill>
                  <a:srgbClr val="1F497D"/>
                </a:solidFill>
                <a:latin typeface="Calibri"/>
              </a:rPr>
              <a:t> of 8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Constructivism</a:t>
            </a:r>
            <a:endParaRPr lang="en-US" sz="3200" b="1" spc="-1" dirty="0">
              <a:solidFill>
                <a:srgbClr val="4F81BD"/>
              </a:solidFill>
              <a:latin typeface="Calibri"/>
            </a:endParaRPr>
          </a:p>
        </p:txBody>
      </p:sp>
      <p:sp>
        <p:nvSpPr>
          <p:cNvPr id="6" name="CustomShape 2"/>
          <p:cNvSpPr/>
          <p:nvPr/>
        </p:nvSpPr>
        <p:spPr>
          <a:xfrm>
            <a:off x="121298" y="2194561"/>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Deep roots in social science disciplines such as sociology and psychology</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Social domain can be our community, our state, our nation, or the whole world</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Anarchy </a:t>
            </a:r>
            <a:r>
              <a:rPr lang="en-US" sz="3200" spc="-1" dirty="0">
                <a:solidFill>
                  <a:srgbClr val="4F81BD"/>
                </a:solidFill>
                <a:latin typeface="Calibri" panose="020F0502020204030204" pitchFamily="34" charset="0"/>
                <a:cs typeface="Calibri" panose="020F0502020204030204" pitchFamily="34" charset="0"/>
              </a:rPr>
              <a:t>is what states make of </a:t>
            </a:r>
            <a:r>
              <a:rPr lang="en-US" sz="3200" spc="-1" dirty="0" smtClean="0">
                <a:solidFill>
                  <a:srgbClr val="4F81BD"/>
                </a:solidFill>
                <a:latin typeface="Calibri" panose="020F0502020204030204" pitchFamily="34" charset="0"/>
                <a:cs typeface="Calibri" panose="020F0502020204030204" pitchFamily="34" charset="0"/>
              </a:rPr>
              <a:t>it</a:t>
            </a:r>
          </a:p>
        </p:txBody>
      </p:sp>
    </p:spTree>
    <p:extLst>
      <p:ext uri="{BB962C8B-B14F-4D97-AF65-F5344CB8AC3E}">
        <p14:creationId xmlns:p14="http://schemas.microsoft.com/office/powerpoint/2010/main" val="1741951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a:t>
            </a:r>
            <a:r>
              <a:rPr lang="en-US" sz="3200" spc="-1" dirty="0" smtClean="0">
                <a:solidFill>
                  <a:srgbClr val="1F497D"/>
                </a:solidFill>
                <a:latin typeface="Calibri"/>
              </a:rPr>
              <a:t>3 of 8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096214"/>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Constructivism</a:t>
            </a:r>
            <a:endParaRPr lang="en-US" sz="3200" b="1" spc="-1" dirty="0">
              <a:solidFill>
                <a:srgbClr val="4F81BD"/>
              </a:solidFill>
              <a:latin typeface="Calibri"/>
            </a:endParaRPr>
          </a:p>
        </p:txBody>
      </p:sp>
      <p:sp>
        <p:nvSpPr>
          <p:cNvPr id="6" name="CustomShape 2"/>
          <p:cNvSpPr/>
          <p:nvPr/>
        </p:nvSpPr>
        <p:spPr>
          <a:xfrm>
            <a:off x="121298" y="2194561"/>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8253" y="1810139"/>
            <a:ext cx="6008914" cy="4030824"/>
          </a:xfrm>
          <a:prstGeom prst="rect">
            <a:avLst/>
          </a:prstGeom>
        </p:spPr>
      </p:pic>
    </p:spTree>
    <p:extLst>
      <p:ext uri="{BB962C8B-B14F-4D97-AF65-F5344CB8AC3E}">
        <p14:creationId xmlns:p14="http://schemas.microsoft.com/office/powerpoint/2010/main" val="911412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4</a:t>
            </a:r>
            <a:r>
              <a:rPr lang="en-US" sz="3200" spc="-1" dirty="0" smtClean="0">
                <a:solidFill>
                  <a:srgbClr val="1F497D"/>
                </a:solidFill>
                <a:latin typeface="Calibri"/>
              </a:rPr>
              <a:t> of 8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Constructivism: An Emphasis on Norms</a:t>
            </a:r>
          </a:p>
        </p:txBody>
      </p:sp>
      <p:sp>
        <p:nvSpPr>
          <p:cNvPr id="6" name="CustomShape 2"/>
          <p:cNvSpPr/>
          <p:nvPr/>
        </p:nvSpPr>
        <p:spPr>
          <a:xfrm>
            <a:off x="121298" y="2194561"/>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Which </a:t>
            </a:r>
            <a:r>
              <a:rPr lang="en-US" sz="3200" spc="-1" dirty="0">
                <a:solidFill>
                  <a:srgbClr val="4F81BD"/>
                </a:solidFill>
                <a:latin typeface="Calibri" panose="020F0502020204030204" pitchFamily="34" charset="0"/>
                <a:cs typeface="Calibri" panose="020F0502020204030204" pitchFamily="34" charset="0"/>
              </a:rPr>
              <a:t>ideas constitute norms</a:t>
            </a:r>
            <a:r>
              <a:rPr lang="en-US" sz="3200" spc="-1" dirty="0" smtClean="0">
                <a:solidFill>
                  <a:srgbClr val="4F81BD"/>
                </a:solidFill>
                <a:latin typeface="Calibri" panose="020F0502020204030204" pitchFamily="34" charset="0"/>
                <a:cs typeface="Calibri" panose="020F0502020204030204" pitchFamily="34" charset="0"/>
              </a:rPr>
              <a: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How </a:t>
            </a:r>
            <a:r>
              <a:rPr lang="en-US" sz="3200" spc="-1" dirty="0">
                <a:solidFill>
                  <a:srgbClr val="4F81BD"/>
                </a:solidFill>
                <a:latin typeface="Calibri" panose="020F0502020204030204" pitchFamily="34" charset="0"/>
                <a:cs typeface="Calibri" panose="020F0502020204030204" pitchFamily="34" charset="0"/>
              </a:rPr>
              <a:t>are norms diffused?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ISIS are good example of norms and ideas explaining behavior</a:t>
            </a:r>
            <a:r>
              <a:rPr lang="en-US" sz="3200" spc="-1" dirty="0" smtClean="0">
                <a:solidFill>
                  <a:srgbClr val="4F81BD"/>
                </a:solidFill>
                <a:latin typeface="Calibri" panose="020F0502020204030204" pitchFamily="34" charset="0"/>
                <a:cs typeface="Calibri" panose="020F0502020204030204" pitchFamily="34" charset="0"/>
              </a:rPr>
              <a: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Which </a:t>
            </a:r>
            <a:r>
              <a:rPr lang="en-US" sz="3200" spc="-1" dirty="0">
                <a:solidFill>
                  <a:srgbClr val="4F81BD"/>
                </a:solidFill>
                <a:latin typeface="Calibri" panose="020F0502020204030204" pitchFamily="34" charset="0"/>
                <a:cs typeface="Calibri" panose="020F0502020204030204" pitchFamily="34" charset="0"/>
              </a:rPr>
              <a:t>ideas are more appealing to the majority in society?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4792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a:t>
            </a:r>
            <a:r>
              <a:rPr lang="en-US" sz="3200" spc="-1" dirty="0" smtClean="0">
                <a:solidFill>
                  <a:srgbClr val="1F497D"/>
                </a:solidFill>
                <a:latin typeface="Calibri"/>
              </a:rPr>
              <a:t>5 of 8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Constructivism: An Emphasis on Norms</a:t>
            </a:r>
          </a:p>
        </p:txBody>
      </p:sp>
      <p:sp>
        <p:nvSpPr>
          <p:cNvPr id="6" name="CustomShape 2"/>
          <p:cNvSpPr/>
          <p:nvPr/>
        </p:nvSpPr>
        <p:spPr>
          <a:xfrm>
            <a:off x="121298" y="2194561"/>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Notion of Identity are different from realist and liberals.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Identify </a:t>
            </a:r>
            <a:r>
              <a:rPr lang="en-US" sz="3200" spc="-1" dirty="0">
                <a:solidFill>
                  <a:srgbClr val="4F81BD"/>
                </a:solidFill>
                <a:latin typeface="Calibri" panose="020F0502020204030204" pitchFamily="34" charset="0"/>
                <a:cs typeface="Calibri" panose="020F0502020204030204" pitchFamily="34" charset="0"/>
              </a:rPr>
              <a:t>is very important to constructivism</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ideas of the EU post-World II changed the national identity of </a:t>
            </a:r>
            <a:r>
              <a:rPr lang="en-US" sz="3200" spc="-1" dirty="0" smtClean="0">
                <a:solidFill>
                  <a:srgbClr val="4F81BD"/>
                </a:solidFill>
                <a:latin typeface="Calibri" panose="020F0502020204030204" pitchFamily="34" charset="0"/>
                <a:cs typeface="Calibri" panose="020F0502020204030204" pitchFamily="34" charset="0"/>
              </a:rPr>
              <a:t>EU</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Han Dynasty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651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a:t>
            </a:r>
            <a:r>
              <a:rPr lang="en-US" sz="3200" spc="-1" dirty="0" smtClean="0">
                <a:solidFill>
                  <a:srgbClr val="1F497D"/>
                </a:solidFill>
                <a:latin typeface="Calibri"/>
              </a:rPr>
              <a:t>6 </a:t>
            </a:r>
            <a:r>
              <a:rPr lang="en-US" sz="3200" spc="-1" dirty="0">
                <a:solidFill>
                  <a:srgbClr val="1F497D"/>
                </a:solidFill>
                <a:latin typeface="Calibri"/>
              </a:rPr>
              <a:t>of </a:t>
            </a:r>
            <a:r>
              <a:rPr lang="en-US" sz="3200" spc="-1" dirty="0" smtClean="0">
                <a:solidFill>
                  <a:srgbClr val="1F497D"/>
                </a:solidFill>
                <a:latin typeface="Calibri"/>
              </a:rPr>
              <a:t>8</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106219"/>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Constructivism: An Emphasis on Norms</a:t>
            </a:r>
          </a:p>
        </p:txBody>
      </p:sp>
      <p:sp>
        <p:nvSpPr>
          <p:cNvPr id="6" name="CustomShape 2"/>
          <p:cNvSpPr/>
          <p:nvPr/>
        </p:nvSpPr>
        <p:spPr>
          <a:xfrm>
            <a:off x="121298" y="2194561"/>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3732" y="1793033"/>
            <a:ext cx="6316824" cy="4211216"/>
          </a:xfrm>
          <a:prstGeom prst="rect">
            <a:avLst/>
          </a:prstGeom>
        </p:spPr>
      </p:pic>
    </p:spTree>
    <p:extLst>
      <p:ext uri="{BB962C8B-B14F-4D97-AF65-F5344CB8AC3E}">
        <p14:creationId xmlns:p14="http://schemas.microsoft.com/office/powerpoint/2010/main" val="97279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a:t>
            </a:r>
            <a:r>
              <a:rPr lang="en-US" sz="3200" spc="-1" dirty="0" smtClean="0">
                <a:solidFill>
                  <a:srgbClr val="1F497D"/>
                </a:solidFill>
                <a:latin typeface="Calibri"/>
              </a:rPr>
              <a:t>7 </a:t>
            </a:r>
            <a:r>
              <a:rPr lang="en-US" sz="3200" spc="-1" dirty="0">
                <a:solidFill>
                  <a:srgbClr val="1F497D"/>
                </a:solidFill>
                <a:latin typeface="Calibri"/>
              </a:rPr>
              <a:t>of </a:t>
            </a:r>
            <a:r>
              <a:rPr lang="en-US" sz="3200" spc="-1" dirty="0" smtClean="0">
                <a:solidFill>
                  <a:srgbClr val="1F497D"/>
                </a:solidFill>
                <a:latin typeface="Calibri"/>
              </a:rPr>
              <a:t>8</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English </a:t>
            </a:r>
            <a:r>
              <a:rPr lang="en-US" sz="3200" b="1" spc="-1" dirty="0">
                <a:solidFill>
                  <a:srgbClr val="4F81BD"/>
                </a:solidFill>
                <a:latin typeface="Calibri"/>
              </a:rPr>
              <a:t>School and Critical Theory</a:t>
            </a:r>
          </a:p>
        </p:txBody>
      </p:sp>
      <p:sp>
        <p:nvSpPr>
          <p:cNvPr id="6" name="CustomShape 2"/>
          <p:cNvSpPr/>
          <p:nvPr/>
        </p:nvSpPr>
        <p:spPr>
          <a:xfrm>
            <a:off x="121298" y="2194561"/>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Late </a:t>
            </a:r>
            <a:r>
              <a:rPr lang="en-US" sz="3200" spc="-1" dirty="0">
                <a:solidFill>
                  <a:srgbClr val="4F81BD"/>
                </a:solidFill>
                <a:latin typeface="Calibri" panose="020F0502020204030204" pitchFamily="34" charset="0"/>
                <a:cs typeface="Calibri" panose="020F0502020204030204" pitchFamily="34" charset="0"/>
              </a:rPr>
              <a:t>1950s in the United Kingdom</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T</a:t>
            </a:r>
            <a:r>
              <a:rPr lang="en-US" sz="3200" spc="-1" dirty="0" smtClean="0">
                <a:solidFill>
                  <a:srgbClr val="4F81BD"/>
                </a:solidFill>
                <a:latin typeface="Calibri" panose="020F0502020204030204" pitchFamily="34" charset="0"/>
                <a:cs typeface="Calibri" panose="020F0502020204030204" pitchFamily="34" charset="0"/>
              </a:rPr>
              <a:t>he </a:t>
            </a:r>
            <a:r>
              <a:rPr lang="en-US" sz="3200" spc="-1" dirty="0">
                <a:solidFill>
                  <a:srgbClr val="4F81BD"/>
                </a:solidFill>
                <a:latin typeface="Calibri" panose="020F0502020204030204" pitchFamily="34" charset="0"/>
                <a:cs typeface="Calibri" panose="020F0502020204030204" pitchFamily="34" charset="0"/>
              </a:rPr>
              <a:t>U.S.-based Rockefeller Foundation</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Theoretical </a:t>
            </a:r>
            <a:r>
              <a:rPr lang="en-US" sz="3200" spc="-1" dirty="0">
                <a:solidFill>
                  <a:srgbClr val="4F81BD"/>
                </a:solidFill>
                <a:latin typeface="Calibri" panose="020F0502020204030204" pitchFamily="34" charset="0"/>
                <a:cs typeface="Calibri" panose="020F0502020204030204" pitchFamily="34" charset="0"/>
              </a:rPr>
              <a:t>alternative to realism and liberalism</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Social </a:t>
            </a:r>
            <a:r>
              <a:rPr lang="en-US" sz="3200" spc="-1" dirty="0">
                <a:solidFill>
                  <a:srgbClr val="4F81BD"/>
                </a:solidFill>
                <a:latin typeface="Calibri" panose="020F0502020204030204" pitchFamily="34" charset="0"/>
                <a:cs typeface="Calibri" panose="020F0502020204030204" pitchFamily="34" charset="0"/>
              </a:rPr>
              <a:t>basis of international politics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Constructivism </a:t>
            </a:r>
            <a:r>
              <a:rPr lang="en-US" sz="3200" spc="-1" dirty="0">
                <a:solidFill>
                  <a:srgbClr val="4F81BD"/>
                </a:solidFill>
                <a:latin typeface="Calibri" panose="020F0502020204030204" pitchFamily="34" charset="0"/>
                <a:cs typeface="Calibri" panose="020F0502020204030204" pitchFamily="34" charset="0"/>
              </a:rPr>
              <a:t>to assert broader critique of IR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890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a:t>
            </a:r>
            <a:r>
              <a:rPr lang="en-US" sz="3200" spc="-1" dirty="0" smtClean="0">
                <a:solidFill>
                  <a:srgbClr val="1F497D"/>
                </a:solidFill>
                <a:latin typeface="Calibri"/>
              </a:rPr>
              <a:t>Constructivism </a:t>
            </a:r>
            <a:r>
              <a:rPr lang="en-US" sz="3200" spc="-1" dirty="0">
                <a:solidFill>
                  <a:srgbClr val="1F497D"/>
                </a:solidFill>
                <a:latin typeface="Calibri"/>
              </a:rPr>
              <a:t>Theory 8</a:t>
            </a:r>
            <a:r>
              <a:rPr lang="en-US" sz="3200" spc="-1" dirty="0" smtClean="0">
                <a:solidFill>
                  <a:srgbClr val="1F497D"/>
                </a:solidFill>
                <a:latin typeface="Calibri"/>
              </a:rPr>
              <a:t> of 8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English </a:t>
            </a:r>
            <a:r>
              <a:rPr lang="en-US" sz="3200" b="1" spc="-1" dirty="0">
                <a:solidFill>
                  <a:srgbClr val="4F81BD"/>
                </a:solidFill>
                <a:latin typeface="Calibri"/>
              </a:rPr>
              <a:t>School and Critical Theory</a:t>
            </a:r>
          </a:p>
        </p:txBody>
      </p:sp>
      <p:sp>
        <p:nvSpPr>
          <p:cNvPr id="6" name="CustomShape 2"/>
          <p:cNvSpPr/>
          <p:nvPr/>
        </p:nvSpPr>
        <p:spPr>
          <a:xfrm>
            <a:off x="121298" y="2346762"/>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i="1" spc="-1" dirty="0" smtClean="0">
                <a:solidFill>
                  <a:srgbClr val="4F81BD"/>
                </a:solidFill>
                <a:latin typeface="Calibri" panose="020F0502020204030204" pitchFamily="34" charset="0"/>
                <a:cs typeface="Calibri" panose="020F0502020204030204" pitchFamily="34" charset="0"/>
              </a:rPr>
              <a:t>Third Debate </a:t>
            </a:r>
            <a:r>
              <a:rPr lang="en-US" sz="3200" spc="-1" dirty="0">
                <a:solidFill>
                  <a:srgbClr val="4F81BD"/>
                </a:solidFill>
                <a:latin typeface="Calibri" panose="020F0502020204030204" pitchFamily="34" charset="0"/>
                <a:cs typeface="Calibri" panose="020F0502020204030204" pitchFamily="34" charset="0"/>
              </a:rPr>
              <a:t>and of the 1970s and 1980s.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Critical </a:t>
            </a:r>
            <a:r>
              <a:rPr lang="en-US" sz="3200" spc="-1" dirty="0">
                <a:solidFill>
                  <a:srgbClr val="4F81BD"/>
                </a:solidFill>
                <a:latin typeface="Calibri" panose="020F0502020204030204" pitchFamily="34" charset="0"/>
                <a:cs typeface="Calibri" panose="020F0502020204030204" pitchFamily="34" charset="0"/>
              </a:rPr>
              <a:t>theories: Anthony Giddens, </a:t>
            </a:r>
            <a:r>
              <a:rPr lang="en-US" sz="3200" spc="-1" dirty="0" err="1">
                <a:solidFill>
                  <a:srgbClr val="4F81BD"/>
                </a:solidFill>
                <a:latin typeface="Calibri" panose="020F0502020204030204" pitchFamily="34" charset="0"/>
                <a:cs typeface="Calibri" panose="020F0502020204030204" pitchFamily="34" charset="0"/>
              </a:rPr>
              <a:t>Jurgen</a:t>
            </a:r>
            <a:r>
              <a:rPr lang="en-US" sz="3200" spc="-1" dirty="0">
                <a:solidFill>
                  <a:srgbClr val="4F81BD"/>
                </a:solidFill>
                <a:latin typeface="Calibri" panose="020F0502020204030204" pitchFamily="34" charset="0"/>
                <a:cs typeface="Calibri" panose="020F0502020204030204" pitchFamily="34" charset="0"/>
              </a:rPr>
              <a:t> </a:t>
            </a:r>
            <a:r>
              <a:rPr lang="en-US" sz="3200" spc="-1" dirty="0" err="1">
                <a:solidFill>
                  <a:srgbClr val="4F81BD"/>
                </a:solidFill>
                <a:latin typeface="Calibri" panose="020F0502020204030204" pitchFamily="34" charset="0"/>
                <a:cs typeface="Calibri" panose="020F0502020204030204" pitchFamily="34" charset="0"/>
              </a:rPr>
              <a:t>Habermas</a:t>
            </a:r>
            <a:r>
              <a:rPr lang="en-US" sz="3200" spc="-1" dirty="0">
                <a:solidFill>
                  <a:srgbClr val="4F81BD"/>
                </a:solidFill>
                <a:latin typeface="Calibri" panose="020F0502020204030204" pitchFamily="34" charset="0"/>
                <a:cs typeface="Calibri" panose="020F0502020204030204" pitchFamily="34" charset="0"/>
              </a:rPr>
              <a:t> and Michel Foucault</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Issues </a:t>
            </a:r>
            <a:r>
              <a:rPr lang="en-US" sz="3200" spc="-1" dirty="0">
                <a:solidFill>
                  <a:srgbClr val="4F81BD"/>
                </a:solidFill>
                <a:latin typeface="Calibri" panose="020F0502020204030204" pitchFamily="34" charset="0"/>
                <a:cs typeface="Calibri" panose="020F0502020204030204" pitchFamily="34" charset="0"/>
              </a:rPr>
              <a:t>such as agency, legitimacy, sovereignty, and most of all power in society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307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Feminist </a:t>
            </a:r>
            <a:r>
              <a:rPr lang="en-US" sz="3200" spc="-1" dirty="0" smtClean="0">
                <a:solidFill>
                  <a:srgbClr val="1F497D"/>
                </a:solidFill>
                <a:latin typeface="Calibri"/>
              </a:rPr>
              <a:t>Theory 1 of 5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Feminism</a:t>
            </a:r>
            <a:endParaRPr lang="en-US" sz="3200" b="1" spc="-1" dirty="0">
              <a:solidFill>
                <a:srgbClr val="4F81BD"/>
              </a:solidFill>
              <a:latin typeface="Calibri"/>
            </a:endParaRPr>
          </a:p>
        </p:txBody>
      </p:sp>
      <p:sp>
        <p:nvSpPr>
          <p:cNvPr id="6" name="CustomShape 2"/>
          <p:cNvSpPr/>
          <p:nvPr/>
        </p:nvSpPr>
        <p:spPr>
          <a:xfrm>
            <a:off x="121298" y="2346762"/>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Disproportionate </a:t>
            </a:r>
            <a:r>
              <a:rPr lang="en-US" sz="3200" spc="-1" dirty="0">
                <a:solidFill>
                  <a:srgbClr val="4F81BD"/>
                </a:solidFill>
                <a:latin typeface="Calibri" panose="020F0502020204030204" pitchFamily="34" charset="0"/>
                <a:cs typeface="Calibri" panose="020F0502020204030204" pitchFamily="34" charset="0"/>
              </a:rPr>
              <a:t>explanatory power of gender in global politics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a:t>
            </a:r>
            <a:r>
              <a:rPr lang="en-US" sz="3200" spc="-1" dirty="0" smtClean="0">
                <a:solidFill>
                  <a:srgbClr val="4F81BD"/>
                </a:solidFill>
                <a:latin typeface="Calibri" panose="020F0502020204030204" pitchFamily="34" charset="0"/>
                <a:cs typeface="Calibri" panose="020F0502020204030204" pitchFamily="34" charset="0"/>
              </a:rPr>
              <a:t>Intersection </a:t>
            </a:r>
            <a:r>
              <a:rPr lang="en-US" sz="3200" spc="-1" dirty="0">
                <a:solidFill>
                  <a:srgbClr val="4F81BD"/>
                </a:solidFill>
                <a:latin typeface="Calibri" panose="020F0502020204030204" pitchFamily="34" charset="0"/>
                <a:cs typeface="Calibri" panose="020F0502020204030204" pitchFamily="34" charset="0"/>
              </a:rPr>
              <a:t>of gender with economic and political power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Rejects realist and liberals’ notions of IR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Like </a:t>
            </a:r>
            <a:r>
              <a:rPr lang="en-US" sz="3200" spc="-1" dirty="0">
                <a:solidFill>
                  <a:srgbClr val="4F81BD"/>
                </a:solidFill>
                <a:latin typeface="Calibri" panose="020F0502020204030204" pitchFamily="34" charset="0"/>
                <a:cs typeface="Calibri" panose="020F0502020204030204" pitchFamily="34" charset="0"/>
              </a:rPr>
              <a:t>constructivist language play important role </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236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Feminist </a:t>
            </a:r>
            <a:r>
              <a:rPr lang="en-US" sz="3200" spc="-1" dirty="0" smtClean="0">
                <a:solidFill>
                  <a:srgbClr val="1F497D"/>
                </a:solidFill>
                <a:latin typeface="Calibri"/>
              </a:rPr>
              <a:t>Theory 2 of 5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93305" y="1155581"/>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Feminism</a:t>
            </a:r>
            <a:endParaRPr lang="en-US" sz="3200" b="1" spc="-1" dirty="0">
              <a:solidFill>
                <a:srgbClr val="4F81BD"/>
              </a:solidFill>
              <a:latin typeface="Calibri"/>
            </a:endParaRPr>
          </a:p>
        </p:txBody>
      </p:sp>
      <p:sp>
        <p:nvSpPr>
          <p:cNvPr id="6" name="CustomShape 2"/>
          <p:cNvSpPr/>
          <p:nvPr/>
        </p:nvSpPr>
        <p:spPr>
          <a:xfrm>
            <a:off x="121298" y="2346762"/>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4405" y="1891758"/>
            <a:ext cx="6915189" cy="4116692"/>
          </a:xfrm>
          <a:prstGeom prst="rect">
            <a:avLst/>
          </a:prstGeom>
        </p:spPr>
      </p:pic>
    </p:spTree>
    <p:extLst>
      <p:ext uri="{BB962C8B-B14F-4D97-AF65-F5344CB8AC3E}">
        <p14:creationId xmlns:p14="http://schemas.microsoft.com/office/powerpoint/2010/main" val="2569875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Feminist </a:t>
            </a:r>
            <a:r>
              <a:rPr lang="en-US" sz="3200" spc="-1" dirty="0" smtClean="0">
                <a:solidFill>
                  <a:srgbClr val="1F497D"/>
                </a:solidFill>
                <a:latin typeface="Calibri"/>
              </a:rPr>
              <a:t>Theory 3 </a:t>
            </a:r>
            <a:r>
              <a:rPr lang="en-US" sz="3200" spc="-1" dirty="0">
                <a:solidFill>
                  <a:srgbClr val="1F497D"/>
                </a:solidFill>
                <a:latin typeface="Calibri"/>
              </a:rPr>
              <a:t>of </a:t>
            </a:r>
            <a:r>
              <a:rPr lang="en-US" sz="3200" spc="-1" dirty="0" smtClean="0">
                <a:solidFill>
                  <a:srgbClr val="1F497D"/>
                </a:solidFill>
                <a:latin typeface="Calibri"/>
              </a:rPr>
              <a:t>5</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Feminism </a:t>
            </a:r>
            <a:r>
              <a:rPr lang="en-US" sz="3200" b="1" spc="-1" dirty="0">
                <a:solidFill>
                  <a:srgbClr val="4F81BD"/>
                </a:solidFill>
                <a:latin typeface="Calibri"/>
              </a:rPr>
              <a:t>and Gender Analysis </a:t>
            </a:r>
          </a:p>
        </p:txBody>
      </p:sp>
      <p:sp>
        <p:nvSpPr>
          <p:cNvPr id="6" name="CustomShape 2"/>
          <p:cNvSpPr/>
          <p:nvPr/>
        </p:nvSpPr>
        <p:spPr>
          <a:xfrm>
            <a:off x="121298" y="2346762"/>
            <a:ext cx="8910735" cy="37175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Gender </a:t>
            </a:r>
            <a:r>
              <a:rPr lang="en-US" sz="3200" spc="-1" dirty="0">
                <a:solidFill>
                  <a:srgbClr val="4F81BD"/>
                </a:solidFill>
                <a:latin typeface="Calibri" panose="020F0502020204030204" pitchFamily="34" charset="0"/>
                <a:cs typeface="Calibri" panose="020F0502020204030204" pitchFamily="34" charset="0"/>
              </a:rPr>
              <a:t>is no longer considered irreverent in IR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Gender </a:t>
            </a:r>
            <a:r>
              <a:rPr lang="en-US" sz="3200" spc="-1" dirty="0">
                <a:solidFill>
                  <a:srgbClr val="4F81BD"/>
                </a:solidFill>
                <a:latin typeface="Calibri" panose="020F0502020204030204" pitchFamily="34" charset="0"/>
                <a:cs typeface="Calibri" panose="020F0502020204030204" pitchFamily="34" charset="0"/>
              </a:rPr>
              <a:t>is accepted but </a:t>
            </a:r>
            <a:r>
              <a:rPr lang="en-US" sz="3200" spc="-1" dirty="0" smtClean="0">
                <a:solidFill>
                  <a:srgbClr val="4F81BD"/>
                </a:solidFill>
                <a:latin typeface="Calibri" panose="020F0502020204030204" pitchFamily="34" charset="0"/>
                <a:cs typeface="Calibri" panose="020F0502020204030204" pitchFamily="34" charset="0"/>
              </a:rPr>
              <a:t>also misunderstood </a:t>
            </a:r>
            <a:r>
              <a:rPr lang="en-US" sz="3200" spc="-1" dirty="0">
                <a:solidFill>
                  <a:srgbClr val="4F81BD"/>
                </a:solidFill>
                <a:latin typeface="Calibri" panose="020F0502020204030204" pitchFamily="34" charset="0"/>
                <a:cs typeface="Calibri" panose="020F0502020204030204" pitchFamily="34" charset="0"/>
              </a:rPr>
              <a:t>in IR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I</a:t>
            </a:r>
            <a:r>
              <a:rPr lang="en-US" sz="3200" spc="-1" dirty="0" smtClean="0">
                <a:solidFill>
                  <a:srgbClr val="4F81BD"/>
                </a:solidFill>
                <a:latin typeface="Calibri" panose="020F0502020204030204" pitchFamily="34" charset="0"/>
                <a:cs typeface="Calibri" panose="020F0502020204030204" pitchFamily="34" charset="0"/>
              </a:rPr>
              <a:t>ncorporated </a:t>
            </a:r>
            <a:r>
              <a:rPr lang="en-US" sz="3200" spc="-1" dirty="0">
                <a:solidFill>
                  <a:srgbClr val="4F81BD"/>
                </a:solidFill>
                <a:latin typeface="Calibri" panose="020F0502020204030204" pitchFamily="34" charset="0"/>
                <a:cs typeface="Calibri" panose="020F0502020204030204" pitchFamily="34" charset="0"/>
              </a:rPr>
              <a:t>into global policymaking by the UN, the EU, NATO etc.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Gender </a:t>
            </a:r>
            <a:r>
              <a:rPr lang="en-US" sz="3200" spc="-1" dirty="0">
                <a:solidFill>
                  <a:srgbClr val="4F81BD"/>
                </a:solidFill>
                <a:latin typeface="Calibri" panose="020F0502020204030204" pitchFamily="34" charset="0"/>
                <a:cs typeface="Calibri" panose="020F0502020204030204" pitchFamily="34" charset="0"/>
              </a:rPr>
              <a:t>and women are not the same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Gender </a:t>
            </a:r>
            <a:r>
              <a:rPr lang="en-US" sz="3200" spc="-1" dirty="0">
                <a:solidFill>
                  <a:srgbClr val="4F81BD"/>
                </a:solidFill>
                <a:latin typeface="Calibri" panose="020F0502020204030204" pitchFamily="34" charset="0"/>
                <a:cs typeface="Calibri" panose="020F0502020204030204" pitchFamily="34" charset="0"/>
              </a:rPr>
              <a:t>not the same as sex</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2728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360" y="540786"/>
            <a:ext cx="9144000" cy="898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dirty="0">
                <a:solidFill>
                  <a:srgbClr val="1F497D"/>
                </a:solidFill>
                <a:latin typeface="Calibri"/>
              </a:rPr>
              <a:t> </a:t>
            </a:r>
            <a:r>
              <a:rPr lang="en-US" sz="3200" spc="-1" dirty="0" smtClean="0">
                <a:solidFill>
                  <a:srgbClr val="1F497D"/>
                </a:solidFill>
                <a:latin typeface="Calibri"/>
              </a:rPr>
              <a:t>Theoretical </a:t>
            </a:r>
            <a:r>
              <a:rPr lang="en-US" sz="3200" spc="-1" dirty="0">
                <a:solidFill>
                  <a:srgbClr val="1F497D"/>
                </a:solidFill>
                <a:latin typeface="Calibri"/>
              </a:rPr>
              <a:t>Perspectives: Diverse Views on Global </a:t>
            </a:r>
            <a:r>
              <a:rPr lang="en-US" sz="3200" spc="-1" dirty="0" smtClean="0">
                <a:solidFill>
                  <a:srgbClr val="1F497D"/>
                </a:solidFill>
                <a:latin typeface="Calibri"/>
              </a:rPr>
              <a:t>Events 1 </a:t>
            </a:r>
            <a:r>
              <a:rPr lang="en-US" sz="3200" b="0" strike="noStrike" spc="-1" dirty="0" smtClean="0">
                <a:solidFill>
                  <a:srgbClr val="1F497D"/>
                </a:solidFill>
                <a:latin typeface="Calibri"/>
              </a:rPr>
              <a:t>of  </a:t>
            </a:r>
            <a:r>
              <a:rPr lang="en-US" sz="3200" spc="-1" dirty="0">
                <a:solidFill>
                  <a:srgbClr val="1F497D"/>
                </a:solidFill>
                <a:latin typeface="Calibri"/>
              </a:rPr>
              <a:t>2</a:t>
            </a:r>
            <a:r>
              <a:rPr lang="en-US" sz="3200" b="0" strike="noStrike" spc="-1" dirty="0" smtClean="0">
                <a:solidFill>
                  <a:srgbClr val="1F497D"/>
                </a:solidFill>
                <a:latin typeface="Calibri"/>
              </a:rPr>
              <a:t> </a:t>
            </a:r>
            <a:endParaRPr lang="en-US" sz="3200" b="0" strike="noStrike" spc="-1" dirty="0">
              <a:latin typeface="Arial"/>
            </a:endParaRPr>
          </a:p>
        </p:txBody>
      </p:sp>
      <p:sp>
        <p:nvSpPr>
          <p:cNvPr id="257" name="CustomShape 2"/>
          <p:cNvSpPr/>
          <p:nvPr/>
        </p:nvSpPr>
        <p:spPr>
          <a:xfrm>
            <a:off x="83976" y="1783631"/>
            <a:ext cx="8901404" cy="43839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Some aspects </a:t>
            </a:r>
            <a:r>
              <a:rPr lang="en-US" sz="3200" spc="-1" dirty="0">
                <a:solidFill>
                  <a:srgbClr val="4F81BD"/>
                </a:solidFill>
                <a:latin typeface="Calibri" panose="020F0502020204030204" pitchFamily="34" charset="0"/>
                <a:cs typeface="Calibri" panose="020F0502020204030204" pitchFamily="34" charset="0"/>
              </a:rPr>
              <a:t>of </a:t>
            </a:r>
            <a:r>
              <a:rPr lang="en-US" sz="3200" spc="-1" dirty="0" smtClean="0">
                <a:solidFill>
                  <a:srgbClr val="4F81BD"/>
                </a:solidFill>
                <a:latin typeface="Calibri" panose="020F0502020204030204" pitchFamily="34" charset="0"/>
                <a:cs typeface="Calibri" panose="020F0502020204030204" pitchFamily="34" charset="0"/>
              </a:rPr>
              <a:t>theory </a:t>
            </a:r>
            <a:r>
              <a:rPr lang="en-US" sz="3200" spc="-1" dirty="0">
                <a:solidFill>
                  <a:srgbClr val="4F81BD"/>
                </a:solidFill>
                <a:latin typeface="Calibri" panose="020F0502020204030204" pitchFamily="34" charset="0"/>
                <a:cs typeface="Calibri" panose="020F0502020204030204" pitchFamily="34" charset="0"/>
              </a:rPr>
              <a:t>might resonate with </a:t>
            </a:r>
            <a:r>
              <a:rPr lang="en-US" sz="3200" spc="-1" dirty="0" smtClean="0">
                <a:solidFill>
                  <a:srgbClr val="4F81BD"/>
                </a:solidFill>
                <a:latin typeface="Calibri" panose="020F0502020204030204" pitchFamily="34" charset="0"/>
                <a:cs typeface="Calibri" panose="020F0502020204030204" pitchFamily="34" charset="0"/>
              </a:rPr>
              <a:t>you</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Theories; empirical </a:t>
            </a:r>
            <a:r>
              <a:rPr lang="en-US" sz="3200" spc="-1" dirty="0">
                <a:solidFill>
                  <a:srgbClr val="4F81BD"/>
                </a:solidFill>
                <a:latin typeface="Calibri" panose="020F0502020204030204" pitchFamily="34" charset="0"/>
                <a:cs typeface="Calibri" panose="020F0502020204030204" pitchFamily="34" charset="0"/>
              </a:rPr>
              <a:t>(factual) and normative (value-based) </a:t>
            </a:r>
            <a:r>
              <a:rPr lang="en-US" sz="3200" spc="-1" dirty="0" smtClean="0">
                <a:solidFill>
                  <a:srgbClr val="4F81BD"/>
                </a:solidFill>
                <a:latin typeface="Calibri" panose="020F0502020204030204" pitchFamily="34" charset="0"/>
                <a:cs typeface="Calibri" panose="020F0502020204030204" pitchFamily="34" charset="0"/>
              </a:rPr>
              <a:t>aspects</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Good </a:t>
            </a:r>
            <a:r>
              <a:rPr lang="en-US" sz="3200" spc="-1" dirty="0">
                <a:solidFill>
                  <a:srgbClr val="4F81BD"/>
                </a:solidFill>
                <a:latin typeface="Calibri" panose="020F0502020204030204" pitchFamily="34" charset="0"/>
                <a:cs typeface="Calibri" panose="020F0502020204030204" pitchFamily="34" charset="0"/>
              </a:rPr>
              <a:t>empirical theory provides insightful descriptions and explanations</a:t>
            </a:r>
            <a:endParaRPr lang="en-US" sz="3200" b="0" strike="noStrike" spc="-1" dirty="0">
              <a:solidFill>
                <a:srgbClr val="4F81BD"/>
              </a:solidFill>
              <a:latin typeface="Calibri" panose="020F0502020204030204" pitchFamily="34" charset="0"/>
              <a:cs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Feminist </a:t>
            </a:r>
            <a:r>
              <a:rPr lang="en-US" sz="3200" spc="-1" dirty="0" smtClean="0">
                <a:solidFill>
                  <a:srgbClr val="1F497D"/>
                </a:solidFill>
                <a:latin typeface="Calibri"/>
              </a:rPr>
              <a:t>Theory 4 of 5 </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Strands of </a:t>
            </a:r>
            <a:r>
              <a:rPr lang="en-US" sz="3200" b="1" spc="-1" dirty="0" smtClean="0">
                <a:solidFill>
                  <a:srgbClr val="4F81BD"/>
                </a:solidFill>
                <a:latin typeface="Calibri"/>
              </a:rPr>
              <a:t>Feminism</a:t>
            </a:r>
            <a:endParaRPr lang="en-US" sz="3200" b="1" spc="-1" dirty="0">
              <a:solidFill>
                <a:srgbClr val="4F81BD"/>
              </a:solidFill>
              <a:latin typeface="Calibri"/>
            </a:endParaRPr>
          </a:p>
        </p:txBody>
      </p:sp>
      <p:sp>
        <p:nvSpPr>
          <p:cNvPr id="6" name="CustomShape 2"/>
          <p:cNvSpPr/>
          <p:nvPr/>
        </p:nvSpPr>
        <p:spPr>
          <a:xfrm>
            <a:off x="191277" y="2001530"/>
            <a:ext cx="8910735" cy="41882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gn="ctr">
              <a:lnSpc>
                <a:spcPct val="100000"/>
              </a:lnSpc>
              <a:spcBef>
                <a:spcPts val="1417"/>
              </a:spcBef>
              <a:buClr>
                <a:schemeClr val="accent1"/>
              </a:buClr>
              <a:buSzPct val="100000"/>
            </a:pPr>
            <a:r>
              <a:rPr lang="en-US" sz="3200" i="1" spc="-1" dirty="0">
                <a:solidFill>
                  <a:srgbClr val="4F81BD"/>
                </a:solidFill>
                <a:latin typeface="Calibri" panose="020F0502020204030204" pitchFamily="34" charset="0"/>
                <a:cs typeface="Calibri" panose="020F0502020204030204" pitchFamily="34" charset="0"/>
              </a:rPr>
              <a:t>Liberal </a:t>
            </a:r>
            <a:r>
              <a:rPr lang="en-US" sz="3200" i="1" spc="-1" dirty="0" smtClean="0">
                <a:solidFill>
                  <a:srgbClr val="4F81BD"/>
                </a:solidFill>
                <a:latin typeface="Calibri" panose="020F0502020204030204" pitchFamily="34" charset="0"/>
                <a:cs typeface="Calibri" panose="020F0502020204030204" pitchFamily="34" charset="0"/>
              </a:rPr>
              <a:t>or Orthodox </a:t>
            </a:r>
            <a:r>
              <a:rPr lang="en-US" sz="3200" i="1" spc="-1" dirty="0">
                <a:solidFill>
                  <a:srgbClr val="4F81BD"/>
                </a:solidFill>
                <a:latin typeface="Calibri" panose="020F0502020204030204" pitchFamily="34" charset="0"/>
                <a:cs typeface="Calibri" panose="020F0502020204030204" pitchFamily="34" charset="0"/>
              </a:rPr>
              <a:t>F</a:t>
            </a:r>
            <a:r>
              <a:rPr lang="en-US" sz="3200" i="1" spc="-1" dirty="0" smtClean="0">
                <a:solidFill>
                  <a:srgbClr val="4F81BD"/>
                </a:solidFill>
                <a:latin typeface="Calibri" panose="020F0502020204030204" pitchFamily="34" charset="0"/>
                <a:cs typeface="Calibri" panose="020F0502020204030204" pitchFamily="34" charset="0"/>
              </a:rPr>
              <a:t>eminism</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Focus </a:t>
            </a:r>
            <a:r>
              <a:rPr lang="en-US" sz="3200" spc="-1" dirty="0">
                <a:solidFill>
                  <a:srgbClr val="4F81BD"/>
                </a:solidFill>
                <a:latin typeface="Calibri" panose="020F0502020204030204" pitchFamily="34" charset="0"/>
                <a:cs typeface="Calibri" panose="020F0502020204030204" pitchFamily="34" charset="0"/>
              </a:rPr>
              <a:t>on the position of women in existing power </a:t>
            </a:r>
            <a:r>
              <a:rPr lang="en-US" sz="3200" spc="-1" dirty="0" smtClean="0">
                <a:solidFill>
                  <a:srgbClr val="4F81BD"/>
                </a:solidFill>
                <a:latin typeface="Calibri" panose="020F0502020204030204" pitchFamily="34" charset="0"/>
                <a:cs typeface="Calibri" panose="020F0502020204030204" pitchFamily="34" charset="0"/>
              </a:rPr>
              <a:t>structures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a:t>
            </a:r>
            <a:r>
              <a:rPr lang="en-US" sz="3200" spc="-1" dirty="0" smtClean="0">
                <a:solidFill>
                  <a:srgbClr val="4F81BD"/>
                </a:solidFill>
                <a:latin typeface="Calibri" panose="020F0502020204030204" pitchFamily="34" charset="0"/>
                <a:cs typeface="Calibri" panose="020F0502020204030204" pitchFamily="34" charset="0"/>
              </a:rPr>
              <a:t>Why </a:t>
            </a:r>
            <a:r>
              <a:rPr lang="en-US" sz="3200" spc="-1" dirty="0">
                <a:solidFill>
                  <a:srgbClr val="4F81BD"/>
                </a:solidFill>
                <a:latin typeface="Calibri" panose="020F0502020204030204" pitchFamily="34" charset="0"/>
                <a:cs typeface="Calibri" panose="020F0502020204030204" pitchFamily="34" charset="0"/>
              </a:rPr>
              <a:t>are few women in position of global leadership?</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What </a:t>
            </a:r>
            <a:r>
              <a:rPr lang="en-US" sz="3200" spc="-1" dirty="0">
                <a:solidFill>
                  <a:srgbClr val="4F81BD"/>
                </a:solidFill>
                <a:latin typeface="Calibri" panose="020F0502020204030204" pitchFamily="34" charset="0"/>
                <a:cs typeface="Calibri" panose="020F0502020204030204" pitchFamily="34" charset="0"/>
              </a:rPr>
              <a:t>gender equality would mean for world peace?</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650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	Feminist </a:t>
            </a:r>
            <a:r>
              <a:rPr lang="en-US" sz="3200" spc="-1" dirty="0" smtClean="0">
                <a:solidFill>
                  <a:srgbClr val="1F497D"/>
                </a:solidFill>
                <a:latin typeface="Calibri"/>
              </a:rPr>
              <a:t>Theory 5 </a:t>
            </a:r>
            <a:r>
              <a:rPr lang="en-US" sz="3200" spc="-1" dirty="0">
                <a:solidFill>
                  <a:srgbClr val="1F497D"/>
                </a:solidFill>
                <a:latin typeface="Calibri"/>
              </a:rPr>
              <a:t>of </a:t>
            </a:r>
            <a:r>
              <a:rPr lang="en-US" sz="3200" spc="-1" dirty="0" smtClean="0">
                <a:solidFill>
                  <a:srgbClr val="1F497D"/>
                </a:solidFill>
                <a:latin typeface="Calibri"/>
              </a:rPr>
              <a:t>5</a:t>
            </a:r>
            <a:endParaRPr lang="en-US" sz="3200" spc="-1" dirty="0"/>
          </a:p>
        </p:txBody>
      </p:sp>
      <p:sp>
        <p:nvSpPr>
          <p:cNvPr id="2" name="Rectangle 1">
            <a:extLst>
              <a:ext uri="{FF2B5EF4-FFF2-40B4-BE49-F238E27FC236}">
                <a16:creationId xmlns:a16="http://schemas.microsoft.com/office/drawing/2014/main" id="{DF7274DE-3F86-4AE8-B84E-5E625457B59F}"/>
              </a:ext>
            </a:extLst>
          </p:cNvPr>
          <p:cNvSpPr/>
          <p:nvPr/>
        </p:nvSpPr>
        <p:spPr>
          <a:xfrm>
            <a:off x="121298" y="1306983"/>
            <a:ext cx="8733622"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Strands of </a:t>
            </a:r>
            <a:r>
              <a:rPr lang="en-US" sz="3200" b="1" spc="-1" dirty="0" smtClean="0">
                <a:solidFill>
                  <a:srgbClr val="4F81BD"/>
                </a:solidFill>
                <a:latin typeface="Calibri"/>
              </a:rPr>
              <a:t>Feminism</a:t>
            </a:r>
            <a:endParaRPr lang="en-US" sz="3200" b="1" spc="-1" dirty="0">
              <a:solidFill>
                <a:srgbClr val="4F81BD"/>
              </a:solidFill>
              <a:latin typeface="Calibri"/>
            </a:endParaRPr>
          </a:p>
        </p:txBody>
      </p:sp>
      <p:sp>
        <p:nvSpPr>
          <p:cNvPr id="6" name="CustomShape 2"/>
          <p:cNvSpPr/>
          <p:nvPr/>
        </p:nvSpPr>
        <p:spPr>
          <a:xfrm>
            <a:off x="191277" y="2001530"/>
            <a:ext cx="8910735" cy="41882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gn="ctr">
              <a:lnSpc>
                <a:spcPct val="100000"/>
              </a:lnSpc>
              <a:spcBef>
                <a:spcPts val="1417"/>
              </a:spcBef>
              <a:buClr>
                <a:schemeClr val="accent1"/>
              </a:buClr>
              <a:buSzPct val="100000"/>
            </a:pPr>
            <a:r>
              <a:rPr lang="en-US" sz="3200" i="1" spc="-1" dirty="0" smtClean="0">
                <a:solidFill>
                  <a:srgbClr val="4F81BD"/>
                </a:solidFill>
                <a:latin typeface="Calibri" panose="020F0502020204030204" pitchFamily="34" charset="0"/>
                <a:cs typeface="Calibri" panose="020F0502020204030204" pitchFamily="34" charset="0"/>
              </a:rPr>
              <a:t>Critical or Radical Feminism</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Less </a:t>
            </a:r>
            <a:r>
              <a:rPr lang="en-US" sz="3200" spc="-1" dirty="0">
                <a:solidFill>
                  <a:srgbClr val="4F81BD"/>
                </a:solidFill>
                <a:latin typeface="Calibri" panose="020F0502020204030204" pitchFamily="34" charset="0"/>
                <a:cs typeface="Calibri" panose="020F0502020204030204" pitchFamily="34" charset="0"/>
              </a:rPr>
              <a:t>concern with women in </a:t>
            </a:r>
            <a:r>
              <a:rPr lang="en-US" sz="3200" spc="-1" dirty="0" smtClean="0">
                <a:solidFill>
                  <a:srgbClr val="4F81BD"/>
                </a:solidFill>
                <a:latin typeface="Calibri" panose="020F0502020204030204" pitchFamily="34" charset="0"/>
                <a:cs typeface="Calibri" panose="020F0502020204030204" pitchFamily="34" charset="0"/>
              </a:rPr>
              <a:t>power</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 More </a:t>
            </a:r>
            <a:r>
              <a:rPr lang="en-US" sz="3200" spc="-1" dirty="0">
                <a:solidFill>
                  <a:srgbClr val="4F81BD"/>
                </a:solidFill>
                <a:latin typeface="Calibri" panose="020F0502020204030204" pitchFamily="34" charset="0"/>
                <a:cs typeface="Calibri" panose="020F0502020204030204" pitchFamily="34" charset="0"/>
              </a:rPr>
              <a:t>concern with existing structures in the first </a:t>
            </a:r>
            <a:r>
              <a:rPr lang="en-US" sz="3200" spc="-1" dirty="0" smtClean="0">
                <a:solidFill>
                  <a:srgbClr val="4F81BD"/>
                </a:solidFill>
                <a:latin typeface="Calibri" panose="020F0502020204030204" pitchFamily="34" charset="0"/>
                <a:cs typeface="Calibri" panose="020F0502020204030204" pitchFamily="34" charset="0"/>
              </a:rPr>
              <a:t>place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Patriarchal </a:t>
            </a:r>
            <a:r>
              <a:rPr lang="en-US" sz="3200" spc="-1" dirty="0">
                <a:solidFill>
                  <a:srgbClr val="4F81BD"/>
                </a:solidFill>
                <a:latin typeface="Calibri" panose="020F0502020204030204" pitchFamily="34" charset="0"/>
                <a:cs typeface="Calibri" panose="020F0502020204030204" pitchFamily="34" charset="0"/>
              </a:rPr>
              <a:t>systems continue to persist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Institutions </a:t>
            </a:r>
            <a:r>
              <a:rPr lang="en-US" sz="3200" spc="-1" dirty="0">
                <a:solidFill>
                  <a:srgbClr val="4F81BD"/>
                </a:solidFill>
                <a:latin typeface="Calibri" panose="020F0502020204030204" pitchFamily="34" charset="0"/>
                <a:cs typeface="Calibri" panose="020F0502020204030204" pitchFamily="34" charset="0"/>
              </a:rPr>
              <a:t>are structured </a:t>
            </a:r>
            <a:r>
              <a:rPr lang="en-US" sz="3200" spc="-1" dirty="0" smtClean="0">
                <a:solidFill>
                  <a:srgbClr val="4F81BD"/>
                </a:solidFill>
                <a:latin typeface="Calibri" panose="020F0502020204030204" pitchFamily="34" charset="0"/>
                <a:cs typeface="Calibri" panose="020F0502020204030204" pitchFamily="34" charset="0"/>
              </a:rPr>
              <a:t>unequally</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9607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a:solidFill>
                  <a:schemeClr val="tx2"/>
                </a:solidFill>
                <a:latin typeface="Calibri" panose="020F0502020204030204" pitchFamily="34" charset="0"/>
                <a:cs typeface="Calibri" panose="020F0502020204030204" pitchFamily="34" charset="0"/>
              </a:rPr>
              <a:t>2</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dirty="0">
                <a:solidFill>
                  <a:schemeClr val="tx2"/>
                </a:solidFill>
                <a:latin typeface="Calibri" panose="020F0502020204030204" pitchFamily="34" charset="0"/>
                <a:cs typeface="Calibri" panose="020F0502020204030204" pitchFamily="34" charset="0"/>
              </a:rPr>
              <a:t>Review of </a:t>
            </a:r>
            <a:r>
              <a:rPr lang="en-US" sz="3200" b="0" strike="noStrike" spc="-1" dirty="0" smtClean="0">
                <a:solidFill>
                  <a:schemeClr val="tx2"/>
                </a:solidFill>
                <a:latin typeface="Calibri" panose="020F0502020204030204" pitchFamily="34" charset="0"/>
                <a:cs typeface="Calibri" panose="020F0502020204030204" pitchFamily="34" charset="0"/>
              </a:rPr>
              <a:t>Learning Objectives 1 of 2</a:t>
            </a:r>
            <a:endParaRPr lang="en-US" sz="3200" b="0" strike="noStrike" spc="-1" dirty="0">
              <a:solidFill>
                <a:schemeClr val="tx2"/>
              </a:solidFill>
              <a:latin typeface="Calibri" panose="020F0502020204030204" pitchFamily="34" charset="0"/>
              <a:cs typeface="Calibri" panose="020F0502020204030204" pitchFamily="34" charset="0"/>
            </a:endParaRPr>
          </a:p>
        </p:txBody>
      </p:sp>
      <p:sp>
        <p:nvSpPr>
          <p:cNvPr id="253" name="CustomShape 2"/>
          <p:cNvSpPr/>
          <p:nvPr/>
        </p:nvSpPr>
        <p:spPr>
          <a:xfrm>
            <a:off x="237384" y="1795155"/>
            <a:ext cx="8668512" cy="43246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2</a:t>
            </a:r>
            <a:r>
              <a:rPr lang="en-US" sz="3000" spc="-1" dirty="0" smtClean="0">
                <a:solidFill>
                  <a:schemeClr val="accent1"/>
                </a:solidFill>
                <a:latin typeface="Calibri" panose="020F0502020204030204" pitchFamily="34" charset="0"/>
                <a:cs typeface="Calibri" panose="020F0502020204030204" pitchFamily="34" charset="0"/>
              </a:rPr>
              <a:t>.1 Identify </a:t>
            </a:r>
            <a:r>
              <a:rPr lang="en-US" sz="3000" spc="-1" dirty="0">
                <a:solidFill>
                  <a:schemeClr val="accent1"/>
                </a:solidFill>
                <a:latin typeface="Calibri" panose="020F0502020204030204" pitchFamily="34" charset="0"/>
                <a:cs typeface="Calibri" panose="020F0502020204030204" pitchFamily="34" charset="0"/>
              </a:rPr>
              <a:t>five theories that help to improve our understanding of global politics and to interpret the behavior of states, societies, and individuals</a:t>
            </a:r>
            <a:r>
              <a:rPr lang="en-US" sz="3000" spc="-1" dirty="0" smtClean="0">
                <a:solidFill>
                  <a:schemeClr val="accent1"/>
                </a:solidFill>
                <a:latin typeface="Calibri" panose="020F0502020204030204" pitchFamily="34" charset="0"/>
                <a:cs typeface="Calibri" panose="020F0502020204030204" pitchFamily="34" charset="0"/>
              </a:rPr>
              <a:t>.</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2.2 Explain </a:t>
            </a:r>
            <a:r>
              <a:rPr lang="en-US" sz="3000" spc="-1" dirty="0">
                <a:solidFill>
                  <a:schemeClr val="accent1"/>
                </a:solidFill>
                <a:latin typeface="Calibri" panose="020F0502020204030204" pitchFamily="34" charset="0"/>
                <a:cs typeface="Calibri" panose="020F0502020204030204" pitchFamily="34" charset="0"/>
              </a:rPr>
              <a:t>the principles of realist theory and the focus on the self-interest and promotion of the state and nation. </a:t>
            </a:r>
            <a:endParaRPr lang="en-US" sz="3000" spc="-1" dirty="0" smtClean="0">
              <a:solidFill>
                <a:schemeClr val="accent1"/>
              </a:solidFill>
              <a:latin typeface="Calibri" panose="020F0502020204030204" pitchFamily="34" charset="0"/>
              <a:cs typeface="Calibri" panose="020F0502020204030204" pitchFamily="34" charset="0"/>
            </a:endParaRP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2. 3 Outline </a:t>
            </a:r>
            <a:r>
              <a:rPr lang="en-US" sz="3000" spc="-1" dirty="0">
                <a:solidFill>
                  <a:schemeClr val="accent1"/>
                </a:solidFill>
                <a:latin typeface="Calibri" panose="020F0502020204030204" pitchFamily="34" charset="0"/>
                <a:cs typeface="Calibri" panose="020F0502020204030204" pitchFamily="34" charset="0"/>
              </a:rPr>
              <a:t>the principles of liberalism and how the world has moved in this direction during the past </a:t>
            </a:r>
            <a:r>
              <a:rPr lang="en-US" sz="3000" spc="-1" dirty="0" smtClean="0">
                <a:solidFill>
                  <a:schemeClr val="accent1"/>
                </a:solidFill>
                <a:latin typeface="Calibri" panose="020F0502020204030204" pitchFamily="34" charset="0"/>
                <a:cs typeface="Calibri" panose="020F0502020204030204" pitchFamily="34" charset="0"/>
              </a:rPr>
              <a:t>century.</a:t>
            </a:r>
          </a:p>
          <a:p>
            <a:pPr>
              <a:lnSpc>
                <a:spcPct val="100000"/>
              </a:lnSpc>
              <a:spcBef>
                <a:spcPts val="641"/>
              </a:spcBef>
              <a:buClr>
                <a:schemeClr val="accent1"/>
              </a:buClr>
              <a:buSzPct val="100000"/>
            </a:pPr>
            <a:endParaRPr lang="en-US" sz="3000" b="0" strike="noStrike" spc="-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63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a:solidFill>
                  <a:schemeClr val="tx2"/>
                </a:solidFill>
                <a:latin typeface="Calibri" panose="020F0502020204030204" pitchFamily="34" charset="0"/>
                <a:cs typeface="Calibri" panose="020F0502020204030204" pitchFamily="34" charset="0"/>
              </a:rPr>
              <a:t>2</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dirty="0">
                <a:solidFill>
                  <a:schemeClr val="tx2"/>
                </a:solidFill>
                <a:latin typeface="Calibri" panose="020F0502020204030204" pitchFamily="34" charset="0"/>
                <a:cs typeface="Calibri" panose="020F0502020204030204" pitchFamily="34" charset="0"/>
              </a:rPr>
              <a:t>Review of </a:t>
            </a:r>
            <a:r>
              <a:rPr lang="en-US" sz="3200" b="0" strike="noStrike" spc="-1" dirty="0" smtClean="0">
                <a:solidFill>
                  <a:schemeClr val="tx2"/>
                </a:solidFill>
                <a:latin typeface="Calibri" panose="020F0502020204030204" pitchFamily="34" charset="0"/>
                <a:cs typeface="Calibri" panose="020F0502020204030204" pitchFamily="34" charset="0"/>
              </a:rPr>
              <a:t>Learning Objectives 2 of 2</a:t>
            </a:r>
            <a:endParaRPr lang="en-US" sz="3200" b="0" strike="noStrike" spc="-1" dirty="0">
              <a:solidFill>
                <a:schemeClr val="tx2"/>
              </a:solidFill>
              <a:latin typeface="Calibri" panose="020F0502020204030204" pitchFamily="34" charset="0"/>
              <a:cs typeface="Calibri" panose="020F0502020204030204" pitchFamily="34" charset="0"/>
            </a:endParaRPr>
          </a:p>
        </p:txBody>
      </p:sp>
      <p:sp>
        <p:nvSpPr>
          <p:cNvPr id="253" name="CustomShape 2"/>
          <p:cNvSpPr/>
          <p:nvPr/>
        </p:nvSpPr>
        <p:spPr>
          <a:xfrm>
            <a:off x="134747" y="1823147"/>
            <a:ext cx="8668512" cy="43246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2</a:t>
            </a:r>
            <a:r>
              <a:rPr lang="en-US" sz="3000" spc="-1" dirty="0">
                <a:solidFill>
                  <a:schemeClr val="accent1"/>
                </a:solidFill>
                <a:latin typeface="Calibri" panose="020F0502020204030204" pitchFamily="34" charset="0"/>
                <a:cs typeface="Calibri" panose="020F0502020204030204" pitchFamily="34" charset="0"/>
              </a:rPr>
              <a:t>.4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world systems theory and its challenge to the paradigms of realism and liberalism</a:t>
            </a:r>
            <a:r>
              <a:rPr lang="en-US" sz="3000" spc="-1" dirty="0" smtClean="0">
                <a:solidFill>
                  <a:schemeClr val="accent1"/>
                </a:solidFill>
                <a:latin typeface="Calibri" panose="020F0502020204030204" pitchFamily="34" charset="0"/>
                <a:cs typeface="Calibri" panose="020F0502020204030204" pitchFamily="34" charset="0"/>
              </a:rPr>
              <a:t>.</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2.5 </a:t>
            </a:r>
            <a:r>
              <a:rPr lang="en-US" sz="3000" spc="-1" dirty="0" smtClean="0">
                <a:solidFill>
                  <a:schemeClr val="accent1"/>
                </a:solidFill>
                <a:latin typeface="Calibri" panose="020F0502020204030204" pitchFamily="34" charset="0"/>
                <a:cs typeface="Calibri" panose="020F0502020204030204" pitchFamily="34" charset="0"/>
              </a:rPr>
              <a:t>Describe </a:t>
            </a:r>
            <a:r>
              <a:rPr lang="en-US" sz="3000" spc="-1" dirty="0">
                <a:solidFill>
                  <a:schemeClr val="accent1"/>
                </a:solidFill>
                <a:latin typeface="Calibri" panose="020F0502020204030204" pitchFamily="34" charset="0"/>
                <a:cs typeface="Calibri" panose="020F0502020204030204" pitchFamily="34" charset="0"/>
              </a:rPr>
              <a:t>constructivism in the context of international economic policies. </a:t>
            </a:r>
            <a:endParaRPr lang="en-US" sz="3000" spc="-1" dirty="0" smtClean="0">
              <a:solidFill>
                <a:schemeClr val="accent1"/>
              </a:solidFill>
              <a:latin typeface="Calibri" panose="020F0502020204030204" pitchFamily="34" charset="0"/>
              <a:cs typeface="Calibri" panose="020F0502020204030204" pitchFamily="34" charset="0"/>
            </a:endParaRP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2.6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feminist theory and the way in which global politics is structured around socially constructed conceptions of gender and the intersection with political and economic </a:t>
            </a:r>
            <a:r>
              <a:rPr lang="en-US" sz="3000" spc="-1" dirty="0" smtClean="0">
                <a:solidFill>
                  <a:schemeClr val="accent1"/>
                </a:solidFill>
                <a:latin typeface="Calibri" panose="020F0502020204030204" pitchFamily="34" charset="0"/>
                <a:cs typeface="Calibri" panose="020F0502020204030204" pitchFamily="34" charset="0"/>
              </a:rPr>
              <a:t>power.</a:t>
            </a:r>
          </a:p>
          <a:p>
            <a:pPr>
              <a:lnSpc>
                <a:spcPct val="100000"/>
              </a:lnSpc>
              <a:spcBef>
                <a:spcPts val="641"/>
              </a:spcBef>
              <a:buClr>
                <a:schemeClr val="accent1"/>
              </a:buClr>
              <a:buSzPct val="100000"/>
            </a:pPr>
            <a:endParaRPr lang="en-US" sz="3000" b="0" strike="noStrike" spc="-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2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360" y="540786"/>
            <a:ext cx="9144000" cy="898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dirty="0">
                <a:solidFill>
                  <a:srgbClr val="1F497D"/>
                </a:solidFill>
                <a:latin typeface="Calibri"/>
              </a:rPr>
              <a:t> </a:t>
            </a:r>
            <a:r>
              <a:rPr lang="en-US" sz="3200" spc="-1" dirty="0" smtClean="0">
                <a:solidFill>
                  <a:srgbClr val="1F497D"/>
                </a:solidFill>
                <a:latin typeface="Calibri"/>
              </a:rPr>
              <a:t>Theoretical </a:t>
            </a:r>
            <a:r>
              <a:rPr lang="en-US" sz="3200" spc="-1" dirty="0">
                <a:solidFill>
                  <a:srgbClr val="1F497D"/>
                </a:solidFill>
                <a:latin typeface="Calibri"/>
              </a:rPr>
              <a:t>Perspectives: Diverse Views on Global </a:t>
            </a:r>
            <a:r>
              <a:rPr lang="en-US" sz="3200" spc="-1" dirty="0" smtClean="0">
                <a:solidFill>
                  <a:srgbClr val="1F497D"/>
                </a:solidFill>
                <a:latin typeface="Calibri"/>
              </a:rPr>
              <a:t>Events 2 </a:t>
            </a:r>
            <a:r>
              <a:rPr lang="en-US" sz="3200" b="0" strike="noStrike" spc="-1" dirty="0" smtClean="0">
                <a:solidFill>
                  <a:srgbClr val="1F497D"/>
                </a:solidFill>
                <a:latin typeface="Calibri"/>
              </a:rPr>
              <a:t>of </a:t>
            </a:r>
            <a:r>
              <a:rPr lang="en-US" sz="3200" spc="-1" dirty="0">
                <a:solidFill>
                  <a:srgbClr val="1F497D"/>
                </a:solidFill>
                <a:latin typeface="Calibri"/>
              </a:rPr>
              <a:t>2</a:t>
            </a:r>
            <a:endParaRPr lang="en-US" sz="3200" b="0" strike="noStrike" spc="-1" dirty="0">
              <a:latin typeface="Arial"/>
            </a:endParaRPr>
          </a:p>
        </p:txBody>
      </p:sp>
      <p:sp>
        <p:nvSpPr>
          <p:cNvPr id="257" name="CustomShape 2"/>
          <p:cNvSpPr/>
          <p:nvPr/>
        </p:nvSpPr>
        <p:spPr>
          <a:xfrm>
            <a:off x="83975" y="1783631"/>
            <a:ext cx="8985379" cy="43839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C</a:t>
            </a:r>
            <a:r>
              <a:rPr lang="en-US" sz="3200" spc="-1" dirty="0" smtClean="0">
                <a:solidFill>
                  <a:srgbClr val="4F81BD"/>
                </a:solidFill>
                <a:latin typeface="Calibri" panose="020F0502020204030204" pitchFamily="34" charset="0"/>
                <a:cs typeface="Calibri" panose="020F0502020204030204" pitchFamily="34" charset="0"/>
              </a:rPr>
              <a:t>an a theory accurately make prediction? </a:t>
            </a: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No consensus </a:t>
            </a:r>
            <a:r>
              <a:rPr lang="en-US" sz="3200" spc="-1" dirty="0">
                <a:solidFill>
                  <a:srgbClr val="4F81BD"/>
                </a:solidFill>
                <a:latin typeface="Calibri" panose="020F0502020204030204" pitchFamily="34" charset="0"/>
                <a:cs typeface="Calibri" panose="020F0502020204030204" pitchFamily="34" charset="0"/>
              </a:rPr>
              <a:t>of the predictive power of </a:t>
            </a:r>
            <a:r>
              <a:rPr lang="en-US" sz="3200" spc="-1" dirty="0" smtClean="0">
                <a:solidFill>
                  <a:srgbClr val="4F81BD"/>
                </a:solidFill>
                <a:latin typeface="Calibri" panose="020F0502020204030204" pitchFamily="34" charset="0"/>
                <a:cs typeface="Calibri" panose="020F0502020204030204" pitchFamily="34" charset="0"/>
              </a:rPr>
              <a:t>theories.</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Prescriptiveness of theory </a:t>
            </a:r>
            <a:r>
              <a:rPr lang="en-US" sz="3200" spc="-1" dirty="0">
                <a:solidFill>
                  <a:srgbClr val="4F81BD"/>
                </a:solidFill>
                <a:latin typeface="Calibri" panose="020F0502020204030204" pitchFamily="34" charset="0"/>
                <a:cs typeface="Calibri" panose="020F0502020204030204" pitchFamily="34" charset="0"/>
              </a:rPr>
              <a:t>help understands a country’s foreign policy.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19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Realist Theory 1 of 9  </a:t>
            </a:r>
            <a:endParaRPr lang="en-US" sz="3200" spc="-1" dirty="0">
              <a:solidFill>
                <a:srgbClr val="1F497D"/>
              </a:solidFill>
              <a:latin typeface="Calibri"/>
            </a:endParaRPr>
          </a:p>
        </p:txBody>
      </p:sp>
      <p:sp>
        <p:nvSpPr>
          <p:cNvPr id="2" name="Rectangle 1">
            <a:extLst>
              <a:ext uri="{FF2B5EF4-FFF2-40B4-BE49-F238E27FC236}">
                <a16:creationId xmlns:a16="http://schemas.microsoft.com/office/drawing/2014/main" id="{DF7274DE-3F86-4AE8-B84E-5E625457B59F}"/>
              </a:ext>
            </a:extLst>
          </p:cNvPr>
          <p:cNvSpPr/>
          <p:nvPr/>
        </p:nvSpPr>
        <p:spPr>
          <a:xfrm>
            <a:off x="289080" y="136223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Realism </a:t>
            </a:r>
            <a:endParaRPr lang="en-US" sz="3200" b="1" spc="-1" dirty="0">
              <a:solidFill>
                <a:srgbClr val="4F81BD"/>
              </a:solidFill>
              <a:latin typeface="Calibri"/>
            </a:endParaRPr>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Competitive </a:t>
            </a:r>
            <a:r>
              <a:rPr lang="en-US" sz="3200" spc="-1" dirty="0">
                <a:solidFill>
                  <a:srgbClr val="4F81BD"/>
                </a:solidFill>
                <a:latin typeface="Calibri" panose="020F0502020204030204" pitchFamily="34" charset="0"/>
                <a:cs typeface="Calibri" panose="020F0502020204030204" pitchFamily="34" charset="0"/>
              </a:rPr>
              <a:t>self-interest, given the preeminent goal of survival, drives global politics</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Assumption </a:t>
            </a:r>
            <a:r>
              <a:rPr lang="en-US" sz="3200" spc="-1" dirty="0">
                <a:solidFill>
                  <a:srgbClr val="4F81BD"/>
                </a:solidFill>
                <a:latin typeface="Calibri" panose="020F0502020204030204" pitchFamily="34" charset="0"/>
                <a:cs typeface="Calibri" panose="020F0502020204030204" pitchFamily="34" charset="0"/>
              </a:rPr>
              <a:t>that anarchy reigns in </a:t>
            </a:r>
            <a:r>
              <a:rPr lang="en-US" sz="3200" spc="-1" dirty="0" smtClean="0">
                <a:solidFill>
                  <a:srgbClr val="4F81BD"/>
                </a:solidFill>
                <a:latin typeface="Calibri" panose="020F0502020204030204" pitchFamily="34" charset="0"/>
                <a:cs typeface="Calibri" panose="020F0502020204030204" pitchFamily="34" charset="0"/>
              </a:rPr>
              <a:t>IR</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Competition </a:t>
            </a:r>
            <a:r>
              <a:rPr lang="en-US" sz="3200" spc="-1" dirty="0">
                <a:solidFill>
                  <a:srgbClr val="4F81BD"/>
                </a:solidFill>
                <a:latin typeface="Calibri" panose="020F0502020204030204" pitchFamily="34" charset="0"/>
                <a:cs typeface="Calibri" panose="020F0502020204030204" pitchFamily="34" charset="0"/>
              </a:rPr>
              <a:t>among states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struggle for power is </a:t>
            </a:r>
            <a:r>
              <a:rPr lang="en-US" sz="3200" spc="-1" dirty="0" smtClean="0">
                <a:solidFill>
                  <a:srgbClr val="4F81BD"/>
                </a:solidFill>
                <a:latin typeface="Calibri" panose="020F0502020204030204" pitchFamily="34" charset="0"/>
                <a:cs typeface="Calibri" panose="020F0502020204030204" pitchFamily="34" charset="0"/>
              </a:rPr>
              <a:t>a </a:t>
            </a:r>
            <a:r>
              <a:rPr lang="en-US" sz="3200" spc="-1" dirty="0">
                <a:solidFill>
                  <a:srgbClr val="4F81BD"/>
                </a:solidFill>
                <a:latin typeface="Calibri" panose="020F0502020204030204" pitchFamily="34" charset="0"/>
                <a:cs typeface="Calibri" panose="020F0502020204030204" pitchFamily="34" charset="0"/>
              </a:rPr>
              <a:t>zero-sum game.</a:t>
            </a:r>
            <a:endParaRPr lang="en-US" sz="3200" spc="-1" dirty="0" smtClean="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12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1075764"/>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Realist </a:t>
            </a:r>
            <a:r>
              <a:rPr lang="en-US" sz="3200" spc="-1" dirty="0" smtClean="0">
                <a:solidFill>
                  <a:srgbClr val="1F497D"/>
                </a:solidFill>
                <a:latin typeface="Calibri"/>
              </a:rPr>
              <a:t>Theory 2 of 9 </a:t>
            </a:r>
            <a:endParaRPr lang="en-US" sz="3200" spc="-1" dirty="0">
              <a:solidFill>
                <a:srgbClr val="1F497D"/>
              </a:solidFill>
              <a:latin typeface="Calibri"/>
            </a:endParaRPr>
          </a:p>
          <a:p>
            <a:pPr algn="ctr"/>
            <a:endParaRPr lang="en-US" sz="3200" spc="-1" dirty="0"/>
          </a:p>
        </p:txBody>
      </p:sp>
      <p:sp>
        <p:nvSpPr>
          <p:cNvPr id="6" name="CustomShape 2"/>
          <p:cNvSpPr/>
          <p:nvPr/>
        </p:nvSpPr>
        <p:spPr>
          <a:xfrm>
            <a:off x="0" y="2080727"/>
            <a:ext cx="9144000"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National </a:t>
            </a:r>
            <a:r>
              <a:rPr lang="en-US" sz="3200" spc="-1" dirty="0">
                <a:solidFill>
                  <a:srgbClr val="4F81BD"/>
                </a:solidFill>
                <a:latin typeface="Calibri" panose="020F0502020204030204" pitchFamily="34" charset="0"/>
                <a:cs typeface="Calibri" panose="020F0502020204030204" pitchFamily="34" charset="0"/>
              </a:rPr>
              <a:t>loyalty to country or political such as religion, ethnicity, or culture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States </a:t>
            </a:r>
            <a:r>
              <a:rPr lang="en-US" sz="3200" spc="-1" dirty="0">
                <a:solidFill>
                  <a:srgbClr val="4F81BD"/>
                </a:solidFill>
                <a:latin typeface="Calibri" panose="020F0502020204030204" pitchFamily="34" charset="0"/>
                <a:cs typeface="Calibri" panose="020F0502020204030204" pitchFamily="34" charset="0"/>
              </a:rPr>
              <a:t>are the main </a:t>
            </a:r>
            <a:r>
              <a:rPr lang="en-US" sz="3200" spc="-1" dirty="0" smtClean="0">
                <a:solidFill>
                  <a:srgbClr val="4F81BD"/>
                </a:solidFill>
                <a:latin typeface="Calibri" panose="020F0502020204030204" pitchFamily="34" charset="0"/>
                <a:cs typeface="Calibri" panose="020F0502020204030204" pitchFamily="34" charset="0"/>
              </a:rPr>
              <a:t>actors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Competition </a:t>
            </a:r>
            <a:r>
              <a:rPr lang="en-US" sz="3200" spc="-1" dirty="0">
                <a:solidFill>
                  <a:srgbClr val="4F81BD"/>
                </a:solidFill>
                <a:latin typeface="Calibri" panose="020F0502020204030204" pitchFamily="34" charset="0"/>
                <a:cs typeface="Calibri" panose="020F0502020204030204" pitchFamily="34" charset="0"/>
              </a:rPr>
              <a:t>among states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Realism </a:t>
            </a:r>
            <a:r>
              <a:rPr lang="en-US" sz="3200" spc="-1" dirty="0">
                <a:solidFill>
                  <a:srgbClr val="4F81BD"/>
                </a:solidFill>
                <a:latin typeface="Calibri" panose="020F0502020204030204" pitchFamily="34" charset="0"/>
                <a:cs typeface="Calibri" panose="020F0502020204030204" pitchFamily="34" charset="0"/>
              </a:rPr>
              <a:t>has made great contribution war and security studies</a:t>
            </a:r>
            <a:endParaRPr lang="en-US" sz="3200" spc="-1" dirty="0" smtClean="0">
              <a:solidFill>
                <a:srgbClr val="4F81BD"/>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F7274DE-3F86-4AE8-B84E-5E625457B59F}"/>
              </a:ext>
            </a:extLst>
          </p:cNvPr>
          <p:cNvSpPr/>
          <p:nvPr/>
        </p:nvSpPr>
        <p:spPr>
          <a:xfrm>
            <a:off x="289080" y="136223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Realism </a:t>
            </a:r>
            <a:endParaRPr lang="en-US" sz="3200" b="1" spc="-1" dirty="0">
              <a:solidFill>
                <a:srgbClr val="4F81BD"/>
              </a:solidFill>
              <a:latin typeface="Calibri"/>
            </a:endParaRPr>
          </a:p>
        </p:txBody>
      </p:sp>
    </p:spTree>
    <p:extLst>
      <p:ext uri="{BB962C8B-B14F-4D97-AF65-F5344CB8AC3E}">
        <p14:creationId xmlns:p14="http://schemas.microsoft.com/office/powerpoint/2010/main" val="104460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363725" y="420859"/>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Realist </a:t>
            </a:r>
            <a:r>
              <a:rPr lang="en-US" sz="3200" spc="-1" dirty="0" smtClean="0">
                <a:solidFill>
                  <a:srgbClr val="1F497D"/>
                </a:solidFill>
                <a:latin typeface="Calibri"/>
              </a:rPr>
              <a:t>Theory 3 of 9 </a:t>
            </a:r>
            <a:endParaRPr lang="en-US" sz="3200" spc="-1" dirty="0">
              <a:solidFill>
                <a:srgbClr val="1F497D"/>
              </a:solidFill>
              <a:latin typeface="Calibri"/>
            </a:endParaRPr>
          </a:p>
        </p:txBody>
      </p:sp>
      <p:sp>
        <p:nvSpPr>
          <p:cNvPr id="6" name="CustomShape 2"/>
          <p:cNvSpPr/>
          <p:nvPr/>
        </p:nvSpPr>
        <p:spPr>
          <a:xfrm>
            <a:off x="438539" y="1988320"/>
            <a:ext cx="8416382" cy="42014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spcBef>
                <a:spcPts val="1417"/>
              </a:spcBef>
              <a:buClr>
                <a:schemeClr val="accent1"/>
              </a:buClr>
              <a:buSzPct val="100000"/>
              <a:buFont typeface="Arial" panose="020B0604020202020204" pitchFamily="34" charset="0"/>
              <a:buChar char="•"/>
            </a:pPr>
            <a:r>
              <a:rPr lang="en-US" sz="3200" b="1" i="1" spc="-1" dirty="0" smtClean="0">
                <a:solidFill>
                  <a:srgbClr val="4F81BD"/>
                </a:solidFill>
                <a:latin typeface="Calibri" panose="020F0502020204030204" pitchFamily="34" charset="0"/>
                <a:cs typeface="Calibri" panose="020F0502020204030204" pitchFamily="34" charset="0"/>
              </a:rPr>
              <a:t> </a:t>
            </a:r>
            <a:r>
              <a:rPr lang="en-US" sz="3200" spc="-1" dirty="0" smtClean="0">
                <a:solidFill>
                  <a:srgbClr val="4F81BD"/>
                </a:solidFill>
                <a:latin typeface="Calibri" panose="020F0502020204030204" pitchFamily="34" charset="0"/>
                <a:cs typeface="Calibri" panose="020F0502020204030204" pitchFamily="34" charset="0"/>
              </a:rPr>
              <a:t>Centered </a:t>
            </a:r>
            <a:r>
              <a:rPr lang="en-US" sz="3200" spc="-1" dirty="0">
                <a:solidFill>
                  <a:srgbClr val="4F81BD"/>
                </a:solidFill>
                <a:latin typeface="Calibri" panose="020F0502020204030204" pitchFamily="34" charset="0"/>
                <a:cs typeface="Calibri" panose="020F0502020204030204" pitchFamily="34" charset="0"/>
              </a:rPr>
              <a:t>around </a:t>
            </a:r>
            <a:r>
              <a:rPr lang="en-US" sz="3200" spc="-1" dirty="0" smtClean="0">
                <a:solidFill>
                  <a:srgbClr val="4F81BD"/>
                </a:solidFill>
                <a:latin typeface="Calibri" panose="020F0502020204030204" pitchFamily="34" charset="0"/>
                <a:cs typeface="Calibri" panose="020F0502020204030204" pitchFamily="34" charset="0"/>
              </a:rPr>
              <a:t>Darwinian; power key to  national survival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Amassing </a:t>
            </a:r>
            <a:r>
              <a:rPr lang="en-US" sz="3200" spc="-1" dirty="0">
                <a:solidFill>
                  <a:srgbClr val="4F81BD"/>
                </a:solidFill>
                <a:latin typeface="Calibri" panose="020F0502020204030204" pitchFamily="34" charset="0"/>
                <a:cs typeface="Calibri" panose="020F0502020204030204" pitchFamily="34" charset="0"/>
              </a:rPr>
              <a:t>military and economic power.</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Competition </a:t>
            </a:r>
            <a:r>
              <a:rPr lang="en-US" sz="3200" spc="-1" dirty="0">
                <a:solidFill>
                  <a:srgbClr val="4F81BD"/>
                </a:solidFill>
                <a:latin typeface="Calibri" panose="020F0502020204030204" pitchFamily="34" charset="0"/>
                <a:cs typeface="Calibri" panose="020F0502020204030204" pitchFamily="34" charset="0"/>
              </a:rPr>
              <a:t>among states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highest moral duty of the state is to do good for its citizens</a:t>
            </a:r>
            <a:endParaRPr lang="en-US" sz="3200" spc="-1" dirty="0" smtClean="0">
              <a:solidFill>
                <a:srgbClr val="4F81BD"/>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F7274DE-3F86-4AE8-B84E-5E625457B59F}"/>
              </a:ext>
            </a:extLst>
          </p:cNvPr>
          <p:cNvSpPr/>
          <p:nvPr/>
        </p:nvSpPr>
        <p:spPr>
          <a:xfrm>
            <a:off x="289080" y="1133301"/>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Realism</a:t>
            </a:r>
            <a:r>
              <a:rPr lang="en-US" sz="3200" b="1" spc="-1" dirty="0">
                <a:solidFill>
                  <a:srgbClr val="4F81BD"/>
                </a:solidFill>
                <a:latin typeface="Calibri"/>
              </a:rPr>
              <a:t>: An Emphasis on Power  </a:t>
            </a:r>
          </a:p>
        </p:txBody>
      </p:sp>
    </p:spTree>
    <p:extLst>
      <p:ext uri="{BB962C8B-B14F-4D97-AF65-F5344CB8AC3E}">
        <p14:creationId xmlns:p14="http://schemas.microsoft.com/office/powerpoint/2010/main" val="47585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StudentC05_Globalization</Template>
  <TotalTime>2768</TotalTime>
  <Words>2178</Words>
  <Application>Microsoft Office PowerPoint</Application>
  <PresentationFormat>On-screen Show (4:3)</PresentationFormat>
  <Paragraphs>358</Paragraphs>
  <Slides>53</Slides>
  <Notes>53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53</vt:i4>
      </vt:variant>
    </vt:vector>
  </HeadingPairs>
  <TitlesOfParts>
    <vt:vector size="63" baseType="lpstr">
      <vt:lpstr>Arial</vt:lpstr>
      <vt:lpstr>Calibri</vt:lpstr>
      <vt:lpstr>DejaVu Sans</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
  <dc:creator>neil oculi</dc:creator>
  <dc:description/>
  <cp:lastModifiedBy>UConn</cp:lastModifiedBy>
  <cp:revision>195</cp:revision>
  <dcterms:created xsi:type="dcterms:W3CDTF">2019-05-29T20:45:56Z</dcterms:created>
  <dcterms:modified xsi:type="dcterms:W3CDTF">2019-09-22T19:03:48Z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Oxford University Press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