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06"/>
    <p:restoredTop sz="78905"/>
  </p:normalViewPr>
  <p:slideViewPr>
    <p:cSldViewPr snapToGrid="0" snapToObjects="1">
      <p:cViewPr varScale="1">
        <p:scale>
          <a:sx n="78" d="100"/>
          <a:sy n="78" d="100"/>
        </p:scale>
        <p:origin x="10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BCC50-FB2E-3D4C-B28F-CBC633E9C9DD}" type="datetimeFigureOut">
              <a:rPr lang="en-US" smtClean="0"/>
              <a:t>9/6/19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D82CD-EE43-7D4C-B990-190FBB9F7A60}" type="slidenum">
              <a:rPr lang="en-US" smtClean="0"/>
              <a:t>‹#›</a:t>
            </a:fld>
            <a:endParaRPr lang="en-US"/>
          </a:p>
        </p:txBody>
      </p:sp>
    </p:spTree>
    <p:extLst>
      <p:ext uri="{BB962C8B-B14F-4D97-AF65-F5344CB8AC3E}">
        <p14:creationId xmlns:p14="http://schemas.microsoft.com/office/powerpoint/2010/main" val="41971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b="0" dirty="0">
                <a:ln w="15875">
                  <a:noFill/>
                  <a:round/>
                </a:ln>
              </a:rPr>
              <a:t>The major learning objectives for this chapter are:</a:t>
            </a:r>
          </a:p>
          <a:p>
            <a:pPr marL="742950" lvl="1" indent="-285750">
              <a:buFont typeface="Arial" panose="020B0604020202020204" pitchFamily="34" charset="0"/>
              <a:buChar char="•"/>
            </a:pPr>
            <a:r>
              <a:rPr lang="en-US" sz="2800" b="0" dirty="0">
                <a:ln w="15875">
                  <a:noFill/>
                  <a:round/>
                </a:ln>
              </a:rPr>
              <a:t>Consider how beliefs and concepts of race, ethnicity, racism, white privilege, and immigration influence development.</a:t>
            </a:r>
          </a:p>
          <a:p>
            <a:pPr marL="742950" lvl="1" indent="-285750">
              <a:buFont typeface="Arial" panose="020B0604020202020204" pitchFamily="34" charset="0"/>
              <a:buChar char="•"/>
            </a:pPr>
            <a:r>
              <a:rPr lang="en-US" sz="2800" b="0" dirty="0">
                <a:ln w="15875">
                  <a:noFill/>
                  <a:round/>
                </a:ln>
              </a:rPr>
              <a:t>Consider how sociocultural processes affect individuals and how individuals affect the environment through discussions of racial identity development and resistance to racism.</a:t>
            </a:r>
          </a:p>
          <a:p>
            <a:pPr marL="742950" lvl="1" indent="-285750">
              <a:buFont typeface="Arial" panose="020B0604020202020204" pitchFamily="34" charset="0"/>
              <a:buChar char="•"/>
            </a:pPr>
            <a:r>
              <a:rPr lang="en-US" sz="1200" b="0" dirty="0">
                <a:ln w="15875">
                  <a:noFill/>
                  <a:round/>
                </a:ln>
              </a:rPr>
              <a:t>Highlight how indigenous and minority communities developed strategies for resisting racism, protecting family members, and nurturing development across the life span. </a:t>
            </a:r>
          </a:p>
          <a:p>
            <a:endParaRPr lang="en-US" b="0" dirty="0"/>
          </a:p>
        </p:txBody>
      </p:sp>
      <p:sp>
        <p:nvSpPr>
          <p:cNvPr id="4" name="Slide Number Placeholder 3"/>
          <p:cNvSpPr>
            <a:spLocks noGrp="1"/>
          </p:cNvSpPr>
          <p:nvPr>
            <p:ph type="sldNum" sz="quarter" idx="5"/>
          </p:nvPr>
        </p:nvSpPr>
        <p:spPr/>
        <p:txBody>
          <a:bodyPr/>
          <a:lstStyle/>
          <a:p>
            <a:fld id="{06FD82CD-EE43-7D4C-B990-190FBB9F7A60}" type="slidenum">
              <a:rPr lang="en-US" smtClean="0"/>
              <a:t>2</a:t>
            </a:fld>
            <a:endParaRPr lang="en-US"/>
          </a:p>
        </p:txBody>
      </p:sp>
    </p:spTree>
    <p:extLst>
      <p:ext uri="{BB962C8B-B14F-4D97-AF65-F5344CB8AC3E}">
        <p14:creationId xmlns:p14="http://schemas.microsoft.com/office/powerpoint/2010/main" val="1755010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b="1" dirty="0">
                <a:ln w="15875">
                  <a:noFill/>
                  <a:round/>
                </a:ln>
              </a:rPr>
              <a:t>White privilege </a:t>
            </a:r>
            <a:r>
              <a:rPr lang="en-US" sz="2800" dirty="0">
                <a:ln w="15875">
                  <a:noFill/>
                  <a:round/>
                </a:ln>
              </a:rPr>
              <a:t>refers to the unearned advantages, entitlements, immunities, and dominance of individuals considered to be “white” at the expense of those who are not.</a:t>
            </a:r>
          </a:p>
          <a:p>
            <a:pPr marL="742950" lvl="1" indent="-285750">
              <a:buFont typeface="Arial" panose="020B0604020202020204" pitchFamily="34" charset="0"/>
              <a:buChar char="•"/>
            </a:pPr>
            <a:r>
              <a:rPr lang="en-US" sz="2800" dirty="0">
                <a:ln w="15875">
                  <a:noFill/>
                  <a:round/>
                </a:ln>
              </a:rPr>
              <a:t>May emerge through the inadequate or suppressed history of oppression in classroom instruction. </a:t>
            </a:r>
          </a:p>
          <a:p>
            <a:pPr marL="285750" indent="-285750">
              <a:buFont typeface="Arial" panose="020B0604020202020204" pitchFamily="34" charset="0"/>
              <a:buChar char="•"/>
            </a:pPr>
            <a:r>
              <a:rPr lang="en-US" sz="2800" dirty="0">
                <a:ln w="15875">
                  <a:noFill/>
                  <a:round/>
                </a:ln>
              </a:rPr>
              <a:t>The behaviors and values of the dominant group are seen as the norm. </a:t>
            </a:r>
            <a:endParaRPr lang="en-US" sz="2800" dirty="0">
              <a:ln w="15875">
                <a:noFill/>
                <a:round/>
              </a:ln>
              <a:effectLst/>
            </a:endParaRPr>
          </a:p>
          <a:p>
            <a:pPr marL="285750" indent="-285750">
              <a:buFont typeface="Arial" panose="020B0604020202020204" pitchFamily="34" charset="0"/>
              <a:buChar char="•"/>
            </a:pPr>
            <a:r>
              <a:rPr lang="en-US" sz="2800" b="1" dirty="0">
                <a:ln w="15875">
                  <a:noFill/>
                  <a:round/>
                </a:ln>
              </a:rPr>
              <a:t>Meritocracy </a:t>
            </a:r>
            <a:r>
              <a:rPr lang="en-US" sz="2800" dirty="0">
                <a:ln w="15875">
                  <a:noFill/>
                  <a:round/>
                </a:ln>
              </a:rPr>
              <a:t>is the myth that rewards are given based on hard work, achievement, and motivation, when in reality many rewards are also based on unearned privileges.</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As an example, attending college in the United States is more determined by family socioeconomic status than by individual educational ability.</a:t>
            </a:r>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11</a:t>
            </a:fld>
            <a:endParaRPr lang="en-US"/>
          </a:p>
        </p:txBody>
      </p:sp>
    </p:spTree>
    <p:extLst>
      <p:ext uri="{BB962C8B-B14F-4D97-AF65-F5344CB8AC3E}">
        <p14:creationId xmlns:p14="http://schemas.microsoft.com/office/powerpoint/2010/main" val="1492181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ln w="15875">
                  <a:noFill/>
                  <a:round/>
                </a:ln>
              </a:rPr>
              <a:t>Critical consciousness </a:t>
            </a:r>
            <a:r>
              <a:rPr lang="en-US" sz="1200" dirty="0">
                <a:ln w="15875">
                  <a:noFill/>
                  <a:round/>
                </a:ln>
              </a:rPr>
              <a:t>is the perception of social, political, and economic contradictions and oppression.</a:t>
            </a:r>
            <a:endParaRPr lang="en-US" sz="1200" dirty="0">
              <a:ln w="15875">
                <a:noFill/>
                <a:round/>
              </a:ln>
              <a:effectLst/>
            </a:endParaRPr>
          </a:p>
          <a:p>
            <a:pPr marL="285750" indent="-285750">
              <a:buFont typeface="Arial" panose="020B0604020202020204" pitchFamily="34" charset="0"/>
              <a:buChar char="•"/>
            </a:pPr>
            <a:r>
              <a:rPr lang="en-US" sz="1200" b="1" dirty="0">
                <a:ln w="15875">
                  <a:noFill/>
                  <a:round/>
                </a:ln>
              </a:rPr>
              <a:t>Reflexive self-awareness </a:t>
            </a:r>
            <a:r>
              <a:rPr lang="en-US" sz="1200" dirty="0">
                <a:ln w="15875">
                  <a:noFill/>
                  <a:round/>
                </a:ln>
              </a:rPr>
              <a:t>is an ongoing process of becoming aware of personal biases and how we construct our own identities.</a:t>
            </a:r>
            <a:endParaRPr lang="en-US" sz="1200" dirty="0">
              <a:ln w="15875">
                <a:noFill/>
                <a:round/>
              </a:ln>
              <a:effectLst/>
            </a:endParaRPr>
          </a:p>
          <a:p>
            <a:pPr marL="285750" indent="-285750">
              <a:buFont typeface="Arial" panose="020B0604020202020204" pitchFamily="34" charset="0"/>
              <a:buChar char="•"/>
            </a:pPr>
            <a:r>
              <a:rPr lang="en-US" sz="1200" dirty="0">
                <a:ln w="15875">
                  <a:noFill/>
                  <a:round/>
                </a:ln>
              </a:rPr>
              <a:t>These concepts are necessary to move beyond guilt, shame, or anger, and to understand how oppression manifests itself.</a:t>
            </a:r>
            <a:endParaRPr lang="en-US" sz="1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12</a:t>
            </a:fld>
            <a:endParaRPr lang="en-US"/>
          </a:p>
        </p:txBody>
      </p:sp>
    </p:spTree>
    <p:extLst>
      <p:ext uri="{BB962C8B-B14F-4D97-AF65-F5344CB8AC3E}">
        <p14:creationId xmlns:p14="http://schemas.microsoft.com/office/powerpoint/2010/main" val="3984688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Racial socialization practices are based, in part, on:</a:t>
            </a:r>
          </a:p>
          <a:p>
            <a:pPr marL="742950" lvl="1" indent="-285750">
              <a:buFont typeface="Arial" panose="020B0604020202020204" pitchFamily="34" charset="0"/>
              <a:buChar char="•"/>
            </a:pPr>
            <a:r>
              <a:rPr lang="en-US" sz="2800" dirty="0"/>
              <a:t>parents’ perceptions of how children can be safe and successful within particular sociocultural and physical ecologies; and</a:t>
            </a:r>
          </a:p>
          <a:p>
            <a:pPr marL="742950" lvl="1" indent="-285750">
              <a:buFont typeface="Arial" panose="020B0604020202020204" pitchFamily="34" charset="0"/>
              <a:buChar char="•"/>
            </a:pPr>
            <a:r>
              <a:rPr lang="en-US" sz="2800" dirty="0"/>
              <a:t>the individual responses of children to racist incidents and to socialization messages.</a:t>
            </a:r>
          </a:p>
          <a:p>
            <a:pPr marL="285750" indent="-285750">
              <a:buFont typeface="Arial" panose="020B0604020202020204" pitchFamily="34" charset="0"/>
              <a:buChar char="•"/>
            </a:pPr>
            <a:r>
              <a:rPr lang="en-US" sz="2800" dirty="0"/>
              <a:t>Both experiencing racial prejudice, stigmatization, and bigotry as well as </a:t>
            </a:r>
          </a:p>
          <a:p>
            <a:pPr marL="742950" lvl="1" indent="-285750">
              <a:buFont typeface="Arial" panose="020B0604020202020204" pitchFamily="34" charset="0"/>
              <a:buChar char="•"/>
            </a:pPr>
            <a:r>
              <a:rPr lang="en-US" sz="2800" dirty="0"/>
              <a:t>observing others penalized because of race </a:t>
            </a:r>
          </a:p>
          <a:p>
            <a:pPr marL="742950" lvl="1" indent="-285750">
              <a:buFont typeface="Arial" panose="020B0604020202020204" pitchFamily="34" charset="0"/>
              <a:buChar char="•"/>
            </a:pPr>
            <a:r>
              <a:rPr lang="en-US" sz="2800" dirty="0"/>
              <a:t>can alter a child’s emotional/cognitive development, and in some cases </a:t>
            </a:r>
          </a:p>
          <a:p>
            <a:pPr marL="742950" lvl="1" indent="-285750">
              <a:buFont typeface="Arial" panose="020B0604020202020204" pitchFamily="34" charset="0"/>
              <a:buChar char="•"/>
            </a:pPr>
            <a:r>
              <a:rPr lang="en-US" sz="2800" dirty="0"/>
              <a:t>trigger long-term mental trauma.</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13</a:t>
            </a:fld>
            <a:endParaRPr lang="en-US"/>
          </a:p>
        </p:txBody>
      </p:sp>
    </p:spTree>
    <p:extLst>
      <p:ext uri="{BB962C8B-B14F-4D97-AF65-F5344CB8AC3E}">
        <p14:creationId xmlns:p14="http://schemas.microsoft.com/office/powerpoint/2010/main" val="2427354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Racial-identity development begins early in life and continues throughout development.</a:t>
            </a:r>
          </a:p>
          <a:p>
            <a:pPr marL="742950" lvl="1" indent="-285750">
              <a:buFont typeface="Arial" panose="020B0604020202020204" pitchFamily="34" charset="0"/>
              <a:buChar char="•"/>
            </a:pPr>
            <a:r>
              <a:rPr lang="en-US" sz="2800" dirty="0"/>
              <a:t>e.g. preschool aged children distinguish physical characteristics and learn to verbalize certain attitudes.</a:t>
            </a:r>
          </a:p>
          <a:p>
            <a:pPr marL="285750" indent="-285750">
              <a:buFont typeface="Arial" panose="020B0604020202020204" pitchFamily="34" charset="0"/>
              <a:buChar char="•"/>
            </a:pPr>
            <a:r>
              <a:rPr lang="en-US" sz="2800" dirty="0"/>
              <a:t>The trajectories for developing racial-identity may differ for members of dominant and subordinate groups. </a:t>
            </a:r>
          </a:p>
          <a:p>
            <a:pPr marL="285750" indent="-285750">
              <a:buFont typeface="Arial" panose="020B0604020202020204" pitchFamily="34" charset="0"/>
              <a:buChar char="•"/>
            </a:pPr>
            <a:r>
              <a:rPr lang="en-US" sz="2800" dirty="0"/>
              <a:t>People of color tend to explore their racial/ethnic identities and seek attachments to their in-group during adolescence.</a:t>
            </a:r>
          </a:p>
          <a:p>
            <a:pPr marL="285750" indent="-285750">
              <a:buFont typeface="Arial" panose="020B0604020202020204" pitchFamily="34" charset="0"/>
              <a:buChar char="•"/>
            </a:pPr>
            <a:r>
              <a:rPr lang="en-US" sz="2800" dirty="0"/>
              <a:t>This normative process is associated with the development of racial and ethnic group consciousness, and identity in general.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14</a:t>
            </a:fld>
            <a:endParaRPr lang="en-US"/>
          </a:p>
        </p:txBody>
      </p:sp>
    </p:spTree>
    <p:extLst>
      <p:ext uri="{BB962C8B-B14F-4D97-AF65-F5344CB8AC3E}">
        <p14:creationId xmlns:p14="http://schemas.microsoft.com/office/powerpoint/2010/main" val="386031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Racial identity development is dynamic and nonlinear. </a:t>
            </a:r>
          </a:p>
          <a:p>
            <a:pPr marL="285750" indent="-285750">
              <a:buFont typeface="Arial" panose="020B0604020202020204" pitchFamily="34" charset="0"/>
              <a:buChar char="•"/>
            </a:pPr>
            <a:r>
              <a:rPr lang="en-US" sz="2800" dirty="0"/>
              <a:t>There is no one universal trajectory or sequence of racial identity development that all individuals follow.</a:t>
            </a:r>
          </a:p>
          <a:p>
            <a:pPr marL="742950" lvl="1" indent="-285750">
              <a:buFont typeface="Arial" panose="020B0604020202020204" pitchFamily="34" charset="0"/>
              <a:buChar char="•"/>
            </a:pPr>
            <a:r>
              <a:rPr lang="en-US" sz="2800" dirty="0"/>
              <a:t>Racial identity formation may be central for members from minority groups, and may be largely voluntary for members of the majority group.</a:t>
            </a:r>
          </a:p>
          <a:p>
            <a:pPr marL="742950" lvl="1"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We are all part of the system of privilege and oppression, and all play a role. </a:t>
            </a:r>
          </a:p>
          <a:p>
            <a:pPr marL="285750" indent="-285750">
              <a:buFont typeface="Arial" panose="020B0604020202020204" pitchFamily="34" charset="0"/>
              <a:buChar char="•"/>
            </a:pPr>
            <a:r>
              <a:rPr lang="en-US" sz="2800" dirty="0"/>
              <a:t>There are many models of racial identity and development may vary for:</a:t>
            </a:r>
          </a:p>
          <a:p>
            <a:pPr marL="1200150" lvl="2" indent="-285750">
              <a:buFont typeface="Arial" panose="020B0604020202020204" pitchFamily="34" charset="0"/>
              <a:buChar char="•"/>
            </a:pPr>
            <a:r>
              <a:rPr lang="en-US" sz="2800" dirty="0"/>
              <a:t>African Americans;</a:t>
            </a:r>
          </a:p>
          <a:p>
            <a:pPr marL="1200150" lvl="2" indent="-285750">
              <a:buFont typeface="Arial" panose="020B0604020202020204" pitchFamily="34" charset="0"/>
              <a:buChar char="•"/>
            </a:pPr>
            <a:r>
              <a:rPr lang="en-US" sz="2800" dirty="0"/>
              <a:t>European Americans;</a:t>
            </a:r>
          </a:p>
          <a:p>
            <a:pPr marL="1200150" lvl="2" indent="-285750">
              <a:buFont typeface="Arial" panose="020B0604020202020204" pitchFamily="34" charset="0"/>
              <a:buChar char="•"/>
            </a:pPr>
            <a:r>
              <a:rPr lang="en-US" sz="2800" dirty="0"/>
              <a:t>Multiracial Individuals; and </a:t>
            </a:r>
          </a:p>
          <a:p>
            <a:pPr marL="1200150" lvl="2" indent="-285750">
              <a:buFont typeface="Arial" panose="020B0604020202020204" pitchFamily="34" charset="0"/>
              <a:buChar char="•"/>
            </a:pPr>
            <a:r>
              <a:rPr lang="en-US" sz="2800" dirty="0"/>
              <a:t>Immigrants of Color.</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15</a:t>
            </a:fld>
            <a:endParaRPr lang="en-US"/>
          </a:p>
        </p:txBody>
      </p:sp>
    </p:spTree>
    <p:extLst>
      <p:ext uri="{BB962C8B-B14F-4D97-AF65-F5344CB8AC3E}">
        <p14:creationId xmlns:p14="http://schemas.microsoft.com/office/powerpoint/2010/main" val="3363889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b="1" dirty="0"/>
              <a:t>The </a:t>
            </a:r>
            <a:r>
              <a:rPr lang="en-US" sz="2800" b="1" dirty="0" err="1"/>
              <a:t>Nigrescence</a:t>
            </a:r>
            <a:r>
              <a:rPr lang="en-US" sz="2800" b="1" dirty="0"/>
              <a:t> Model. </a:t>
            </a:r>
            <a:r>
              <a:rPr lang="en-US" sz="2800" dirty="0"/>
              <a:t>The Negro-to-black conversion experience is an early formulation of racial identity development for African Americans.</a:t>
            </a:r>
            <a:endParaRPr lang="en-US" sz="2800" dirty="0">
              <a:ln w="15875">
                <a:noFill/>
                <a:round/>
              </a:ln>
              <a:effectLst/>
            </a:endParaRPr>
          </a:p>
          <a:p>
            <a:pPr marL="285750" indent="-285750">
              <a:buFont typeface="Arial" panose="020B0604020202020204" pitchFamily="34" charset="0"/>
              <a:buChar char="•"/>
            </a:pPr>
            <a:r>
              <a:rPr lang="en-US" sz="2800" dirty="0">
                <a:ln w="15875">
                  <a:noFill/>
                  <a:round/>
                </a:ln>
              </a:rPr>
              <a:t>This model consists of four stages:</a:t>
            </a:r>
          </a:p>
          <a:p>
            <a:pPr marL="1200150" lvl="2" indent="-285750">
              <a:buFont typeface="Arial" panose="020B0604020202020204" pitchFamily="34" charset="0"/>
              <a:buChar char="•"/>
            </a:pPr>
            <a:r>
              <a:rPr lang="en-US" sz="2800" dirty="0">
                <a:ln w="15875">
                  <a:noFill/>
                  <a:round/>
                </a:ln>
              </a:rPr>
              <a:t>Pre-encounter</a:t>
            </a:r>
          </a:p>
          <a:p>
            <a:pPr marL="1200150" lvl="2" indent="-285750">
              <a:buFont typeface="Arial" panose="020B0604020202020204" pitchFamily="34" charset="0"/>
              <a:buChar char="•"/>
            </a:pPr>
            <a:r>
              <a:rPr lang="en-US" sz="2800" dirty="0">
                <a:ln w="15875">
                  <a:noFill/>
                  <a:round/>
                </a:ln>
                <a:effectLst/>
              </a:rPr>
              <a:t>Encounter</a:t>
            </a:r>
          </a:p>
          <a:p>
            <a:pPr marL="1200150" lvl="2" indent="-285750">
              <a:buFont typeface="Arial" panose="020B0604020202020204" pitchFamily="34" charset="0"/>
              <a:buChar char="•"/>
            </a:pPr>
            <a:r>
              <a:rPr lang="en-US" sz="2800" dirty="0">
                <a:ln w="15875">
                  <a:noFill/>
                  <a:round/>
                </a:ln>
              </a:rPr>
              <a:t>Immersion/emersion</a:t>
            </a:r>
          </a:p>
          <a:p>
            <a:pPr marL="1200150" lvl="2" indent="-285750">
              <a:buFont typeface="Arial" panose="020B0604020202020204" pitchFamily="34" charset="0"/>
              <a:buChar char="•"/>
            </a:pPr>
            <a:r>
              <a:rPr lang="en-US" sz="2800" dirty="0">
                <a:ln w="15875">
                  <a:noFill/>
                  <a:round/>
                </a:ln>
                <a:effectLst/>
              </a:rPr>
              <a:t>Internalization</a:t>
            </a:r>
          </a:p>
          <a:p>
            <a:pPr marL="285750" indent="-285750">
              <a:buFont typeface="Arial" panose="020B0604020202020204" pitchFamily="34" charset="0"/>
              <a:buChar char="•"/>
            </a:pPr>
            <a:r>
              <a:rPr lang="en-US" sz="2800" dirty="0">
                <a:ln w="15875">
                  <a:noFill/>
                  <a:round/>
                </a:ln>
              </a:rPr>
              <a:t>Pre-encounter stage of the </a:t>
            </a:r>
            <a:r>
              <a:rPr lang="en-US" sz="2800" b="1" dirty="0" err="1"/>
              <a:t>Nigrescence</a:t>
            </a:r>
            <a:r>
              <a:rPr lang="en-US" sz="2800" b="1" dirty="0"/>
              <a:t> Model. </a:t>
            </a:r>
            <a:endParaRPr lang="en-US" sz="2800" dirty="0">
              <a:ln w="15875">
                <a:noFill/>
                <a:round/>
              </a:ln>
            </a:endParaRPr>
          </a:p>
          <a:p>
            <a:pPr marL="742950" lvl="1" indent="-285750">
              <a:buFont typeface="Arial" panose="020B0604020202020204" pitchFamily="34" charset="0"/>
              <a:buChar char="•"/>
            </a:pPr>
            <a:r>
              <a:rPr lang="en-US" sz="2800" dirty="0">
                <a:ln w="15875">
                  <a:noFill/>
                  <a:round/>
                </a:ln>
              </a:rPr>
              <a:t>Individuals absorb beliefs and values of the dominant white culture. </a:t>
            </a:r>
          </a:p>
          <a:p>
            <a:pPr marL="742950" lvl="1" indent="-285750">
              <a:buFont typeface="Arial" panose="020B0604020202020204" pitchFamily="34" charset="0"/>
              <a:buChar char="•"/>
            </a:pPr>
            <a:r>
              <a:rPr lang="en-US" sz="2800" dirty="0">
                <a:ln w="15875">
                  <a:noFill/>
                  <a:round/>
                </a:ln>
              </a:rPr>
              <a:t>Individuals may seek to assimilate and be accepted, and distance themselves from other African Americans. </a:t>
            </a:r>
          </a:p>
          <a:p>
            <a:pPr marL="285750" indent="-285750">
              <a:buFont typeface="Arial" panose="020B0604020202020204" pitchFamily="34" charset="0"/>
              <a:buChar char="•"/>
            </a:pPr>
            <a:endParaRPr lang="en-US" sz="2800" dirty="0">
              <a:ln w="15875">
                <a:noFill/>
                <a:round/>
              </a:ln>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16</a:t>
            </a:fld>
            <a:endParaRPr lang="en-US"/>
          </a:p>
        </p:txBody>
      </p:sp>
    </p:spTree>
    <p:extLst>
      <p:ext uri="{BB962C8B-B14F-4D97-AF65-F5344CB8AC3E}">
        <p14:creationId xmlns:p14="http://schemas.microsoft.com/office/powerpoint/2010/main" val="1837204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ln w="15875">
                  <a:noFill/>
                  <a:round/>
                </a:ln>
              </a:rPr>
              <a:t>Encounter stage of the </a:t>
            </a:r>
            <a:r>
              <a:rPr lang="en-US" sz="2800" b="1" dirty="0" err="1"/>
              <a:t>Nigrescence</a:t>
            </a:r>
            <a:r>
              <a:rPr lang="en-US" sz="2800" b="1" dirty="0"/>
              <a:t> Model. </a:t>
            </a:r>
            <a:endParaRPr lang="en-US" sz="2800" dirty="0">
              <a:ln w="15875">
                <a:noFill/>
                <a:round/>
              </a:ln>
            </a:endParaRPr>
          </a:p>
          <a:p>
            <a:pPr marL="742950" lvl="1" indent="-285750">
              <a:buFont typeface="Arial" panose="020B0604020202020204" pitchFamily="34" charset="0"/>
              <a:buChar char="•"/>
            </a:pPr>
            <a:r>
              <a:rPr lang="en-US" sz="2800" dirty="0">
                <a:ln w="15875">
                  <a:noFill/>
                  <a:round/>
                </a:ln>
              </a:rPr>
              <a:t>Individuals are forced to acknowledge their identity as a member of a group targeted by racism when they face the reality that they do not experience the same privileges as European Americans. </a:t>
            </a:r>
          </a:p>
          <a:p>
            <a:pPr marL="285750" indent="-285750">
              <a:buFont typeface="Arial" panose="020B0604020202020204" pitchFamily="34" charset="0"/>
              <a:buChar char="•"/>
            </a:pPr>
            <a:r>
              <a:rPr lang="en-US" sz="2800" dirty="0">
                <a:ln w="15875">
                  <a:noFill/>
                  <a:round/>
                </a:ln>
              </a:rPr>
              <a:t>Immersion/emersion stage of the </a:t>
            </a:r>
            <a:r>
              <a:rPr lang="en-US" sz="2800" b="1" dirty="0" err="1"/>
              <a:t>Nigrescence</a:t>
            </a:r>
            <a:r>
              <a:rPr lang="en-US" sz="2800" b="1" dirty="0"/>
              <a:t> Model. </a:t>
            </a:r>
            <a:endParaRPr lang="en-US" sz="2800" dirty="0">
              <a:ln w="15875">
                <a:noFill/>
                <a:round/>
              </a:ln>
            </a:endParaRPr>
          </a:p>
          <a:p>
            <a:pPr marL="742950" lvl="1" indent="-285750">
              <a:buFont typeface="Arial" panose="020B0604020202020204" pitchFamily="34" charset="0"/>
              <a:buChar char="•"/>
            </a:pPr>
            <a:r>
              <a:rPr lang="en-US" sz="2800" dirty="0">
                <a:ln w="15875">
                  <a:noFill/>
                  <a:round/>
                </a:ln>
              </a:rPr>
              <a:t>Individuals actively explore aspects of their own history and culture with peers from their own racial background.</a:t>
            </a:r>
          </a:p>
          <a:p>
            <a:pPr marL="742950" lvl="1" indent="-285750">
              <a:buFont typeface="Arial" panose="020B0604020202020204" pitchFamily="34" charset="0"/>
              <a:buChar char="•"/>
            </a:pPr>
            <a:r>
              <a:rPr lang="en-US" sz="2800" dirty="0">
                <a:ln w="15875">
                  <a:noFill/>
                  <a:round/>
                </a:ln>
              </a:rPr>
              <a:t>Toward the end of this phase security in a newly defined and affirmed sense of self emerges.</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17</a:t>
            </a:fld>
            <a:endParaRPr lang="en-US"/>
          </a:p>
        </p:txBody>
      </p:sp>
    </p:spTree>
    <p:extLst>
      <p:ext uri="{BB962C8B-B14F-4D97-AF65-F5344CB8AC3E}">
        <p14:creationId xmlns:p14="http://schemas.microsoft.com/office/powerpoint/2010/main" val="2205834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ln w="15875">
                  <a:noFill/>
                  <a:round/>
                </a:ln>
              </a:rPr>
              <a:t>Internalization stage of the </a:t>
            </a:r>
            <a:r>
              <a:rPr lang="en-US" sz="2800" b="1" dirty="0" err="1"/>
              <a:t>Nigrescence</a:t>
            </a:r>
            <a:r>
              <a:rPr lang="en-US" sz="2800" b="1" dirty="0"/>
              <a:t> Model. </a:t>
            </a:r>
          </a:p>
          <a:p>
            <a:pPr marL="742950" lvl="1" indent="-285750">
              <a:buFont typeface="Arial" panose="020B0604020202020204" pitchFamily="34" charset="0"/>
              <a:buChar char="•"/>
            </a:pPr>
            <a:r>
              <a:rPr lang="en-US" sz="2800" dirty="0">
                <a:ln w="15875">
                  <a:noFill/>
                  <a:round/>
                </a:ln>
              </a:rPr>
              <a:t>Individuals maintain connections to African-American peers, but also begin to establish meaningful relationships with whites and members of other oppressed groups.</a:t>
            </a:r>
            <a:endParaRPr lang="en-US" sz="2800" b="1" dirty="0"/>
          </a:p>
          <a:p>
            <a:pPr marL="285750" indent="-285750">
              <a:buFont typeface="Arial" panose="020B0604020202020204" pitchFamily="34" charset="0"/>
              <a:buChar char="•"/>
            </a:pPr>
            <a:r>
              <a:rPr lang="en-US" sz="2800" dirty="0"/>
              <a:t>This model is also applicable to the experience of other people of color.</a:t>
            </a:r>
          </a:p>
          <a:p>
            <a:endParaRPr lang="en-US" sz="2800" dirty="0">
              <a:ln w="15875">
                <a:noFill/>
                <a:round/>
              </a:ln>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18</a:t>
            </a:fld>
            <a:endParaRPr lang="en-US"/>
          </a:p>
        </p:txBody>
      </p:sp>
    </p:spTree>
    <p:extLst>
      <p:ext uri="{BB962C8B-B14F-4D97-AF65-F5344CB8AC3E}">
        <p14:creationId xmlns:p14="http://schemas.microsoft.com/office/powerpoint/2010/main" val="167891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European Americans have diverse cultural heritages, which include values and beliefs emerging from the European enlightenment, Anglican Protestantism, and Western colonialism.</a:t>
            </a:r>
          </a:p>
          <a:p>
            <a:pPr marL="742950" lvl="1" indent="-285750">
              <a:buFont typeface="Arial" panose="020B0604020202020204" pitchFamily="34" charset="0"/>
              <a:buChar char="•"/>
            </a:pPr>
            <a:r>
              <a:rPr lang="en-US" sz="2800" dirty="0"/>
              <a:t>Examples include, rationalism, individualism, personal responsibility, a strong work ethic, self-effacement, and mastery over nature.</a:t>
            </a:r>
          </a:p>
          <a:p>
            <a:pPr marL="285750" indent="-285750">
              <a:buFont typeface="Arial" panose="020B0604020202020204" pitchFamily="34" charset="0"/>
              <a:buChar char="•"/>
            </a:pPr>
            <a:r>
              <a:rPr lang="en-US" sz="2800" dirty="0"/>
              <a:t>Some European Americans report feeling envious of people of color because they perceived them to have a stronger bond with their cultural heritages. </a:t>
            </a:r>
            <a:endParaRPr lang="en-US" sz="2800" b="1" dirty="0"/>
          </a:p>
          <a:p>
            <a:pPr marL="285750" indent="-285750">
              <a:buFont typeface="Arial" panose="020B0604020202020204" pitchFamily="34" charset="0"/>
              <a:buChar char="•"/>
            </a:pPr>
            <a:r>
              <a:rPr lang="en-US" sz="2800" dirty="0"/>
              <a:t>Many report feelings of not having a culture.</a:t>
            </a:r>
          </a:p>
          <a:p>
            <a:pPr marL="285750" indent="-285750">
              <a:buFont typeface="Arial" panose="020B0604020202020204" pitchFamily="34" charset="0"/>
              <a:buChar char="•"/>
            </a:pPr>
            <a:r>
              <a:rPr lang="en-US" sz="2800" dirty="0"/>
              <a:t>From a social work perspective, it is important to help all clients realize and connect with their historical and current cultures. </a:t>
            </a:r>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endParaRPr lang="en-US" sz="2800" b="1"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19</a:t>
            </a:fld>
            <a:endParaRPr lang="en-US"/>
          </a:p>
        </p:txBody>
      </p:sp>
    </p:spTree>
    <p:extLst>
      <p:ext uri="{BB962C8B-B14F-4D97-AF65-F5344CB8AC3E}">
        <p14:creationId xmlns:p14="http://schemas.microsoft.com/office/powerpoint/2010/main" val="4125361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b="1" dirty="0"/>
              <a:t>White racial identity development </a:t>
            </a:r>
            <a:r>
              <a:rPr lang="en-US" sz="2800" dirty="0"/>
              <a:t>is a model developed by Helms (1990) which focuses on the rejection of racism and the development of a nonracist white identity.</a:t>
            </a:r>
            <a:endParaRPr lang="en-US" sz="2800" dirty="0">
              <a:ln w="15875">
                <a:noFill/>
                <a:round/>
              </a:ln>
              <a:effectLst/>
            </a:endParaRPr>
          </a:p>
          <a:p>
            <a:pPr marL="285750" indent="-285750">
              <a:buFont typeface="Arial" panose="020B0604020202020204" pitchFamily="34" charset="0"/>
              <a:buChar char="•"/>
            </a:pPr>
            <a:r>
              <a:rPr lang="en-US" sz="2800" dirty="0">
                <a:ln w="15875">
                  <a:noFill/>
                  <a:round/>
                </a:ln>
              </a:rPr>
              <a:t>This model consists of six stages:</a:t>
            </a:r>
          </a:p>
          <a:p>
            <a:pPr marL="742950" lvl="1" indent="-285750">
              <a:buFont typeface="Arial" panose="020B0604020202020204" pitchFamily="34" charset="0"/>
              <a:buChar char="•"/>
            </a:pPr>
            <a:r>
              <a:rPr lang="en-US" sz="2800" dirty="0">
                <a:ln w="15875">
                  <a:noFill/>
                  <a:round/>
                </a:ln>
              </a:rPr>
              <a:t>Contact</a:t>
            </a:r>
          </a:p>
          <a:p>
            <a:pPr marL="742950" lvl="1" indent="-285750">
              <a:buFont typeface="Arial" panose="020B0604020202020204" pitchFamily="34" charset="0"/>
              <a:buChar char="•"/>
            </a:pPr>
            <a:r>
              <a:rPr lang="en-US" sz="2800" dirty="0">
                <a:ln w="15875">
                  <a:noFill/>
                  <a:round/>
                </a:ln>
              </a:rPr>
              <a:t>Disintegration</a:t>
            </a:r>
          </a:p>
          <a:p>
            <a:pPr marL="742950" lvl="1" indent="-285750">
              <a:buFont typeface="Arial" panose="020B0604020202020204" pitchFamily="34" charset="0"/>
              <a:buChar char="•"/>
            </a:pPr>
            <a:r>
              <a:rPr lang="en-US" sz="2800" dirty="0">
                <a:ln w="15875">
                  <a:noFill/>
                  <a:round/>
                </a:ln>
              </a:rPr>
              <a:t>Reintegration</a:t>
            </a:r>
          </a:p>
          <a:p>
            <a:pPr marL="742950" lvl="1" indent="-285750">
              <a:buFont typeface="Arial" panose="020B0604020202020204" pitchFamily="34" charset="0"/>
              <a:buChar char="•"/>
            </a:pPr>
            <a:r>
              <a:rPr lang="en-US" sz="2800" dirty="0">
                <a:ln w="15875">
                  <a:noFill/>
                  <a:round/>
                </a:ln>
              </a:rPr>
              <a:t>Pseudo-independence</a:t>
            </a:r>
          </a:p>
          <a:p>
            <a:pPr marL="742950" lvl="1" indent="-285750">
              <a:buFont typeface="Arial" panose="020B0604020202020204" pitchFamily="34" charset="0"/>
              <a:buChar char="•"/>
            </a:pPr>
            <a:r>
              <a:rPr lang="en-US" sz="2800" dirty="0">
                <a:ln w="15875">
                  <a:noFill/>
                  <a:round/>
                </a:ln>
              </a:rPr>
              <a:t>Immersion/emersion</a:t>
            </a:r>
          </a:p>
          <a:p>
            <a:pPr marL="742950" lvl="1" indent="-285750">
              <a:buFont typeface="Arial" panose="020B0604020202020204" pitchFamily="34" charset="0"/>
              <a:buChar char="•"/>
            </a:pPr>
            <a:r>
              <a:rPr lang="en-US" sz="2800" dirty="0">
                <a:ln w="15875">
                  <a:noFill/>
                  <a:round/>
                </a:ln>
              </a:rPr>
              <a:t>Autonomy</a:t>
            </a:r>
          </a:p>
          <a:p>
            <a:pPr marL="742950" lvl="1" indent="-285750">
              <a:buFont typeface="Arial" panose="020B0604020202020204" pitchFamily="34" charset="0"/>
              <a:buChar char="•"/>
            </a:pPr>
            <a:endParaRPr lang="en-US" sz="2800" dirty="0">
              <a:ln w="15875">
                <a:noFill/>
                <a:round/>
              </a:ln>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20</a:t>
            </a:fld>
            <a:endParaRPr lang="en-US"/>
          </a:p>
        </p:txBody>
      </p:sp>
    </p:spTree>
    <p:extLst>
      <p:ext uri="{BB962C8B-B14F-4D97-AF65-F5344CB8AC3E}">
        <p14:creationId xmlns:p14="http://schemas.microsoft.com/office/powerpoint/2010/main" val="393511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Race is a complex concept wrought from a history of oppression and resistance. </a:t>
            </a:r>
          </a:p>
          <a:p>
            <a:pPr marL="285750" indent="-285750">
              <a:buFont typeface="Arial" panose="020B0604020202020204" pitchFamily="34" charset="0"/>
              <a:buChar char="•"/>
            </a:pPr>
            <a:r>
              <a:rPr lang="en-US" sz="2800" dirty="0"/>
              <a:t>The history encompasses the: </a:t>
            </a:r>
          </a:p>
          <a:p>
            <a:pPr marL="742950" lvl="1" indent="-285750">
              <a:buFont typeface="Arial" panose="020B0604020202020204" pitchFamily="34" charset="0"/>
              <a:buChar char="•"/>
            </a:pPr>
            <a:r>
              <a:rPr lang="en-US" sz="2800" dirty="0"/>
              <a:t>genocide of Indigenous people;</a:t>
            </a:r>
          </a:p>
          <a:p>
            <a:pPr marL="742950" lvl="1" indent="-285750">
              <a:buFont typeface="Arial" panose="020B0604020202020204" pitchFamily="34" charset="0"/>
              <a:buChar char="•"/>
            </a:pPr>
            <a:r>
              <a:rPr lang="en-US" sz="2800" dirty="0"/>
              <a:t>enslavement of Africans and African-Americans;</a:t>
            </a:r>
          </a:p>
          <a:p>
            <a:pPr marL="742950" lvl="1" indent="-285750">
              <a:buFont typeface="Arial" panose="020B0604020202020204" pitchFamily="34" charset="0"/>
              <a:buChar char="•"/>
            </a:pPr>
            <a:r>
              <a:rPr lang="en-US" sz="2800" dirty="0"/>
              <a:t>military conquest of Mexico;</a:t>
            </a:r>
          </a:p>
          <a:p>
            <a:pPr marL="742950" lvl="1" indent="-285750">
              <a:buFont typeface="Arial" panose="020B0604020202020204" pitchFamily="34" charset="0"/>
              <a:buChar char="•"/>
            </a:pPr>
            <a:r>
              <a:rPr lang="en-US" sz="2800" dirty="0"/>
              <a:t>internment of Japanese Americans.</a:t>
            </a:r>
            <a:endParaRPr lang="en-US" sz="2400" dirty="0"/>
          </a:p>
          <a:p>
            <a:pPr marL="285750" indent="-285750">
              <a:buFont typeface="Arial" panose="020B0604020202020204" pitchFamily="34" charset="0"/>
              <a:buChar char="•"/>
            </a:pPr>
            <a:r>
              <a:rPr lang="en-US" sz="1200" dirty="0"/>
              <a:t>Social work is a profession that deals increasingly with people from diverse backgrounds</a:t>
            </a:r>
          </a:p>
          <a:p>
            <a:pPr marL="285750" indent="-285750">
              <a:buFont typeface="Arial" panose="020B0604020202020204" pitchFamily="34" charset="0"/>
              <a:buChar char="•"/>
            </a:pPr>
            <a:r>
              <a:rPr lang="en-US" sz="1200" dirty="0"/>
              <a:t>It is essential that we develop our capacity to discuss race and racism; and to learn about communities unfamiliar to us.</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a:t>
            </a:fld>
            <a:endParaRPr lang="en-US"/>
          </a:p>
        </p:txBody>
      </p:sp>
    </p:spTree>
    <p:extLst>
      <p:ext uri="{BB962C8B-B14F-4D97-AF65-F5344CB8AC3E}">
        <p14:creationId xmlns:p14="http://schemas.microsoft.com/office/powerpoint/2010/main" val="645120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ln w="15875">
                  <a:noFill/>
                  <a:round/>
                </a:ln>
              </a:rPr>
              <a:t>Contact stage of </a:t>
            </a:r>
            <a:r>
              <a:rPr lang="en-US" sz="2800" b="1" dirty="0"/>
              <a:t>White racial identity development. </a:t>
            </a:r>
          </a:p>
          <a:p>
            <a:pPr marL="742950" lvl="1" indent="-285750">
              <a:buFont typeface="Arial" panose="020B0604020202020204" pitchFamily="34" charset="0"/>
              <a:buChar char="•"/>
            </a:pPr>
            <a:r>
              <a:rPr lang="en-US" sz="2800" dirty="0">
                <a:ln w="15875">
                  <a:noFill/>
                  <a:round/>
                </a:ln>
              </a:rPr>
              <a:t>Individuals may show a naïve curiosity about or fear of people of color, based on stereotypes. </a:t>
            </a:r>
          </a:p>
          <a:p>
            <a:pPr marL="742950" lvl="1" indent="-285750">
              <a:buFont typeface="Arial" panose="020B0604020202020204" pitchFamily="34" charset="0"/>
              <a:buChar char="•"/>
            </a:pPr>
            <a:r>
              <a:rPr lang="en-US" sz="2800" dirty="0">
                <a:ln w="15875">
                  <a:noFill/>
                  <a:round/>
                </a:ln>
              </a:rPr>
              <a:t>Some may resist new race-related information that they find dissonant with existing beliefs.</a:t>
            </a:r>
          </a:p>
          <a:p>
            <a:pPr marL="285750" indent="-285750">
              <a:buFont typeface="Arial" panose="020B0604020202020204" pitchFamily="34" charset="0"/>
              <a:buChar char="•"/>
            </a:pPr>
            <a:r>
              <a:rPr lang="en-US" sz="2800" dirty="0">
                <a:ln w="15875">
                  <a:noFill/>
                  <a:round/>
                </a:ln>
              </a:rPr>
              <a:t>Disintegration stage of </a:t>
            </a:r>
            <a:r>
              <a:rPr lang="en-US" sz="2800" b="1" dirty="0"/>
              <a:t>White racial identity development. </a:t>
            </a:r>
          </a:p>
          <a:p>
            <a:pPr marL="742950" lvl="1" indent="-285750">
              <a:buFont typeface="Arial" panose="020B0604020202020204" pitchFamily="34" charset="0"/>
              <a:buChar char="•"/>
            </a:pPr>
            <a:r>
              <a:rPr lang="en-US" sz="2800" dirty="0">
                <a:ln w="15875">
                  <a:noFill/>
                  <a:round/>
                </a:ln>
              </a:rPr>
              <a:t>Individuals may feel guilt, shame, and sometimes anger at the recognition of their own advantages and the role of whites in maintaining racism.</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21</a:t>
            </a:fld>
            <a:endParaRPr lang="en-US"/>
          </a:p>
        </p:txBody>
      </p:sp>
    </p:spTree>
    <p:extLst>
      <p:ext uri="{BB962C8B-B14F-4D97-AF65-F5344CB8AC3E}">
        <p14:creationId xmlns:p14="http://schemas.microsoft.com/office/powerpoint/2010/main" val="2474140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ln w="15875">
                  <a:noFill/>
                  <a:round/>
                </a:ln>
              </a:rPr>
              <a:t>Reintegration stage of </a:t>
            </a:r>
            <a:r>
              <a:rPr lang="en-US" sz="2800" b="1" dirty="0"/>
              <a:t>White racial identity development. </a:t>
            </a:r>
          </a:p>
          <a:p>
            <a:pPr marL="742950" lvl="1" indent="-285750">
              <a:buFont typeface="Arial" panose="020B0604020202020204" pitchFamily="34" charset="0"/>
              <a:buChar char="•"/>
            </a:pPr>
            <a:r>
              <a:rPr lang="en-US" sz="2800" dirty="0">
                <a:ln w="15875">
                  <a:noFill/>
                  <a:round/>
                </a:ln>
              </a:rPr>
              <a:t>Individuals desire to be accepted by their racial group, which leads to the reshaping their own belief systems to be more congruent with an acceptance of racism and belief in white superiority. </a:t>
            </a:r>
          </a:p>
          <a:p>
            <a:pPr marL="285750" indent="-285750">
              <a:buFont typeface="Arial" panose="020B0604020202020204" pitchFamily="34" charset="0"/>
              <a:buChar char="•"/>
            </a:pPr>
            <a:r>
              <a:rPr lang="en-US" sz="2800" dirty="0">
                <a:ln w="15875">
                  <a:noFill/>
                  <a:round/>
                </a:ln>
              </a:rPr>
              <a:t>Pseudo-independent stage of </a:t>
            </a:r>
            <a:r>
              <a:rPr lang="en-US" sz="2800" b="1" dirty="0"/>
              <a:t>White racial identity development. </a:t>
            </a:r>
          </a:p>
          <a:p>
            <a:pPr marL="742950" lvl="1" indent="-285750">
              <a:buFont typeface="Arial" panose="020B0604020202020204" pitchFamily="34" charset="0"/>
              <a:buChar char="•"/>
            </a:pPr>
            <a:r>
              <a:rPr lang="en-US" sz="2800" dirty="0">
                <a:ln w="15875">
                  <a:noFill/>
                  <a:round/>
                </a:ln>
              </a:rPr>
              <a:t>Individuals abandon beliefs of white superiority, but may still unintentionally perpetuate the system with their actions.</a:t>
            </a:r>
          </a:p>
          <a:p>
            <a:pPr marL="742950" lvl="1" indent="-285750">
              <a:buFont typeface="Arial" panose="020B0604020202020204" pitchFamily="34" charset="0"/>
              <a:buChar char="•"/>
            </a:pPr>
            <a:endParaRPr lang="en-US" sz="2800" dirty="0">
              <a:ln w="15875">
                <a:noFill/>
                <a:round/>
              </a:ln>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22</a:t>
            </a:fld>
            <a:endParaRPr lang="en-US"/>
          </a:p>
        </p:txBody>
      </p:sp>
    </p:spTree>
    <p:extLst>
      <p:ext uri="{BB962C8B-B14F-4D97-AF65-F5344CB8AC3E}">
        <p14:creationId xmlns:p14="http://schemas.microsoft.com/office/powerpoint/2010/main" val="3091433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ln w="15875">
                  <a:noFill/>
                  <a:round/>
                </a:ln>
              </a:rPr>
              <a:t>Immersion/emersion stage of </a:t>
            </a:r>
            <a:r>
              <a:rPr lang="en-US" sz="2800" b="1" dirty="0"/>
              <a:t>White racial identity development. </a:t>
            </a:r>
          </a:p>
          <a:p>
            <a:pPr marL="742950" lvl="1" indent="-285750">
              <a:buFont typeface="Arial" panose="020B0604020202020204" pitchFamily="34" charset="0"/>
              <a:buChar char="•"/>
            </a:pPr>
            <a:r>
              <a:rPr lang="en-US" sz="2800" dirty="0">
                <a:ln w="15875">
                  <a:noFill/>
                  <a:round/>
                </a:ln>
              </a:rPr>
              <a:t>Individuals seek to positively redefine what it means to be white through replacing racially related stereotypes with accurate information about what it means to be white in U.S. society. </a:t>
            </a:r>
          </a:p>
          <a:p>
            <a:pPr marL="742950" lvl="1" indent="-285750">
              <a:buFont typeface="Arial" panose="020B0604020202020204" pitchFamily="34" charset="0"/>
              <a:buChar char="•"/>
            </a:pPr>
            <a:r>
              <a:rPr lang="en-US" sz="2800" dirty="0">
                <a:ln w="15875">
                  <a:noFill/>
                  <a:round/>
                </a:ln>
              </a:rPr>
              <a:t>Individuals seek to positively redefine what it means to be white through replacing racially related stereotypes with accurate information. </a:t>
            </a:r>
          </a:p>
          <a:p>
            <a:pPr marL="742950" lvl="1" indent="-285750">
              <a:buFont typeface="Arial" panose="020B0604020202020204" pitchFamily="34" charset="0"/>
              <a:buChar char="•"/>
            </a:pPr>
            <a:r>
              <a:rPr lang="en-US" sz="2800" dirty="0">
                <a:ln w="15875">
                  <a:noFill/>
                  <a:round/>
                </a:ln>
              </a:rPr>
              <a:t>Learning about whites who have been antiracist allies and activists can be central to this process. </a:t>
            </a:r>
          </a:p>
          <a:p>
            <a:pPr marL="285750" indent="-285750">
              <a:buFont typeface="Arial" panose="020B0604020202020204" pitchFamily="34" charset="0"/>
              <a:buChar char="•"/>
            </a:pPr>
            <a:r>
              <a:rPr lang="en-US" sz="2800" dirty="0">
                <a:ln w="15875">
                  <a:noFill/>
                  <a:round/>
                </a:ln>
              </a:rPr>
              <a:t>Autonomy stage of </a:t>
            </a:r>
            <a:r>
              <a:rPr lang="en-US" sz="2800" b="1" dirty="0"/>
              <a:t>White racial identity development. </a:t>
            </a:r>
          </a:p>
          <a:p>
            <a:pPr marL="742950" lvl="1" indent="-285750">
              <a:buFont typeface="Arial" panose="020B0604020202020204" pitchFamily="34" charset="0"/>
              <a:buChar char="•"/>
            </a:pPr>
            <a:r>
              <a:rPr lang="en-US" sz="2800" dirty="0">
                <a:ln w="15875">
                  <a:noFill/>
                  <a:round/>
                </a:ln>
              </a:rPr>
              <a:t>Individuals internalize a newly defined sense of self as white, and let go of their racial privilege.</a:t>
            </a:r>
          </a:p>
          <a:p>
            <a:pPr marL="742950" lvl="1" indent="-285750">
              <a:buFont typeface="Arial" panose="020B0604020202020204" pitchFamily="34" charset="0"/>
              <a:buChar char="•"/>
            </a:pPr>
            <a:r>
              <a:rPr lang="en-US" sz="2800" dirty="0">
                <a:ln w="15875">
                  <a:noFill/>
                  <a:round/>
                </a:ln>
              </a:rPr>
              <a:t>Positive feelings that result can energize efforts to confront racism and oppression in daily lives.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23</a:t>
            </a:fld>
            <a:endParaRPr lang="en-US"/>
          </a:p>
        </p:txBody>
      </p:sp>
    </p:spTree>
    <p:extLst>
      <p:ext uri="{BB962C8B-B14F-4D97-AF65-F5344CB8AC3E}">
        <p14:creationId xmlns:p14="http://schemas.microsoft.com/office/powerpoint/2010/main" val="2459582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Bi- and multiracial individuals may experience discrimination based on </a:t>
            </a:r>
            <a:r>
              <a:rPr lang="en-US" sz="2800" b="1" dirty="0"/>
              <a:t>antimiscegenation</a:t>
            </a:r>
            <a:r>
              <a:rPr lang="en-US" sz="2800" dirty="0"/>
              <a:t> attitudes – against the “mixing” of races. </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They may straddle two or more social worlds without experiencing full acceptance in either.</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They can receive pressure to identify with one group over another, denying part of their sense of self and cultural heritage.</a:t>
            </a:r>
            <a:endParaRPr lang="en-US" sz="2800" dirty="0">
              <a:ln w="15875">
                <a:noFill/>
                <a:round/>
              </a:ln>
              <a:effectLst/>
            </a:endParaRPr>
          </a:p>
          <a:p>
            <a:pPr marL="285750" indent="-285750">
              <a:buFont typeface="Arial" panose="020B0604020202020204" pitchFamily="34" charset="0"/>
              <a:buChar char="•"/>
            </a:pPr>
            <a:r>
              <a:rPr lang="en-US" sz="2800" dirty="0"/>
              <a:t>Identities bi- or multiracial individuals may assume include:</a:t>
            </a:r>
            <a:endParaRPr lang="en-US" sz="2800" b="1" dirty="0"/>
          </a:p>
          <a:p>
            <a:pPr marL="742950" lvl="1" indent="-285750">
              <a:buFont typeface="Arial" panose="020B0604020202020204" pitchFamily="34" charset="0"/>
              <a:buChar char="•"/>
            </a:pPr>
            <a:r>
              <a:rPr lang="en-US" sz="2800" b="1" dirty="0"/>
              <a:t>Singular identity</a:t>
            </a:r>
            <a:r>
              <a:rPr lang="en-US" sz="2800" dirty="0"/>
              <a:t>: identify with only one race.</a:t>
            </a:r>
            <a:endParaRPr lang="en-US" sz="2800" dirty="0">
              <a:ln w="15875">
                <a:noFill/>
                <a:round/>
              </a:ln>
              <a:effectLst/>
            </a:endParaRPr>
          </a:p>
          <a:p>
            <a:pPr marL="742950" lvl="1" indent="-285750">
              <a:buFont typeface="Arial" panose="020B0604020202020204" pitchFamily="34" charset="0"/>
              <a:buChar char="•"/>
            </a:pPr>
            <a:r>
              <a:rPr lang="en-US" sz="2800" b="1" dirty="0">
                <a:ln w="15875">
                  <a:noFill/>
                  <a:round/>
                </a:ln>
              </a:rPr>
              <a:t>Border identity</a:t>
            </a:r>
            <a:r>
              <a:rPr lang="en-US" sz="2800" dirty="0">
                <a:ln w="15875">
                  <a:noFill/>
                  <a:round/>
                </a:ln>
              </a:rPr>
              <a:t>: identity lies between social categories.</a:t>
            </a:r>
          </a:p>
          <a:p>
            <a:pPr marL="742950" lvl="1" indent="-285750">
              <a:buFont typeface="Arial" panose="020B0604020202020204" pitchFamily="34" charset="0"/>
              <a:buChar char="•"/>
            </a:pPr>
            <a:r>
              <a:rPr lang="en-US" sz="2800" b="1" dirty="0">
                <a:ln w="15875">
                  <a:noFill/>
                  <a:round/>
                </a:ln>
              </a:rPr>
              <a:t>Protean identity</a:t>
            </a:r>
            <a:r>
              <a:rPr lang="en-US" sz="2800" dirty="0">
                <a:ln w="15875">
                  <a:noFill/>
                  <a:round/>
                </a:ln>
              </a:rPr>
              <a:t>: fluidly change behavior depending on the particular ethnic group or situation they encounter. </a:t>
            </a:r>
            <a:endParaRPr lang="en-US" sz="2800" dirty="0">
              <a:ln w="15875">
                <a:noFill/>
                <a:round/>
              </a:ln>
              <a:effectLst/>
            </a:endParaRPr>
          </a:p>
          <a:p>
            <a:pPr marL="742950" lvl="1" indent="-285750">
              <a:buFont typeface="Arial" panose="020B0604020202020204" pitchFamily="34" charset="0"/>
              <a:buChar char="•"/>
            </a:pPr>
            <a:r>
              <a:rPr lang="en-US" sz="2800" b="1" dirty="0">
                <a:ln w="15875">
                  <a:noFill/>
                  <a:round/>
                </a:ln>
              </a:rPr>
              <a:t>Transcendent identity</a:t>
            </a:r>
            <a:r>
              <a:rPr lang="en-US" sz="2800" dirty="0">
                <a:ln w="15875">
                  <a:noFill/>
                  <a:round/>
                </a:ln>
              </a:rPr>
              <a:t>: person does not see self as racialized, or </a:t>
            </a:r>
          </a:p>
          <a:p>
            <a:pPr marL="1200150" lvl="2" indent="-285750">
              <a:buFont typeface="Arial" panose="020B0604020202020204" pitchFamily="34" charset="0"/>
              <a:buChar char="•"/>
            </a:pPr>
            <a:r>
              <a:rPr lang="en-US" sz="2800" dirty="0">
                <a:ln w="15875">
                  <a:noFill/>
                  <a:round/>
                </a:ln>
              </a:rPr>
              <a:t>does not use race as a construct to understand the social world. </a:t>
            </a:r>
            <a:endParaRPr lang="en-US" sz="2800" dirty="0">
              <a:ln w="15875">
                <a:noFill/>
                <a:round/>
              </a:ln>
              <a:effectLst/>
            </a:endParaRPr>
          </a:p>
          <a:p>
            <a:pPr marL="285750" indent="-285750">
              <a:buFont typeface="Arial" panose="020B0604020202020204" pitchFamily="34" charset="0"/>
              <a:buChar char="•"/>
            </a:pPr>
            <a:endParaRPr lang="en-US" sz="2800" dirty="0">
              <a:ln w="15875">
                <a:noFill/>
                <a:round/>
              </a:ln>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24</a:t>
            </a:fld>
            <a:endParaRPr lang="en-US"/>
          </a:p>
        </p:txBody>
      </p:sp>
    </p:spTree>
    <p:extLst>
      <p:ext uri="{BB962C8B-B14F-4D97-AF65-F5344CB8AC3E}">
        <p14:creationId xmlns:p14="http://schemas.microsoft.com/office/powerpoint/2010/main" val="1000739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n w="15875">
                  <a:noFill/>
                  <a:round/>
                </a:ln>
              </a:rPr>
              <a:t>As of 2014 approximately 13% of the  U.S. population was foreign born.</a:t>
            </a:r>
          </a:p>
          <a:p>
            <a:pPr marL="285750" indent="-285750">
              <a:buFont typeface="Arial" panose="020B0604020202020204" pitchFamily="34" charset="0"/>
              <a:buChar char="•"/>
            </a:pPr>
            <a:r>
              <a:rPr lang="en-US" sz="1200" dirty="0">
                <a:ln w="15875">
                  <a:noFill/>
                  <a:round/>
                </a:ln>
              </a:rPr>
              <a:t>Since 1970s non-European immigration has accelerated. </a:t>
            </a:r>
          </a:p>
          <a:p>
            <a:pPr marL="285750" indent="-285750">
              <a:buFont typeface="Arial" panose="020B0604020202020204" pitchFamily="34" charset="0"/>
              <a:buChar char="•"/>
            </a:pPr>
            <a:r>
              <a:rPr lang="en-US" sz="1200" dirty="0">
                <a:ln w="15875">
                  <a:noFill/>
                  <a:round/>
                </a:ln>
              </a:rPr>
              <a:t>Middle Easterners first entered the United States in the late nineteenth century, but recently their numbers have increased dramatically. </a:t>
            </a:r>
          </a:p>
          <a:p>
            <a:pPr marL="285750" indent="-285750">
              <a:buFont typeface="Arial" panose="020B0604020202020204" pitchFamily="34" charset="0"/>
              <a:buChar char="•"/>
            </a:pPr>
            <a:r>
              <a:rPr lang="en-US" sz="1200" dirty="0"/>
              <a:t>Although the majority of Middle Eastern Americans are Muslim, many however, are Christian and a smaller number are Jewish. </a:t>
            </a:r>
          </a:p>
          <a:p>
            <a:pPr marL="285750" indent="-285750">
              <a:buFont typeface="Arial" panose="020B0604020202020204" pitchFamily="34" charset="0"/>
              <a:buChar char="•"/>
            </a:pPr>
            <a:r>
              <a:rPr lang="en-US" sz="1200" dirty="0"/>
              <a:t>These immigrants face many challenges, compounded by widespread misunderstanding of Middle Easterners, including stereotypes of them as terrorists.</a:t>
            </a:r>
            <a:endParaRPr lang="en-CA" sz="12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25</a:t>
            </a:fld>
            <a:endParaRPr lang="en-US"/>
          </a:p>
        </p:txBody>
      </p:sp>
    </p:spTree>
    <p:extLst>
      <p:ext uri="{BB962C8B-B14F-4D97-AF65-F5344CB8AC3E}">
        <p14:creationId xmlns:p14="http://schemas.microsoft.com/office/powerpoint/2010/main" val="4215989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n w="15875">
                  <a:noFill/>
                  <a:round/>
                </a:ln>
              </a:rPr>
              <a:t>People of color include those who are native born, and individuals who were born and lived for various periods of time in other countries. </a:t>
            </a:r>
          </a:p>
          <a:p>
            <a:pPr marL="285750" indent="-285750">
              <a:buFont typeface="Arial" panose="020B0604020202020204" pitchFamily="34" charset="0"/>
              <a:buChar char="•"/>
            </a:pPr>
            <a:r>
              <a:rPr lang="en-US" sz="1200" dirty="0">
                <a:ln w="15875">
                  <a:noFill/>
                  <a:round/>
                </a:ln>
              </a:rPr>
              <a:t>The immigrant’s total life experiences play a role in how the person develops, and the “self” is perceived. </a:t>
            </a:r>
          </a:p>
          <a:p>
            <a:pPr marL="285750" indent="-285750">
              <a:buFont typeface="Arial" panose="020B0604020202020204" pitchFamily="34" charset="0"/>
              <a:buChar char="•"/>
            </a:pPr>
            <a:r>
              <a:rPr lang="en-US" sz="2800" dirty="0">
                <a:ln w="15875">
                  <a:noFill/>
                  <a:round/>
                </a:ln>
              </a:rPr>
              <a:t>Ethnic identity development for immigrants is related to common experiences they had in the United States.</a:t>
            </a:r>
          </a:p>
          <a:p>
            <a:pPr marL="742950" lvl="1" indent="-285750">
              <a:buFont typeface="Arial" panose="020B0604020202020204" pitchFamily="34" charset="0"/>
              <a:buChar char="•"/>
            </a:pPr>
            <a:r>
              <a:rPr lang="en-US" sz="2800" dirty="0"/>
              <a:t>For example, immigrants who had been discriminated against and attended public schools were more likely to identify with their native ethnicity.</a:t>
            </a:r>
            <a:endParaRPr lang="en-US" sz="2800" dirty="0">
              <a:ln w="15875">
                <a:noFill/>
                <a:round/>
              </a:ln>
            </a:endParaRPr>
          </a:p>
          <a:p>
            <a:pPr marL="285750" indent="-285750">
              <a:buFont typeface="Arial" panose="020B0604020202020204" pitchFamily="34" charset="0"/>
              <a:buChar char="•"/>
            </a:pPr>
            <a:r>
              <a:rPr lang="en-US" sz="2800" dirty="0">
                <a:ln w="15875">
                  <a:noFill/>
                  <a:round/>
                </a:ln>
              </a:rPr>
              <a:t>First or second generation immigrant adolescents may struggle to fit in with peer groups and mainstream white America.</a:t>
            </a:r>
          </a:p>
          <a:p>
            <a:pPr marL="742950" lvl="1" indent="-285750">
              <a:buFont typeface="Arial" panose="020B0604020202020204" pitchFamily="34" charset="0"/>
              <a:buChar char="•"/>
            </a:pPr>
            <a:r>
              <a:rPr lang="en-US" sz="2800" dirty="0">
                <a:ln w="15875">
                  <a:noFill/>
                  <a:round/>
                </a:ln>
              </a:rPr>
              <a:t>This can cause friction with their parents and other extended family members, who often prefer their children to maintain traditional ethnic and cultural ties.</a:t>
            </a:r>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26</a:t>
            </a:fld>
            <a:endParaRPr lang="en-US"/>
          </a:p>
        </p:txBody>
      </p:sp>
    </p:spTree>
    <p:extLst>
      <p:ext uri="{BB962C8B-B14F-4D97-AF65-F5344CB8AC3E}">
        <p14:creationId xmlns:p14="http://schemas.microsoft.com/office/powerpoint/2010/main" val="3931697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2800" b="0" dirty="0"/>
              <a:t>Conley (2015) outlines several group responses to oppression: Withdraw, Pass or blend in with dominant group &amp; Acceptance</a:t>
            </a:r>
          </a:p>
          <a:p>
            <a:pPr marL="0" indent="0">
              <a:buFontTx/>
              <a:buNone/>
            </a:pPr>
            <a:r>
              <a:rPr lang="en-US" sz="2400" b="0" dirty="0">
                <a:ln w="15875">
                  <a:noFill/>
                  <a:round/>
                </a:ln>
              </a:rPr>
              <a:t>Oppressed groups or individuals may “withdraw.”</a:t>
            </a:r>
          </a:p>
          <a:p>
            <a:pPr marL="0" indent="0">
              <a:buFontTx/>
              <a:buNone/>
            </a:pPr>
            <a:r>
              <a:rPr lang="en-US" sz="2400" b="0" dirty="0">
                <a:ln w="15875">
                  <a:noFill/>
                  <a:round/>
                </a:ln>
              </a:rPr>
              <a:t>Jewish populations largely left Poland after World War II.</a:t>
            </a:r>
          </a:p>
          <a:p>
            <a:pPr marL="0" indent="0">
              <a:buFontTx/>
              <a:buNone/>
            </a:pPr>
            <a:r>
              <a:rPr lang="en-US" sz="2400" b="0" dirty="0">
                <a:ln w="15875">
                  <a:noFill/>
                  <a:round/>
                </a:ln>
              </a:rPr>
              <a:t>During the great migration of the mid-twentieth century, large numbers of African Americans moved from the rural South searching for jobs, opportunities and equality.  </a:t>
            </a:r>
          </a:p>
          <a:p>
            <a:pPr marL="0" indent="0">
              <a:buFontTx/>
              <a:buNone/>
            </a:pPr>
            <a:r>
              <a:rPr lang="en-US" sz="2800" b="0" dirty="0">
                <a:ln w="15875">
                  <a:noFill/>
                  <a:round/>
                </a:ln>
              </a:rPr>
              <a:t>Some immigrants attempt to overcome oppression by “passing or blending” in with the dominant group.</a:t>
            </a:r>
          </a:p>
          <a:p>
            <a:pPr marL="0" indent="0">
              <a:buFontTx/>
              <a:buNone/>
            </a:pPr>
            <a:r>
              <a:rPr lang="en-US" sz="2800" b="0" dirty="0">
                <a:ln w="15875">
                  <a:noFill/>
                  <a:round/>
                </a:ln>
              </a:rPr>
              <a:t>The “pass or blend” process includes steps such as altering physical characteristics or changing one’s name</a:t>
            </a:r>
          </a:p>
          <a:p>
            <a:pPr marL="0" indent="0">
              <a:buFontTx/>
              <a:buNone/>
            </a:pPr>
            <a:r>
              <a:rPr lang="en-US" sz="2800" b="1" dirty="0">
                <a:ln w="15875">
                  <a:noFill/>
                  <a:round/>
                </a:ln>
                <a:effectLst/>
              </a:rPr>
              <a:t>Yet, others try to avoid oppression through the process known as “acceptance.”</a:t>
            </a:r>
            <a:r>
              <a:rPr lang="en-US" sz="2800" dirty="0">
                <a:ln w="15875">
                  <a:noFill/>
                  <a:round/>
                </a:ln>
                <a:effectLst/>
              </a:rPr>
              <a:t> </a:t>
            </a:r>
          </a:p>
          <a:p>
            <a:pPr marL="0" indent="0">
              <a:buFontTx/>
              <a:buNone/>
            </a:pPr>
            <a:r>
              <a:rPr lang="en-US" sz="2800" dirty="0">
                <a:ln w="15875">
                  <a:noFill/>
                  <a:round/>
                </a:ln>
                <a:effectLst/>
              </a:rPr>
              <a:t>To gain </a:t>
            </a:r>
            <a:r>
              <a:rPr lang="en-US" sz="2800" dirty="0">
                <a:ln w="15875">
                  <a:noFill/>
                  <a:round/>
                </a:ln>
              </a:rPr>
              <a:t>“acceptance” the person f</a:t>
            </a:r>
            <a:r>
              <a:rPr lang="en-US" sz="2800" dirty="0">
                <a:ln w="15875">
                  <a:noFill/>
                  <a:round/>
                </a:ln>
                <a:effectLst/>
              </a:rPr>
              <a:t>eigns compliance and hides feelings of resentment.</a:t>
            </a:r>
          </a:p>
          <a:p>
            <a:pPr>
              <a:buFontTx/>
              <a:buNone/>
            </a:pPr>
            <a:endParaRPr lang="en-US" b="0" dirty="0"/>
          </a:p>
        </p:txBody>
      </p:sp>
      <p:sp>
        <p:nvSpPr>
          <p:cNvPr id="4" name="Slide Number Placeholder 3"/>
          <p:cNvSpPr>
            <a:spLocks noGrp="1"/>
          </p:cNvSpPr>
          <p:nvPr>
            <p:ph type="sldNum" sz="quarter" idx="5"/>
          </p:nvPr>
        </p:nvSpPr>
        <p:spPr/>
        <p:txBody>
          <a:bodyPr/>
          <a:lstStyle/>
          <a:p>
            <a:fld id="{06FD82CD-EE43-7D4C-B990-190FBB9F7A60}" type="slidenum">
              <a:rPr lang="en-US" smtClean="0"/>
              <a:t>27</a:t>
            </a:fld>
            <a:endParaRPr lang="en-US"/>
          </a:p>
        </p:txBody>
      </p:sp>
    </p:spTree>
    <p:extLst>
      <p:ext uri="{BB962C8B-B14F-4D97-AF65-F5344CB8AC3E}">
        <p14:creationId xmlns:p14="http://schemas.microsoft.com/office/powerpoint/2010/main" val="1010875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Socialization strategies can allow individuals to survive and maintain their humanity when faced with adversity resulting from racism. </a:t>
            </a:r>
          </a:p>
          <a:p>
            <a:pPr marL="285750" indent="-285750">
              <a:buFont typeface="Arial" panose="020B0604020202020204" pitchFamily="34" charset="0"/>
              <a:buChar char="•"/>
            </a:pPr>
            <a:r>
              <a:rPr lang="en-US" sz="2800" dirty="0"/>
              <a:t>These strategies include:</a:t>
            </a:r>
          </a:p>
          <a:p>
            <a:pPr marL="742950" lvl="1" indent="-285750">
              <a:buFont typeface="Arial" panose="020B0604020202020204" pitchFamily="34" charset="0"/>
              <a:buChar char="•"/>
            </a:pPr>
            <a:r>
              <a:rPr lang="en-US" sz="2800" dirty="0"/>
              <a:t>Fictive kin</a:t>
            </a:r>
          </a:p>
          <a:p>
            <a:pPr marL="742950" lvl="1" indent="-285750">
              <a:buFont typeface="Arial" panose="020B0604020202020204" pitchFamily="34" charset="0"/>
              <a:buChar char="•"/>
            </a:pPr>
            <a:r>
              <a:rPr lang="en-US" sz="2800" dirty="0"/>
              <a:t>Spiritual teachings</a:t>
            </a:r>
          </a:p>
          <a:p>
            <a:pPr marL="742950" lvl="1" indent="-285750">
              <a:buFont typeface="Arial" panose="020B0604020202020204" pitchFamily="34" charset="0"/>
              <a:buChar char="•"/>
            </a:pPr>
            <a:r>
              <a:rPr lang="en-US" sz="2800" dirty="0"/>
              <a:t>Education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b="1" dirty="0"/>
              <a:t>Fictive kin </a:t>
            </a:r>
            <a:r>
              <a:rPr lang="en-US" sz="2800" dirty="0"/>
              <a:t>are individuals unrelated by birth or marriage with whom one has emotionally significant relationships and treats as family.</a:t>
            </a:r>
          </a:p>
          <a:p>
            <a:pPr marL="285750" indent="-285750">
              <a:buFont typeface="Arial" panose="020B0604020202020204" pitchFamily="34" charset="0"/>
              <a:buChar char="•"/>
            </a:pPr>
            <a:r>
              <a:rPr lang="en-US" sz="2800" b="1" dirty="0"/>
              <a:t>Spiritual teachings</a:t>
            </a:r>
            <a:r>
              <a:rPr lang="en-US" sz="2800" dirty="0"/>
              <a:t> provide concrete psychological and social support to individuals and families.</a:t>
            </a:r>
          </a:p>
          <a:p>
            <a:pPr marL="742950" lvl="1" indent="-285750">
              <a:buFont typeface="Arial" panose="020B0604020202020204" pitchFamily="34" charset="0"/>
              <a:buChar char="•"/>
            </a:pPr>
            <a:r>
              <a:rPr lang="en-US" sz="2800" dirty="0"/>
              <a:t>As an example, one may adopt a belief of equality and the inherent worth of each individual as a child of God.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28</a:t>
            </a:fld>
            <a:endParaRPr lang="en-US"/>
          </a:p>
        </p:txBody>
      </p:sp>
    </p:spTree>
    <p:extLst>
      <p:ext uri="{BB962C8B-B14F-4D97-AF65-F5344CB8AC3E}">
        <p14:creationId xmlns:p14="http://schemas.microsoft.com/office/powerpoint/2010/main" val="1295302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Direct </a:t>
            </a:r>
            <a:r>
              <a:rPr lang="en-US" sz="2400" b="1" dirty="0"/>
              <a:t>education</a:t>
            </a:r>
            <a:r>
              <a:rPr lang="en-US" sz="2400" dirty="0"/>
              <a:t> about one’s cultural heritage and values increase positive self-concepts.</a:t>
            </a:r>
          </a:p>
          <a:p>
            <a:pPr marL="742950" lvl="1" indent="-285750">
              <a:buFont typeface="Arial" panose="020B0604020202020204" pitchFamily="34" charset="0"/>
              <a:buChar char="•"/>
            </a:pPr>
            <a:r>
              <a:rPr lang="en-US" sz="2400" dirty="0"/>
              <a:t>Learning about African heritage and the central contributions of African Americans to the larger U.S. society can be protective for individuals across the life span.</a:t>
            </a:r>
          </a:p>
          <a:p>
            <a:pPr marL="742950" lvl="1" indent="-285750">
              <a:buFont typeface="Arial" panose="020B0604020202020204" pitchFamily="34" charset="0"/>
              <a:buChar char="•"/>
            </a:pPr>
            <a:r>
              <a:rPr lang="en-US" sz="2400" dirty="0"/>
              <a:t>Knowledge of achievements by significant cultural icons can provide individuals insight to their positive self-worth and the discovery of motivation and hope.</a:t>
            </a:r>
          </a:p>
          <a:p>
            <a:pPr marL="742950" lvl="1" indent="-285750">
              <a:buFont typeface="Arial" panose="020B0604020202020204" pitchFamily="34" charset="0"/>
              <a:buChar char="•"/>
            </a:pPr>
            <a:r>
              <a:rPr lang="en-CA" sz="1200" dirty="0"/>
              <a:t>It is important developmentally for individuals to recognize that their culture and people have produced significant contributions to past and current societies.</a:t>
            </a:r>
            <a:r>
              <a:rPr lang="en-US" sz="1200" dirty="0"/>
              <a:t>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29</a:t>
            </a:fld>
            <a:endParaRPr lang="en-US"/>
          </a:p>
        </p:txBody>
      </p:sp>
    </p:spTree>
    <p:extLst>
      <p:ext uri="{BB962C8B-B14F-4D97-AF65-F5344CB8AC3E}">
        <p14:creationId xmlns:p14="http://schemas.microsoft.com/office/powerpoint/2010/main" val="3503603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t>The formal education system can play a critical role in decreasing racism and privilege. </a:t>
            </a:r>
          </a:p>
          <a:p>
            <a:pPr marL="285750" indent="-285750">
              <a:buFont typeface="Arial" panose="020B0604020202020204" pitchFamily="34" charset="0"/>
              <a:buChar char="•"/>
            </a:pPr>
            <a:r>
              <a:rPr lang="en-US" sz="2400" dirty="0">
                <a:ln w="15875">
                  <a:noFill/>
                  <a:round/>
                </a:ln>
              </a:rPr>
              <a:t>Understanding U.S. history and contemporary society requires attention to the contributions and struggles of diverse groups.</a:t>
            </a:r>
          </a:p>
          <a:p>
            <a:pPr marL="742950" lvl="1" indent="-285750">
              <a:buFont typeface="Arial" panose="020B0604020202020204" pitchFamily="34" charset="0"/>
              <a:buChar char="•"/>
            </a:pPr>
            <a:r>
              <a:rPr lang="en-US" sz="2400" dirty="0">
                <a:solidFill>
                  <a:srgbClr val="000000"/>
                </a:solidFill>
                <a:latin typeface="Times New Roman" panose="02020603050405020304" pitchFamily="18" charset="0"/>
                <a:ea typeface="Times New Roman" panose="02020603050405020304" pitchFamily="18" charset="0"/>
              </a:rPr>
              <a:t>Many schools integrate social diversity into their curricula by, </a:t>
            </a:r>
          </a:p>
          <a:p>
            <a:pPr marL="1200150" lvl="2" indent="-285750">
              <a:buFont typeface="Arial" panose="020B0604020202020204" pitchFamily="34" charset="0"/>
              <a:buChar char="•"/>
            </a:pPr>
            <a:r>
              <a:rPr lang="en-US" sz="2400" dirty="0">
                <a:solidFill>
                  <a:srgbClr val="000000"/>
                </a:solidFill>
                <a:latin typeface="Times New Roman" panose="02020603050405020304" pitchFamily="18" charset="0"/>
                <a:ea typeface="Times New Roman" panose="02020603050405020304" pitchFamily="18" charset="0"/>
              </a:rPr>
              <a:t>teaching about African-American leaders in the sciences or </a:t>
            </a:r>
          </a:p>
          <a:p>
            <a:pPr marL="1200150" lvl="2" indent="-285750">
              <a:buFont typeface="Arial" panose="020B0604020202020204" pitchFamily="34" charset="0"/>
              <a:buChar char="•"/>
            </a:pPr>
            <a:r>
              <a:rPr lang="en-US" sz="2400" dirty="0">
                <a:solidFill>
                  <a:srgbClr val="000000"/>
                </a:solidFill>
                <a:latin typeface="Times New Roman" panose="02020603050405020304" pitchFamily="18" charset="0"/>
                <a:ea typeface="Times New Roman" panose="02020603050405020304" pitchFamily="18" charset="0"/>
              </a:rPr>
              <a:t>detailing how policies have historically favored European-American males over women and minorities. </a:t>
            </a:r>
            <a:endParaRPr lang="en-US" sz="24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30</a:t>
            </a:fld>
            <a:endParaRPr lang="en-US"/>
          </a:p>
        </p:txBody>
      </p:sp>
    </p:spTree>
    <p:extLst>
      <p:ext uri="{BB962C8B-B14F-4D97-AF65-F5344CB8AC3E}">
        <p14:creationId xmlns:p14="http://schemas.microsoft.com/office/powerpoint/2010/main" val="321357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“Race” historically has been defined as a group of people who share physical characteristics and are thought to share a common bloodline.</a:t>
            </a:r>
            <a:endParaRPr lang="en-US" sz="2800" dirty="0">
              <a:ln w="15875">
                <a:noFill/>
                <a:round/>
              </a:ln>
              <a:effectLst/>
            </a:endParaRPr>
          </a:p>
          <a:p>
            <a:pPr marL="285750" indent="-285750">
              <a:buFont typeface="Arial" panose="020B0604020202020204" pitchFamily="34" charset="0"/>
              <a:buChar char="•"/>
            </a:pPr>
            <a:r>
              <a:rPr lang="en-US" sz="2800" dirty="0">
                <a:ln w="15875">
                  <a:noFill/>
                  <a:round/>
                </a:ln>
              </a:rPr>
              <a:t>However, science now documents that racial groups do not reflect discrete biological categories, but are primarily social constructions. </a:t>
            </a:r>
            <a:endParaRPr lang="en-US" sz="2800" dirty="0">
              <a:ln w="15875">
                <a:noFill/>
                <a:round/>
              </a:ln>
              <a:effectLst/>
            </a:endParaRPr>
          </a:p>
          <a:p>
            <a:pPr marL="742950" lvl="1" indent="-285750">
              <a:buFont typeface="Arial" panose="020B0604020202020204" pitchFamily="34" charset="0"/>
              <a:buChar char="•"/>
            </a:pPr>
            <a:r>
              <a:rPr lang="en-US" sz="2800" dirty="0"/>
              <a:t>They reflect social and political divisions used primarily for the purpose of social, economic, and political subordination.</a:t>
            </a:r>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4</a:t>
            </a:fld>
            <a:endParaRPr lang="en-US"/>
          </a:p>
        </p:txBody>
      </p:sp>
    </p:spTree>
    <p:extLst>
      <p:ext uri="{BB962C8B-B14F-4D97-AF65-F5344CB8AC3E}">
        <p14:creationId xmlns:p14="http://schemas.microsoft.com/office/powerpoint/2010/main" val="1084167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Schools also must respect and support the development and culture of children for whom English is not their native language.</a:t>
            </a:r>
            <a:endParaRPr lang="en-US" sz="1200" dirty="0">
              <a:ln w="15875">
                <a:noFill/>
                <a:round/>
              </a:ln>
              <a:effectLst/>
            </a:endParaRPr>
          </a:p>
          <a:p>
            <a:pPr marL="285750" indent="-285750">
              <a:buFont typeface="Arial" panose="020B0604020202020204" pitchFamily="34" charset="0"/>
              <a:buChar char="•"/>
            </a:pPr>
            <a:r>
              <a:rPr lang="en-US" sz="1200" dirty="0">
                <a:ln w="15875">
                  <a:noFill/>
                  <a:round/>
                </a:ln>
              </a:rPr>
              <a:t>Progress has been made for supporting written and verbal communication in more than one language.</a:t>
            </a:r>
            <a:endParaRPr lang="en-US" sz="1200" dirty="0">
              <a:ln w="15875">
                <a:noFill/>
                <a:round/>
              </a:ln>
              <a:effectLst/>
            </a:endParaRPr>
          </a:p>
          <a:p>
            <a:pPr marL="285750" indent="-285750">
              <a:buFont typeface="Arial" panose="020B0604020202020204" pitchFamily="34" charset="0"/>
              <a:buChar char="•"/>
            </a:pPr>
            <a:r>
              <a:rPr lang="en-US" sz="2800" dirty="0"/>
              <a:t>Progress has been made in social work education to address racism. </a:t>
            </a:r>
          </a:p>
          <a:p>
            <a:pPr marL="742950" lvl="1" indent="-285750">
              <a:buFont typeface="Arial" panose="020B0604020202020204" pitchFamily="34" charset="0"/>
              <a:buChar char="•"/>
            </a:pPr>
            <a:r>
              <a:rPr lang="en-US" sz="2800" dirty="0"/>
              <a:t>An example is the </a:t>
            </a:r>
            <a:r>
              <a:rPr lang="en-US" sz="2800" i="1" dirty="0"/>
              <a:t>Center for Regional and Tribal Child Welfare Studies</a:t>
            </a:r>
            <a:r>
              <a:rPr lang="en-US" sz="2800" dirty="0"/>
              <a:t> at the University of Minnesota, Duluth, School of Social Work.</a:t>
            </a:r>
          </a:p>
          <a:p>
            <a:pPr marL="742950" lvl="1" indent="-285750">
              <a:buFont typeface="Arial" panose="020B0604020202020204" pitchFamily="34" charset="0"/>
              <a:buChar char="•"/>
            </a:pPr>
            <a:r>
              <a:rPr lang="en-US" sz="2800" dirty="0"/>
              <a:t>This program has graduated Indigenous and non-Indigenous child welfare workers with MSWs that are now practicing within tribal communities in North America.</a:t>
            </a:r>
            <a:endParaRPr lang="en-US" sz="2800" dirty="0">
              <a:ln w="15875">
                <a:noFill/>
                <a:round/>
              </a:ln>
              <a:effectLst/>
            </a:endParaRPr>
          </a:p>
          <a:p>
            <a:pPr marL="285750" indent="-285750">
              <a:buFont typeface="Arial" panose="020B0604020202020204" pitchFamily="34" charset="0"/>
              <a:buChar char="•"/>
            </a:pPr>
            <a:r>
              <a:rPr lang="en-US" sz="2800" dirty="0"/>
              <a:t>The </a:t>
            </a:r>
            <a:r>
              <a:rPr lang="en-US" sz="2800" i="1" dirty="0"/>
              <a:t>Center for Regional and Tribal Child Welfare Studies </a:t>
            </a:r>
            <a:r>
              <a:rPr lang="en-US" sz="2800" dirty="0"/>
              <a:t>guides social workers in learning about</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Indigenous practices;</a:t>
            </a:r>
          </a:p>
          <a:p>
            <a:pPr marL="742950" lvl="1" indent="-285750">
              <a:buFont typeface="Arial" panose="020B0604020202020204" pitchFamily="34" charset="0"/>
              <a:buChar char="•"/>
            </a:pPr>
            <a:r>
              <a:rPr lang="en-US" sz="2800" dirty="0">
                <a:ln w="15875">
                  <a:noFill/>
                  <a:round/>
                </a:ln>
              </a:rPr>
              <a:t>spirituality, language, culture and history;</a:t>
            </a:r>
          </a:p>
          <a:p>
            <a:pPr marL="742950" lvl="1" indent="-285750">
              <a:buFont typeface="Arial" panose="020B0604020202020204" pitchFamily="34" charset="0"/>
              <a:buChar char="•"/>
            </a:pPr>
            <a:r>
              <a:rPr lang="en-US" sz="2800" dirty="0">
                <a:ln w="15875">
                  <a:noFill/>
                  <a:round/>
                </a:ln>
              </a:rPr>
              <a:t>legacy of genocide and historical trauma; and</a:t>
            </a:r>
          </a:p>
          <a:p>
            <a:pPr marL="742950" lvl="1" indent="-285750">
              <a:buFont typeface="Arial" panose="020B0604020202020204" pitchFamily="34" charset="0"/>
              <a:buChar char="•"/>
            </a:pPr>
            <a:r>
              <a:rPr lang="en-US" sz="2800" dirty="0">
                <a:ln w="15875">
                  <a:noFill/>
                  <a:round/>
                </a:ln>
              </a:rPr>
              <a:t>contemporary laws and policies.</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31</a:t>
            </a:fld>
            <a:endParaRPr lang="en-US"/>
          </a:p>
        </p:txBody>
      </p:sp>
    </p:spTree>
    <p:extLst>
      <p:ext uri="{BB962C8B-B14F-4D97-AF65-F5344CB8AC3E}">
        <p14:creationId xmlns:p14="http://schemas.microsoft.com/office/powerpoint/2010/main" val="2887562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Resistance to oppression also occurs at the level of political and legal systems. </a:t>
            </a:r>
          </a:p>
          <a:p>
            <a:pPr marL="742950" lvl="1" indent="-285750">
              <a:buFont typeface="Arial" panose="020B0604020202020204" pitchFamily="34" charset="0"/>
              <a:buChar char="•"/>
            </a:pPr>
            <a:r>
              <a:rPr lang="en-US" sz="2800" dirty="0"/>
              <a:t>Gandhi, Martin Luther King Jr., Malcolm X, Robert Williams, Nelson Mandela, and many others have led resistance movements against racial oppression, using a variety of approaches. </a:t>
            </a:r>
            <a:endParaRPr lang="en-US" sz="3600" dirty="0">
              <a:ln w="15875">
                <a:noFill/>
                <a:round/>
              </a:ln>
              <a:effectLst/>
            </a:endParaRPr>
          </a:p>
          <a:p>
            <a:pPr marL="285750" indent="-285750">
              <a:buFont typeface="Arial" panose="020B0604020202020204" pitchFamily="34" charset="0"/>
              <a:buChar char="•"/>
            </a:pPr>
            <a:r>
              <a:rPr lang="en-US" sz="2800" dirty="0">
                <a:ln w="15875">
                  <a:noFill/>
                  <a:round/>
                </a:ln>
              </a:rPr>
              <a:t>For example, </a:t>
            </a:r>
            <a:r>
              <a:rPr lang="en-US" sz="2800" b="1" dirty="0">
                <a:ln w="15875">
                  <a:noFill/>
                  <a:round/>
                </a:ln>
              </a:rPr>
              <a:t>affirmative action </a:t>
            </a:r>
            <a:r>
              <a:rPr lang="en-US" sz="2800" dirty="0">
                <a:ln w="15875">
                  <a:noFill/>
                  <a:round/>
                </a:ln>
              </a:rPr>
              <a:t>refers to positive steps taken to increase representation of women and people of color in the areas of employment, education, and business.</a:t>
            </a:r>
          </a:p>
          <a:p>
            <a:pPr marL="742950" lvl="1" indent="-285750">
              <a:buFont typeface="Arial" panose="020B0604020202020204" pitchFamily="34" charset="0"/>
              <a:buChar char="•"/>
            </a:pPr>
            <a:r>
              <a:rPr lang="en-US" sz="2800" dirty="0">
                <a:ln w="15875">
                  <a:noFill/>
                  <a:round/>
                </a:ln>
              </a:rPr>
              <a:t>It is intended to give people who have been historically excluded a fair chance to engage in public institutions. </a:t>
            </a:r>
          </a:p>
          <a:p>
            <a:pPr marL="285750" indent="-285750">
              <a:buFont typeface="Arial" panose="020B0604020202020204" pitchFamily="34" charset="0"/>
              <a:buChar char="•"/>
            </a:pPr>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32</a:t>
            </a:fld>
            <a:endParaRPr lang="en-US"/>
          </a:p>
        </p:txBody>
      </p:sp>
    </p:spTree>
    <p:extLst>
      <p:ext uri="{BB962C8B-B14F-4D97-AF65-F5344CB8AC3E}">
        <p14:creationId xmlns:p14="http://schemas.microsoft.com/office/powerpoint/2010/main" val="4235785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Cultural awareness requires an openness to new learning and ongoing self-reflection to effectively serve the diverse communities that make up society.</a:t>
            </a:r>
          </a:p>
          <a:p>
            <a:pPr marL="285750" indent="-285750">
              <a:buFont typeface="Arial" panose="020B0604020202020204" pitchFamily="34" charset="0"/>
              <a:buChar char="•"/>
            </a:pPr>
            <a:r>
              <a:rPr lang="en-US" sz="1200" dirty="0"/>
              <a:t>The socially constructed concept of race remains a complex, problematic, and important part of personal identity development for many people. </a:t>
            </a:r>
          </a:p>
          <a:p>
            <a:pPr marL="285750" indent="-285750">
              <a:buFont typeface="Arial" panose="020B0604020202020204" pitchFamily="34" charset="0"/>
              <a:buChar char="•"/>
            </a:pPr>
            <a:r>
              <a:rPr lang="en-US" sz="2800" dirty="0"/>
              <a:t>Minorities have endured a long history of oppression in the United States.</a:t>
            </a:r>
          </a:p>
          <a:p>
            <a:pPr marL="285750" indent="-285750">
              <a:buFont typeface="Arial" panose="020B0604020202020204" pitchFamily="34" charset="0"/>
              <a:buChar char="•"/>
            </a:pPr>
            <a:r>
              <a:rPr lang="en-US" sz="2800" dirty="0"/>
              <a:t>They have also developed important strategies for resistance that includes: </a:t>
            </a:r>
          </a:p>
          <a:p>
            <a:pPr marL="742950" lvl="1" indent="-285750">
              <a:buFont typeface="Arial" panose="020B0604020202020204" pitchFamily="34" charset="0"/>
              <a:buChar char="•"/>
            </a:pPr>
            <a:r>
              <a:rPr lang="en-US" sz="2800" dirty="0"/>
              <a:t>protective factors within families and communities, </a:t>
            </a:r>
          </a:p>
          <a:p>
            <a:pPr marL="742950" lvl="1" indent="-285750">
              <a:buFont typeface="Arial" panose="020B0604020202020204" pitchFamily="34" charset="0"/>
              <a:buChar char="•"/>
            </a:pPr>
            <a:r>
              <a:rPr lang="en-US" sz="2800" dirty="0"/>
              <a:t>formal education, and </a:t>
            </a:r>
          </a:p>
          <a:p>
            <a:pPr marL="742950" lvl="1" indent="-285750">
              <a:buFont typeface="Arial" panose="020B0604020202020204" pitchFamily="34" charset="0"/>
              <a:buChar char="•"/>
            </a:pPr>
            <a:r>
              <a:rPr lang="en-US" sz="2800" dirty="0"/>
              <a:t>political activism.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Social workers need to be aware of the social psychological, and developmental ramifications of racism, white privilege, and institutional racism. </a:t>
            </a:r>
          </a:p>
          <a:p>
            <a:pPr marL="285750" indent="-285750">
              <a:buFont typeface="Arial" panose="020B0604020202020204" pitchFamily="34" charset="0"/>
              <a:buChar char="•"/>
            </a:pPr>
            <a:endParaRPr lang="en-US" sz="28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33</a:t>
            </a:fld>
            <a:endParaRPr lang="en-US"/>
          </a:p>
        </p:txBody>
      </p:sp>
    </p:spTree>
    <p:extLst>
      <p:ext uri="{BB962C8B-B14F-4D97-AF65-F5344CB8AC3E}">
        <p14:creationId xmlns:p14="http://schemas.microsoft.com/office/powerpoint/2010/main" val="3056281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The terms “minority” or “person of color”:</a:t>
            </a:r>
          </a:p>
          <a:p>
            <a:pPr marL="742950" lvl="1" indent="-285750">
              <a:buFont typeface="Arial" panose="020B0604020202020204" pitchFamily="34" charset="0"/>
              <a:buChar char="•"/>
            </a:pPr>
            <a:r>
              <a:rPr lang="en-US" sz="2800" dirty="0">
                <a:ln w="15875">
                  <a:noFill/>
                  <a:round/>
                </a:ln>
                <a:effectLst/>
              </a:rPr>
              <a:t>Minimizes diversity and individuality; and </a:t>
            </a:r>
          </a:p>
          <a:p>
            <a:pPr marL="742950" lvl="1" indent="-285750">
              <a:buFont typeface="Arial" panose="020B0604020202020204" pitchFamily="34" charset="0"/>
              <a:buChar char="•"/>
            </a:pPr>
            <a:r>
              <a:rPr lang="en-US" sz="2800" dirty="0">
                <a:ln w="15875">
                  <a:noFill/>
                  <a:round/>
                </a:ln>
              </a:rPr>
              <a:t>Makes comparisons to structurally dominant positions.</a:t>
            </a:r>
            <a:endParaRPr lang="en-US" sz="2800" dirty="0">
              <a:ln w="15875">
                <a:noFill/>
                <a:round/>
              </a:ln>
              <a:effectLst/>
            </a:endParaRPr>
          </a:p>
          <a:p>
            <a:pPr marL="285750" indent="-285750">
              <a:buFont typeface="Arial" panose="020B0604020202020204" pitchFamily="34" charset="0"/>
              <a:buChar char="•"/>
            </a:pPr>
            <a:r>
              <a:rPr lang="en-US" sz="2800" b="1" dirty="0"/>
              <a:t>Intersectionality</a:t>
            </a:r>
            <a:r>
              <a:rPr lang="en-US" sz="2800" dirty="0"/>
              <a:t> refers to the multifaceted nature of our personal and social identities.</a:t>
            </a:r>
          </a:p>
          <a:p>
            <a:pPr marL="285750" indent="-285750">
              <a:buFont typeface="Arial" panose="020B0604020202020204" pitchFamily="34" charset="0"/>
              <a:buChar char="•"/>
            </a:pPr>
            <a:r>
              <a:rPr lang="en-US" sz="2800" dirty="0">
                <a:ln w="15875">
                  <a:noFill/>
                  <a:round/>
                </a:ln>
              </a:rPr>
              <a:t>Individuals additionally differ by categories of oppression and privilege.</a:t>
            </a:r>
          </a:p>
          <a:p>
            <a:pPr marL="742950" lvl="1" indent="-285750">
              <a:buFont typeface="Arial" panose="020B0604020202020204" pitchFamily="34" charset="0"/>
              <a:buChar char="•"/>
            </a:pPr>
            <a:r>
              <a:rPr lang="en-US" sz="2800" dirty="0">
                <a:ln w="15875">
                  <a:noFill/>
                  <a:round/>
                </a:ln>
              </a:rPr>
              <a:t>e.g. race, age, gender, social class, sexual orientation, religion, and ability status. </a:t>
            </a:r>
            <a:endParaRPr lang="en-US" sz="2800" dirty="0">
              <a:ln w="15875">
                <a:noFill/>
                <a:round/>
              </a:ln>
              <a:effectLst/>
            </a:endParaRPr>
          </a:p>
          <a:p>
            <a:pPr marL="285750" indent="-285750">
              <a:buFont typeface="Arial" panose="020B0604020202020204" pitchFamily="34" charset="0"/>
              <a:buChar char="•"/>
            </a:pPr>
            <a:r>
              <a:rPr lang="en-US" sz="1200" dirty="0"/>
              <a:t>Intersectionality at different points in the life span can create disadvantages or advantages for an individual. </a:t>
            </a:r>
            <a:endParaRPr lang="en-US" sz="1200" dirty="0">
              <a:ln w="15875">
                <a:noFill/>
                <a:round/>
              </a:ln>
              <a:effectLst/>
            </a:endParaRPr>
          </a:p>
          <a:p>
            <a:pPr marL="285750" indent="-285750">
              <a:buFont typeface="Arial" panose="020B0604020202020204" pitchFamily="34" charset="0"/>
              <a:buChar char="•"/>
            </a:pPr>
            <a:r>
              <a:rPr lang="en-US" sz="1200" dirty="0">
                <a:ln w="15875">
                  <a:noFill/>
                  <a:round/>
                </a:ln>
              </a:rPr>
              <a:t>One must consider intersectionality changes in order to adequately understand varying individual experiences.</a:t>
            </a:r>
            <a:endParaRPr lang="en-US" sz="1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5</a:t>
            </a:fld>
            <a:endParaRPr lang="en-US"/>
          </a:p>
        </p:txBody>
      </p:sp>
    </p:spTree>
    <p:extLst>
      <p:ext uri="{BB962C8B-B14F-4D97-AF65-F5344CB8AC3E}">
        <p14:creationId xmlns:p14="http://schemas.microsoft.com/office/powerpoint/2010/main" val="23507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t>Culture</a:t>
            </a:r>
            <a:r>
              <a:rPr lang="en-US" sz="1200" dirty="0"/>
              <a:t> refers to the shared values, beliefs, behaviors, traditions, technology, and other resources such as language, literacy, music and mathematics of a human group. </a:t>
            </a:r>
            <a:endParaRPr lang="en-US" sz="1200" dirty="0">
              <a:ln w="15875">
                <a:noFill/>
                <a:round/>
              </a:ln>
              <a:effectLst/>
            </a:endParaRPr>
          </a:p>
          <a:p>
            <a:pPr marL="285750" indent="-285750">
              <a:buFont typeface="Arial" panose="020B0604020202020204" pitchFamily="34" charset="0"/>
              <a:buChar char="•"/>
            </a:pPr>
            <a:r>
              <a:rPr lang="en-US" sz="1200" dirty="0">
                <a:ln w="15875">
                  <a:noFill/>
                  <a:round/>
                </a:ln>
              </a:rPr>
              <a:t>Culture is transmitted and developed from one generation to the next.</a:t>
            </a:r>
            <a:endParaRPr lang="en-US" sz="1200" dirty="0">
              <a:ln w="15875">
                <a:noFill/>
                <a:round/>
              </a:ln>
              <a:effectLst/>
            </a:endParaRPr>
          </a:p>
          <a:p>
            <a:pPr marL="285750" indent="-285750">
              <a:buFont typeface="Arial" panose="020B0604020202020204" pitchFamily="34" charset="0"/>
              <a:buChar char="•"/>
            </a:pPr>
            <a:r>
              <a:rPr lang="en-US" sz="1200" b="1" dirty="0"/>
              <a:t>Ethnicity </a:t>
            </a:r>
            <a:r>
              <a:rPr lang="en-US" sz="1200" dirty="0"/>
              <a:t>refers to an individual’s membership in a group that shares a common ancestral heritage based on nationality and culture.</a:t>
            </a:r>
          </a:p>
          <a:p>
            <a:pPr marL="285750" indent="-285750">
              <a:buFont typeface="Arial" panose="020B0604020202020204" pitchFamily="34" charset="0"/>
              <a:buChar char="•"/>
            </a:pPr>
            <a:r>
              <a:rPr lang="en-US" sz="1200" dirty="0"/>
              <a:t>It may include shared biological factors and/or psychological attachments. </a:t>
            </a:r>
            <a:endParaRPr lang="en-US" sz="1200" dirty="0">
              <a:ln w="15875">
                <a:noFill/>
                <a:round/>
              </a:ln>
              <a:effectLst/>
            </a:endParaRPr>
          </a:p>
          <a:p>
            <a:pPr marL="285750" indent="-285750">
              <a:buFont typeface="Arial" panose="020B0604020202020204" pitchFamily="34" charset="0"/>
              <a:buChar char="•"/>
            </a:pPr>
            <a:r>
              <a:rPr lang="en-US" sz="1200" dirty="0">
                <a:ln w="15875">
                  <a:noFill/>
                  <a:round/>
                </a:ln>
              </a:rPr>
              <a:t>Ethnicity is largely voluntary, self-defined, and culturally oriented.</a:t>
            </a:r>
            <a:endParaRPr lang="en-US" sz="1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6</a:t>
            </a:fld>
            <a:endParaRPr lang="en-US"/>
          </a:p>
        </p:txBody>
      </p:sp>
    </p:spTree>
    <p:extLst>
      <p:ext uri="{BB962C8B-B14F-4D97-AF65-F5344CB8AC3E}">
        <p14:creationId xmlns:p14="http://schemas.microsoft.com/office/powerpoint/2010/main" val="2610779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t>Acculturation </a:t>
            </a:r>
            <a:r>
              <a:rPr lang="en-US" sz="1200" dirty="0"/>
              <a:t>is a process of learning the language, values, and social competencies beneficial for functioning in the majority society. </a:t>
            </a:r>
          </a:p>
          <a:p>
            <a:pPr marL="285750" indent="-285750">
              <a:buFont typeface="Arial" panose="020B0604020202020204" pitchFamily="34" charset="0"/>
              <a:buChar char="•"/>
            </a:pPr>
            <a:r>
              <a:rPr lang="en-US" sz="1200" b="1" dirty="0"/>
              <a:t>Assimilation</a:t>
            </a:r>
            <a:r>
              <a:rPr lang="en-US" sz="1200" dirty="0"/>
              <a:t> is an outcome of acculturation, in which the ancestral culture is largely replaced with that of the dominant culture. </a:t>
            </a:r>
            <a:endParaRPr lang="en-US" sz="1200" dirty="0">
              <a:ln w="15875">
                <a:noFill/>
                <a:round/>
              </a:ln>
              <a:effectLst/>
            </a:endParaRPr>
          </a:p>
          <a:p>
            <a:pPr marL="285750" indent="-285750">
              <a:buFont typeface="Arial" panose="020B0604020202020204" pitchFamily="34" charset="0"/>
              <a:buChar char="•"/>
            </a:pPr>
            <a:r>
              <a:rPr lang="en-US" sz="1200" dirty="0"/>
              <a:t>People acculturate in varying degrees.</a:t>
            </a:r>
            <a:endParaRPr lang="en-US" sz="1200" dirty="0">
              <a:ln w="15875">
                <a:noFill/>
                <a:round/>
              </a:ln>
              <a:effectLst/>
            </a:endParaRPr>
          </a:p>
          <a:p>
            <a:pPr marL="285750" indent="-285750">
              <a:buFont typeface="Arial" panose="020B0604020202020204" pitchFamily="34" charset="0"/>
              <a:buChar char="•"/>
            </a:pPr>
            <a:r>
              <a:rPr lang="en-US" sz="1200" dirty="0">
                <a:ln w="15875">
                  <a:noFill/>
                  <a:round/>
                </a:ln>
              </a:rPr>
              <a:t>Physical appearance and other group markers (e.g. religion and social class)  communicate race/ethnicity to others. This is particularly true for people of color living among a white majority.</a:t>
            </a:r>
          </a:p>
          <a:p>
            <a:pPr marL="285750" indent="-285750">
              <a:buFont typeface="Arial" panose="020B0604020202020204" pitchFamily="34" charset="0"/>
              <a:buChar char="•"/>
            </a:pPr>
            <a:r>
              <a:rPr lang="en-US" sz="1200" b="1" dirty="0">
                <a:ln w="15875">
                  <a:noFill/>
                  <a:round/>
                </a:ln>
              </a:rPr>
              <a:t>Code switching</a:t>
            </a:r>
            <a:r>
              <a:rPr lang="en-US" sz="1200" dirty="0">
                <a:ln w="15875">
                  <a:noFill/>
                  <a:round/>
                </a:ln>
              </a:rPr>
              <a:t> may occur, where individuals alter features of their language (e.g. phonology, grammar, and pragmatics) in relation to social and cultural context. </a:t>
            </a:r>
          </a:p>
          <a:p>
            <a:pPr marL="285750" indent="-285750">
              <a:buFont typeface="Arial" panose="020B0604020202020204" pitchFamily="34" charset="0"/>
              <a:buChar char="•"/>
            </a:pPr>
            <a:endParaRPr lang="en-US" sz="1200" dirty="0">
              <a:ln w="15875">
                <a:noFill/>
                <a:round/>
              </a:ln>
              <a:effectLst/>
            </a:endParaRPr>
          </a:p>
          <a:p>
            <a:pPr marL="285750" indent="-285750">
              <a:buFont typeface="Arial" panose="020B0604020202020204" pitchFamily="34" charset="0"/>
              <a:buChar char="•"/>
            </a:pPr>
            <a:endParaRPr lang="en-US" sz="1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7</a:t>
            </a:fld>
            <a:endParaRPr lang="en-US"/>
          </a:p>
        </p:txBody>
      </p:sp>
    </p:spTree>
    <p:extLst>
      <p:ext uri="{BB962C8B-B14F-4D97-AF65-F5344CB8AC3E}">
        <p14:creationId xmlns:p14="http://schemas.microsoft.com/office/powerpoint/2010/main" val="1340917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t>Racism </a:t>
            </a:r>
            <a:r>
              <a:rPr lang="en-US" sz="1200" dirty="0"/>
              <a:t>can be defined as a hierarchical system of advantages based on race.</a:t>
            </a:r>
            <a:endParaRPr lang="en-US" sz="1200" dirty="0">
              <a:ln w="15875">
                <a:noFill/>
                <a:round/>
              </a:ln>
              <a:effectLst/>
            </a:endParaRPr>
          </a:p>
          <a:p>
            <a:pPr marL="285750" indent="-285750">
              <a:buFont typeface="Arial" panose="020B0604020202020204" pitchFamily="34" charset="0"/>
              <a:buChar char="•"/>
            </a:pPr>
            <a:r>
              <a:rPr lang="en-US" sz="1200" dirty="0">
                <a:ln w="15875">
                  <a:noFill/>
                  <a:round/>
                </a:ln>
              </a:rPr>
              <a:t>Racism is reflected in our social institutions and individual attitudes and behaviors.</a:t>
            </a:r>
            <a:endParaRPr lang="en-US" sz="1200" dirty="0">
              <a:ln w="15875">
                <a:noFill/>
                <a:round/>
              </a:ln>
              <a:effectLst/>
            </a:endParaRPr>
          </a:p>
          <a:p>
            <a:pPr marL="285750" indent="-285750">
              <a:buFont typeface="Arial" panose="020B0604020202020204" pitchFamily="34" charset="0"/>
              <a:buChar char="•"/>
            </a:pPr>
            <a:r>
              <a:rPr lang="en-US" sz="1200" dirty="0">
                <a:ln w="15875">
                  <a:noFill/>
                  <a:round/>
                </a:ln>
              </a:rPr>
              <a:t>People of color continue to be penalized in areas like housing, bank loans, social service systems, child protective services, and the criminal/police/legal system. </a:t>
            </a:r>
            <a:endParaRPr lang="en-US" sz="1200" dirty="0">
              <a:ln w="15875">
                <a:noFill/>
                <a:round/>
              </a:ln>
              <a:effectLst/>
            </a:endParaRPr>
          </a:p>
          <a:p>
            <a:pPr marL="285750" indent="-285750">
              <a:buFont typeface="Arial" panose="020B0604020202020204" pitchFamily="34" charset="0"/>
              <a:buChar char="•"/>
            </a:pPr>
            <a:r>
              <a:rPr lang="en-US" sz="1200" b="1" dirty="0">
                <a:ln w="15875">
                  <a:noFill/>
                  <a:round/>
                </a:ln>
              </a:rPr>
              <a:t>Prejudice</a:t>
            </a:r>
            <a:r>
              <a:rPr lang="en-US" sz="1200" dirty="0">
                <a:ln w="15875">
                  <a:noFill/>
                  <a:round/>
                </a:ln>
              </a:rPr>
              <a:t> is a preconceived judgment or opinion based on limited information and exposure to cultural stereotypes. </a:t>
            </a:r>
            <a:endParaRPr lang="en-US" sz="1200" dirty="0">
              <a:ln w="15875">
                <a:noFill/>
                <a:round/>
              </a:ln>
              <a:effectLst/>
            </a:endParaRPr>
          </a:p>
          <a:p>
            <a:pPr marL="285750" indent="-285750">
              <a:buFont typeface="Arial" panose="020B0604020202020204" pitchFamily="34" charset="0"/>
              <a:buChar char="•"/>
            </a:pPr>
            <a:r>
              <a:rPr lang="en-US" sz="1200" dirty="0">
                <a:ln w="15875">
                  <a:noFill/>
                  <a:round/>
                </a:ln>
              </a:rPr>
              <a:t>Prejudice attitudes deny a person’s individuality and identifies the power differential between members of dominant and subordinate groups.</a:t>
            </a:r>
            <a:endParaRPr lang="en-US" sz="1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8</a:t>
            </a:fld>
            <a:endParaRPr lang="en-US"/>
          </a:p>
        </p:txBody>
      </p:sp>
    </p:spTree>
    <p:extLst>
      <p:ext uri="{BB962C8B-B14F-4D97-AF65-F5344CB8AC3E}">
        <p14:creationId xmlns:p14="http://schemas.microsoft.com/office/powerpoint/2010/main" val="259191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ln w="15875">
                  <a:noFill/>
                  <a:round/>
                </a:ln>
              </a:rPr>
              <a:t>Internalized racism </a:t>
            </a:r>
            <a:r>
              <a:rPr lang="en-US" sz="1200" dirty="0">
                <a:ln w="15875">
                  <a:noFill/>
                  <a:round/>
                </a:ln>
              </a:rPr>
              <a:t>is the inculcation of racist stereotypes, values, images, and ideologies perpetrated by the dominant society among members of racially subordinated groups.</a:t>
            </a:r>
          </a:p>
          <a:p>
            <a:pPr marL="742950" lvl="1" indent="-285750">
              <a:buFont typeface="Arial" panose="020B0604020202020204" pitchFamily="34" charset="0"/>
              <a:buChar char="•"/>
            </a:pPr>
            <a:r>
              <a:rPr lang="en-US" sz="1200" dirty="0">
                <a:ln w="15875">
                  <a:noFill/>
                  <a:round/>
                </a:ln>
              </a:rPr>
              <a:t>It is the result of interlocking social processes, not of any shortcomings of the oppressed.</a:t>
            </a:r>
          </a:p>
          <a:p>
            <a:pPr marL="742950" lvl="1" indent="-285750">
              <a:buFont typeface="Arial" panose="020B0604020202020204" pitchFamily="34" charset="0"/>
              <a:buChar char="•"/>
            </a:pPr>
            <a:r>
              <a:rPr lang="en-US" sz="2800" dirty="0">
                <a:ln w="15875">
                  <a:noFill/>
                  <a:round/>
                </a:ln>
              </a:rPr>
              <a:t>Internalized racism can lead to feelings of self-doubt, disgust, and disrespect for one’s race or oneself.</a:t>
            </a:r>
            <a:endParaRPr lang="en-US" sz="2800" b="0" dirty="0">
              <a:ln w="15875">
                <a:noFill/>
                <a:round/>
              </a:ln>
              <a:effectLst/>
            </a:endParaRPr>
          </a:p>
          <a:p>
            <a:pPr marL="285750" indent="-285750">
              <a:buFont typeface="Arial" panose="020B0604020202020204" pitchFamily="34" charset="0"/>
              <a:buChar char="•"/>
            </a:pPr>
            <a:r>
              <a:rPr lang="en-US" sz="2800" b="1" dirty="0">
                <a:ln w="15875">
                  <a:noFill/>
                  <a:round/>
                </a:ln>
              </a:rPr>
              <a:t>Defensive othering </a:t>
            </a:r>
            <a:r>
              <a:rPr lang="en-US" sz="2800" dirty="0">
                <a:ln w="15875">
                  <a:noFill/>
                  <a:round/>
                </a:ln>
              </a:rPr>
              <a:t>may occur, when individuals attempt to be like the dominant group or to distance themselves from stereotypes associated with their subordinated group</a:t>
            </a:r>
            <a:endParaRPr lang="en-US" sz="2800" dirty="0">
              <a:ln w="15875">
                <a:noFill/>
                <a:round/>
              </a:ln>
              <a:effectLst/>
            </a:endParaRPr>
          </a:p>
          <a:p>
            <a:pPr marL="285750" indent="-285750">
              <a:buFont typeface="Arial" panose="020B0604020202020204" pitchFamily="34" charset="0"/>
              <a:buChar char="•"/>
            </a:pPr>
            <a:endParaRPr lang="en-US" sz="1200" dirty="0">
              <a:ln w="15875">
                <a:noFill/>
                <a:round/>
              </a:ln>
            </a:endParaRPr>
          </a:p>
          <a:p>
            <a:pPr marL="285750" indent="-285750">
              <a:buFont typeface="Arial" panose="020B0604020202020204" pitchFamily="34" charset="0"/>
              <a:buChar char="•"/>
            </a:pPr>
            <a:endParaRPr lang="en-US" sz="1200" dirty="0">
              <a:ln w="15875">
                <a:noFill/>
                <a:round/>
              </a:ln>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9</a:t>
            </a:fld>
            <a:endParaRPr lang="en-US"/>
          </a:p>
        </p:txBody>
      </p:sp>
    </p:spTree>
    <p:extLst>
      <p:ext uri="{BB962C8B-B14F-4D97-AF65-F5344CB8AC3E}">
        <p14:creationId xmlns:p14="http://schemas.microsoft.com/office/powerpoint/2010/main" val="3558067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n w="15875">
                  <a:noFill/>
                  <a:round/>
                </a:ln>
              </a:rPr>
              <a:t>Racism is part of our social and economic institutions. </a:t>
            </a:r>
          </a:p>
          <a:p>
            <a:pPr marL="285750" indent="-285750">
              <a:buFont typeface="Arial" panose="020B0604020202020204" pitchFamily="34" charset="0"/>
              <a:buChar char="•"/>
            </a:pPr>
            <a:r>
              <a:rPr lang="en-US" sz="1200" b="1" dirty="0">
                <a:ln w="15875">
                  <a:noFill/>
                  <a:round/>
                </a:ln>
              </a:rPr>
              <a:t>Institutional racism </a:t>
            </a:r>
            <a:r>
              <a:rPr lang="en-US" sz="1200" dirty="0">
                <a:ln w="15875">
                  <a:noFill/>
                  <a:round/>
                </a:ln>
              </a:rPr>
              <a:t>refers to social policies and institutional practices that place nonwhite racial and ethnic groups at a disadvantage.</a:t>
            </a:r>
          </a:p>
          <a:p>
            <a:pPr marL="285750" indent="-285750">
              <a:buFont typeface="Arial" panose="020B0604020202020204" pitchFamily="34" charset="0"/>
              <a:buChar char="•"/>
            </a:pPr>
            <a:r>
              <a:rPr lang="en-US" sz="2800" dirty="0">
                <a:ln w="15875">
                  <a:noFill/>
                  <a:round/>
                </a:ln>
              </a:rPr>
              <a:t>Examples of institutional racism include:</a:t>
            </a:r>
          </a:p>
          <a:p>
            <a:pPr marL="742950" lvl="1" indent="-285750">
              <a:buFont typeface="Arial" panose="020B0604020202020204" pitchFamily="34" charset="0"/>
              <a:buChar char="•"/>
            </a:pPr>
            <a:r>
              <a:rPr lang="en-US" sz="2800" dirty="0">
                <a:ln w="15875">
                  <a:noFill/>
                  <a:round/>
                </a:ln>
              </a:rPr>
              <a:t>restrictive housing contracts and bank lending policies;</a:t>
            </a:r>
          </a:p>
          <a:p>
            <a:pPr marL="742950" lvl="1" indent="-285750">
              <a:buFont typeface="Arial" panose="020B0604020202020204" pitchFamily="34" charset="0"/>
              <a:buChar char="•"/>
            </a:pPr>
            <a:r>
              <a:rPr lang="en-US" sz="2800" dirty="0">
                <a:ln w="15875">
                  <a:noFill/>
                  <a:round/>
                </a:ln>
              </a:rPr>
              <a:t>racial profiling by the police;</a:t>
            </a:r>
          </a:p>
          <a:p>
            <a:pPr marL="742950" lvl="1" indent="-285750">
              <a:buFont typeface="Arial" panose="020B0604020202020204" pitchFamily="34" charset="0"/>
              <a:buChar char="•"/>
            </a:pPr>
            <a:r>
              <a:rPr lang="en-US" sz="2800" dirty="0">
                <a:ln w="15875">
                  <a:noFill/>
                  <a:round/>
                </a:ln>
              </a:rPr>
              <a:t>under- and misrepresentation of ethnic groups in mass media; and</a:t>
            </a:r>
          </a:p>
          <a:p>
            <a:pPr marL="742950" lvl="1" indent="-285750">
              <a:buFont typeface="Arial" panose="020B0604020202020204" pitchFamily="34" charset="0"/>
              <a:buChar char="•"/>
            </a:pPr>
            <a:r>
              <a:rPr lang="en-US" sz="2800" dirty="0">
                <a:ln w="15875">
                  <a:noFill/>
                  <a:round/>
                </a:ln>
              </a:rPr>
              <a:t>race-based barriers to gainful employment and professional advancement. </a:t>
            </a:r>
            <a:endParaRPr lang="en-US" sz="2800" dirty="0">
              <a:ln w="15875">
                <a:noFill/>
                <a:round/>
              </a:ln>
              <a:effectLst/>
            </a:endParaRPr>
          </a:p>
          <a:p>
            <a:pPr marL="285750" indent="-285750">
              <a:buFont typeface="Arial" panose="020B0604020202020204" pitchFamily="34" charset="0"/>
              <a:buChar char="•"/>
            </a:pPr>
            <a:endParaRPr lang="en-US" sz="1200" dirty="0">
              <a:ln w="15875">
                <a:noFill/>
                <a:round/>
              </a:ln>
              <a:effectLst/>
            </a:endParaRPr>
          </a:p>
        </p:txBody>
      </p:sp>
      <p:sp>
        <p:nvSpPr>
          <p:cNvPr id="4" name="Slide Number Placeholder 3"/>
          <p:cNvSpPr>
            <a:spLocks noGrp="1"/>
          </p:cNvSpPr>
          <p:nvPr>
            <p:ph type="sldNum" sz="quarter" idx="5"/>
          </p:nvPr>
        </p:nvSpPr>
        <p:spPr/>
        <p:txBody>
          <a:bodyPr/>
          <a:lstStyle/>
          <a:p>
            <a:fld id="{06FD82CD-EE43-7D4C-B990-190FBB9F7A60}" type="slidenum">
              <a:rPr lang="en-US" smtClean="0"/>
              <a:t>10</a:t>
            </a:fld>
            <a:endParaRPr lang="en-US"/>
          </a:p>
        </p:txBody>
      </p:sp>
    </p:spTree>
    <p:extLst>
      <p:ext uri="{BB962C8B-B14F-4D97-AF65-F5344CB8AC3E}">
        <p14:creationId xmlns:p14="http://schemas.microsoft.com/office/powerpoint/2010/main" val="1003781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9/6/19</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550492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8698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34708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66009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9/6/19</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23877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1761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23863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17375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98354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9/6/19</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69634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9/6/19</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659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9/6/19</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7439951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6" r:id="rId6"/>
    <p:sldLayoutId id="2147483701" r:id="rId7"/>
    <p:sldLayoutId id="2147483702" r:id="rId8"/>
    <p:sldLayoutId id="2147483703" r:id="rId9"/>
    <p:sldLayoutId id="2147483704" r:id="rId10"/>
    <p:sldLayoutId id="2147483705"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B6551CB-3C7A-234C-BDDC-A88584F01A62}"/>
              </a:ext>
            </a:extLst>
          </p:cNvPr>
          <p:cNvPicPr>
            <a:picLocks noChangeAspect="1"/>
          </p:cNvPicPr>
          <p:nvPr/>
        </p:nvPicPr>
        <p:blipFill rotWithShape="1">
          <a:blip r:embed="rId2"/>
          <a:srcRect t="7356" b="8604"/>
          <a:stretch/>
        </p:blipFill>
        <p:spPr>
          <a:xfrm>
            <a:off x="0" y="0"/>
            <a:ext cx="12170033" cy="6858000"/>
          </a:xfrm>
          <a:prstGeom prst="rect">
            <a:avLst/>
          </a:prstGeom>
        </p:spPr>
      </p:pic>
      <p:sp useBgFill="1">
        <p:nvSpPr>
          <p:cNvPr id="30" name="Rectangle 24">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2" name="Rectangle 26">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EE2DAAA7-86A2-414E-BF6E-9C61A4978516}"/>
              </a:ext>
            </a:extLst>
          </p:cNvPr>
          <p:cNvSpPr>
            <a:spLocks noGrp="1"/>
          </p:cNvSpPr>
          <p:nvPr>
            <p:ph type="ctrTitle"/>
          </p:nvPr>
        </p:nvSpPr>
        <p:spPr>
          <a:xfrm>
            <a:off x="1771132" y="2091263"/>
            <a:ext cx="8649738" cy="2590800"/>
          </a:xfrm>
        </p:spPr>
        <p:txBody>
          <a:bodyPr>
            <a:normAutofit/>
          </a:bodyPr>
          <a:lstStyle/>
          <a:p>
            <a:r>
              <a:rPr lang="en-US" sz="4000" dirty="0"/>
              <a:t>CHAPTER 13.</a:t>
            </a:r>
            <a:br>
              <a:rPr lang="en-US" sz="4000" dirty="0"/>
            </a:br>
            <a:r>
              <a:rPr lang="en-US" sz="2800" dirty="0"/>
              <a:t>RACE, RACISM AND RESISTANCE ACROSS </a:t>
            </a:r>
            <a:br>
              <a:rPr lang="en-US" sz="2800" dirty="0"/>
            </a:br>
            <a:r>
              <a:rPr lang="en-US" sz="2800" dirty="0"/>
              <a:t>THE LIFE SPAN </a:t>
            </a:r>
          </a:p>
        </p:txBody>
      </p:sp>
      <p:sp>
        <p:nvSpPr>
          <p:cNvPr id="3" name="Subtitle 2">
            <a:extLst>
              <a:ext uri="{FF2B5EF4-FFF2-40B4-BE49-F238E27FC236}">
                <a16:creationId xmlns:a16="http://schemas.microsoft.com/office/drawing/2014/main" id="{5459FC62-69B1-924B-B1DB-AB2988CC1108}"/>
              </a:ext>
            </a:extLst>
          </p:cNvPr>
          <p:cNvSpPr>
            <a:spLocks noGrp="1"/>
          </p:cNvSpPr>
          <p:nvPr>
            <p:ph type="subTitle" idx="1"/>
          </p:nvPr>
        </p:nvSpPr>
        <p:spPr>
          <a:xfrm>
            <a:off x="1771130" y="4682062"/>
            <a:ext cx="8652788" cy="457201"/>
          </a:xfrm>
        </p:spPr>
        <p:txBody>
          <a:bodyPr>
            <a:normAutofit/>
          </a:bodyPr>
          <a:lstStyle/>
          <a:p>
            <a:pPr>
              <a:spcAft>
                <a:spcPts val="600"/>
              </a:spcAft>
            </a:pPr>
            <a:r>
              <a:rPr lang="en-US" dirty="0"/>
              <a:t>Human Behavior for Social Work Practice</a:t>
            </a:r>
          </a:p>
          <a:p>
            <a:pPr>
              <a:spcAft>
                <a:spcPts val="600"/>
              </a:spcAft>
            </a:pPr>
            <a:endParaRPr lang="en-US" dirty="0"/>
          </a:p>
          <a:p>
            <a:endParaRPr lang="en-US" dirty="0"/>
          </a:p>
          <a:p>
            <a:endParaRPr lang="en-US" dirty="0"/>
          </a:p>
        </p:txBody>
      </p:sp>
      <p:sp>
        <p:nvSpPr>
          <p:cNvPr id="29" name="Rectangle 28">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75D89D9-50B2-2845-868B-8F18DD1DE221}"/>
              </a:ext>
            </a:extLst>
          </p:cNvPr>
          <p:cNvCxnSpPr/>
          <p:nvPr/>
        </p:nvCxnSpPr>
        <p:spPr>
          <a:xfrm>
            <a:off x="2548128" y="4346128"/>
            <a:ext cx="709574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750C544-2FBA-7041-A27B-714F6556E626}"/>
              </a:ext>
            </a:extLst>
          </p:cNvPr>
          <p:cNvSpPr txBox="1"/>
          <p:nvPr/>
        </p:nvSpPr>
        <p:spPr>
          <a:xfrm>
            <a:off x="-2165684" y="1379621"/>
            <a:ext cx="184731" cy="369332"/>
          </a:xfrm>
          <a:prstGeom prst="rect">
            <a:avLst/>
          </a:prstGeom>
          <a:noFill/>
        </p:spPr>
        <p:txBody>
          <a:bodyPr wrap="none" rtlCol="0">
            <a:spAutoFit/>
          </a:bodyPr>
          <a:lstStyle/>
          <a:p>
            <a:endParaRPr lang="en-US"/>
          </a:p>
        </p:txBody>
      </p:sp>
      <p:sp>
        <p:nvSpPr>
          <p:cNvPr id="13" name="TextBox 12">
            <a:extLst>
              <a:ext uri="{FF2B5EF4-FFF2-40B4-BE49-F238E27FC236}">
                <a16:creationId xmlns:a16="http://schemas.microsoft.com/office/drawing/2014/main" id="{A56D9994-5B09-7241-9265-0EAB17865B96}"/>
              </a:ext>
            </a:extLst>
          </p:cNvPr>
          <p:cNvSpPr txBox="1"/>
          <p:nvPr/>
        </p:nvSpPr>
        <p:spPr>
          <a:xfrm>
            <a:off x="196042" y="6492672"/>
            <a:ext cx="4800501" cy="276999"/>
          </a:xfrm>
          <a:prstGeom prst="rect">
            <a:avLst/>
          </a:prstGeom>
          <a:solidFill>
            <a:schemeClr val="bg1"/>
          </a:solidFill>
        </p:spPr>
        <p:txBody>
          <a:bodyPr wrap="square" rtlCol="0">
            <a:spAutoFit/>
          </a:bodyPr>
          <a:lstStyle/>
          <a:p>
            <a:r>
              <a:rPr lang="en-US" sz="1200" b="1" dirty="0"/>
              <a:t>Power Point format &amp; design by: Bailey Jader, University of Minnesota</a:t>
            </a:r>
          </a:p>
        </p:txBody>
      </p:sp>
    </p:spTree>
    <p:extLst>
      <p:ext uri="{BB962C8B-B14F-4D97-AF65-F5344CB8AC3E}">
        <p14:creationId xmlns:p14="http://schemas.microsoft.com/office/powerpoint/2010/main" val="1166526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outdoor, person, road, ground&#10;&#10;Description automatically generated">
            <a:extLst>
              <a:ext uri="{FF2B5EF4-FFF2-40B4-BE49-F238E27FC236}">
                <a16:creationId xmlns:a16="http://schemas.microsoft.com/office/drawing/2014/main" id="{F18F0DF8-3578-044B-A3B8-043B3C2F3C2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r="9091" b="23391"/>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C662AA-E7AF-5448-B53F-AF09C860408D}"/>
              </a:ext>
            </a:extLst>
          </p:cNvPr>
          <p:cNvSpPr>
            <a:spLocks noGrp="1"/>
          </p:cNvSpPr>
          <p:nvPr>
            <p:ph type="title"/>
          </p:nvPr>
        </p:nvSpPr>
        <p:spPr>
          <a:xfrm>
            <a:off x="774043" y="450036"/>
            <a:ext cx="4602152" cy="1718225"/>
          </a:xfrm>
        </p:spPr>
        <p:txBody>
          <a:bodyPr>
            <a:normAutofit/>
          </a:bodyPr>
          <a:lstStyle/>
          <a:p>
            <a:r>
              <a:rPr lang="en-US" sz="3700" dirty="0"/>
              <a:t>Racism, White Privilege &amp; Institutional Racism</a:t>
            </a:r>
          </a:p>
        </p:txBody>
      </p:sp>
      <p:sp>
        <p:nvSpPr>
          <p:cNvPr id="3" name="Content Placeholder 2">
            <a:extLst>
              <a:ext uri="{FF2B5EF4-FFF2-40B4-BE49-F238E27FC236}">
                <a16:creationId xmlns:a16="http://schemas.microsoft.com/office/drawing/2014/main" id="{40606BA6-0D9C-AF47-BAD3-82BE4C3ECA93}"/>
              </a:ext>
            </a:extLst>
          </p:cNvPr>
          <p:cNvSpPr>
            <a:spLocks noGrp="1"/>
          </p:cNvSpPr>
          <p:nvPr>
            <p:ph idx="1"/>
          </p:nvPr>
        </p:nvSpPr>
        <p:spPr>
          <a:xfrm>
            <a:off x="603124" y="2130702"/>
            <a:ext cx="4941173" cy="3480066"/>
          </a:xfrm>
        </p:spPr>
        <p:txBody>
          <a:bodyPr>
            <a:noAutofit/>
          </a:bodyPr>
          <a:lstStyle/>
          <a:p>
            <a:pPr marL="285750" indent="-285750">
              <a:spcBef>
                <a:spcPts val="0"/>
              </a:spcBef>
              <a:buFont typeface="Arial" panose="020B0604020202020204" pitchFamily="34" charset="0"/>
              <a:buChar char="•"/>
            </a:pPr>
            <a:r>
              <a:rPr lang="en-US" dirty="0">
                <a:ln w="15875">
                  <a:noFill/>
                  <a:round/>
                </a:ln>
              </a:rPr>
              <a:t>Racism = part of social &amp; economic institutions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b="1" dirty="0">
                <a:ln w="15875">
                  <a:noFill/>
                  <a:round/>
                </a:ln>
              </a:rPr>
              <a:t>Institutional racism </a:t>
            </a:r>
            <a:r>
              <a:rPr lang="en-US" dirty="0">
                <a:ln w="15875">
                  <a:noFill/>
                  <a:round/>
                </a:ln>
              </a:rPr>
              <a:t>= social policies &amp; institutional practices that disadvantage nonwhite racial &amp; ethnic groups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Examples:</a:t>
            </a:r>
          </a:p>
          <a:p>
            <a:pPr marL="742950" lvl="1" indent="-285750">
              <a:spcBef>
                <a:spcPts val="0"/>
              </a:spcBef>
              <a:buFont typeface="Arial" panose="020B0604020202020204" pitchFamily="34" charset="0"/>
              <a:buChar char="•"/>
            </a:pPr>
            <a:r>
              <a:rPr lang="en-US" sz="1800" dirty="0">
                <a:ln w="15875">
                  <a:noFill/>
                  <a:round/>
                </a:ln>
              </a:rPr>
              <a:t>Restrictive housing contracts &amp; bank lending policies</a:t>
            </a:r>
          </a:p>
          <a:p>
            <a:pPr marL="742950" lvl="1" indent="-285750">
              <a:spcBef>
                <a:spcPts val="0"/>
              </a:spcBef>
              <a:buFont typeface="Arial" panose="020B0604020202020204" pitchFamily="34" charset="0"/>
              <a:buChar char="•"/>
            </a:pPr>
            <a:r>
              <a:rPr lang="en-US" sz="1800" dirty="0">
                <a:ln w="15875">
                  <a:noFill/>
                  <a:round/>
                </a:ln>
              </a:rPr>
              <a:t>Racial profiling by police</a:t>
            </a:r>
          </a:p>
          <a:p>
            <a:pPr marL="742950" lvl="1" indent="-285750">
              <a:spcBef>
                <a:spcPts val="0"/>
              </a:spcBef>
              <a:buFont typeface="Arial" panose="020B0604020202020204" pitchFamily="34" charset="0"/>
              <a:buChar char="•"/>
            </a:pPr>
            <a:r>
              <a:rPr lang="en-US" sz="1800" dirty="0">
                <a:ln w="15875">
                  <a:noFill/>
                  <a:round/>
                </a:ln>
              </a:rPr>
              <a:t>Under/misrepresentation of ethnic groups in mass media</a:t>
            </a:r>
          </a:p>
          <a:p>
            <a:pPr marL="742950" lvl="1" indent="-285750">
              <a:spcBef>
                <a:spcPts val="0"/>
              </a:spcBef>
              <a:buFont typeface="Arial" panose="020B0604020202020204" pitchFamily="34" charset="0"/>
              <a:buChar char="•"/>
            </a:pPr>
            <a:r>
              <a:rPr lang="en-US" sz="1800" dirty="0">
                <a:ln w="15875">
                  <a:noFill/>
                  <a:round/>
                </a:ln>
              </a:rPr>
              <a:t>Race-based barriers to employment &amp; professional advancement</a:t>
            </a:r>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10E9F17F-64E8-3A41-841A-73061BEEAD5B}"/>
              </a:ext>
            </a:extLst>
          </p:cNvPr>
          <p:cNvSpPr txBox="1"/>
          <p:nvPr/>
        </p:nvSpPr>
        <p:spPr>
          <a:xfrm>
            <a:off x="2433173" y="6153475"/>
            <a:ext cx="32820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626513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outdoor, ground, road&#10;&#10;Description automatically generated">
            <a:extLst>
              <a:ext uri="{FF2B5EF4-FFF2-40B4-BE49-F238E27FC236}">
                <a16:creationId xmlns:a16="http://schemas.microsoft.com/office/drawing/2014/main" id="{121F775B-B4A1-0A4F-B0C8-B34AFB618CF5}"/>
              </a:ext>
            </a:extLst>
          </p:cNvPr>
          <p:cNvPicPr>
            <a:picLocks noChangeAspect="1"/>
          </p:cNvPicPr>
          <p:nvPr/>
        </p:nvPicPr>
        <p:blipFill rotWithShape="1">
          <a:blip r:embed="rId3"/>
          <a:srcRect t="9913" r="9091" b="13478"/>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CB04CC-47A4-4742-91F7-93350E3D86E2}"/>
              </a:ext>
            </a:extLst>
          </p:cNvPr>
          <p:cNvSpPr>
            <a:spLocks noGrp="1"/>
          </p:cNvSpPr>
          <p:nvPr>
            <p:ph type="title"/>
          </p:nvPr>
        </p:nvSpPr>
        <p:spPr>
          <a:xfrm>
            <a:off x="774043" y="727626"/>
            <a:ext cx="4602152" cy="1718225"/>
          </a:xfrm>
        </p:spPr>
        <p:txBody>
          <a:bodyPr>
            <a:normAutofit/>
          </a:bodyPr>
          <a:lstStyle/>
          <a:p>
            <a:r>
              <a:rPr lang="en-US" sz="3700"/>
              <a:t>Racism, White Privilege &amp; Institutional Racism</a:t>
            </a:r>
          </a:p>
        </p:txBody>
      </p:sp>
      <p:sp>
        <p:nvSpPr>
          <p:cNvPr id="3" name="Content Placeholder 2">
            <a:extLst>
              <a:ext uri="{FF2B5EF4-FFF2-40B4-BE49-F238E27FC236}">
                <a16:creationId xmlns:a16="http://schemas.microsoft.com/office/drawing/2014/main" id="{3251F9F5-3988-DA4A-B305-2D5657CDBB7E}"/>
              </a:ext>
            </a:extLst>
          </p:cNvPr>
          <p:cNvSpPr>
            <a:spLocks noGrp="1"/>
          </p:cNvSpPr>
          <p:nvPr>
            <p:ph idx="1"/>
          </p:nvPr>
        </p:nvSpPr>
        <p:spPr>
          <a:xfrm>
            <a:off x="774043" y="2538920"/>
            <a:ext cx="4602152" cy="3480066"/>
          </a:xfrm>
        </p:spPr>
        <p:txBody>
          <a:bodyPr>
            <a:normAutofit/>
          </a:bodyPr>
          <a:lstStyle/>
          <a:p>
            <a:pPr marL="285750" indent="-285750">
              <a:spcBef>
                <a:spcPts val="0"/>
              </a:spcBef>
              <a:buFont typeface="Arial" panose="020B0604020202020204" pitchFamily="34" charset="0"/>
              <a:buChar char="•"/>
            </a:pPr>
            <a:r>
              <a:rPr lang="en-US" b="1" dirty="0">
                <a:ln w="15875">
                  <a:noFill/>
                  <a:round/>
                </a:ln>
              </a:rPr>
              <a:t>White privilege </a:t>
            </a:r>
            <a:r>
              <a:rPr lang="en-US" dirty="0">
                <a:ln w="15875">
                  <a:noFill/>
                  <a:round/>
                </a:ln>
              </a:rPr>
              <a:t>= unearned advantages, entitlements, immunities, &amp; dominance “white” identities at expense of people of color</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Behaviors &amp; values of dominant group seen as the norm</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b="1" dirty="0">
                <a:ln w="15875">
                  <a:noFill/>
                  <a:round/>
                </a:ln>
              </a:rPr>
              <a:t>Meritocracy </a:t>
            </a:r>
            <a:r>
              <a:rPr lang="en-US" dirty="0">
                <a:ln w="15875">
                  <a:noFill/>
                  <a:round/>
                </a:ln>
              </a:rPr>
              <a:t>= myth that rewards given based on hard work, achievement &amp; motivation</a:t>
            </a:r>
            <a:endParaRPr lang="en-US" dirty="0"/>
          </a:p>
          <a:p>
            <a:pPr>
              <a:spcBef>
                <a:spcPts val="0"/>
              </a:spcBef>
            </a:pPr>
            <a:endParaRPr lang="en-US" dirty="0"/>
          </a:p>
        </p:txBody>
      </p:sp>
      <p:sp>
        <p:nvSpPr>
          <p:cNvPr id="8" name="TextBox 7">
            <a:extLst>
              <a:ext uri="{FF2B5EF4-FFF2-40B4-BE49-F238E27FC236}">
                <a16:creationId xmlns:a16="http://schemas.microsoft.com/office/drawing/2014/main" id="{4556BB06-DBA4-F544-B41B-112DC11A20A8}"/>
              </a:ext>
            </a:extLst>
          </p:cNvPr>
          <p:cNvSpPr txBox="1"/>
          <p:nvPr/>
        </p:nvSpPr>
        <p:spPr>
          <a:xfrm>
            <a:off x="2433173" y="6153475"/>
            <a:ext cx="32820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2308300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in front of a crowd&#10;&#10;Description automatically generated">
            <a:extLst>
              <a:ext uri="{FF2B5EF4-FFF2-40B4-BE49-F238E27FC236}">
                <a16:creationId xmlns:a16="http://schemas.microsoft.com/office/drawing/2014/main" id="{8DC0B148-6DB9-604C-8953-7BACD69131E2}"/>
              </a:ext>
            </a:extLst>
          </p:cNvPr>
          <p:cNvPicPr>
            <a:picLocks noChangeAspect="1"/>
          </p:cNvPicPr>
          <p:nvPr/>
        </p:nvPicPr>
        <p:blipFill rotWithShape="1">
          <a:blip r:embed="rId3"/>
          <a:srcRect t="4196" b="1153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23B8BF-551F-0B47-915B-8F37E3445F54}"/>
              </a:ext>
            </a:extLst>
          </p:cNvPr>
          <p:cNvSpPr>
            <a:spLocks noGrp="1"/>
          </p:cNvSpPr>
          <p:nvPr>
            <p:ph type="title"/>
          </p:nvPr>
        </p:nvSpPr>
        <p:spPr>
          <a:xfrm>
            <a:off x="6654304" y="1050247"/>
            <a:ext cx="4472921" cy="1371600"/>
          </a:xfrm>
        </p:spPr>
        <p:txBody>
          <a:bodyPr>
            <a:normAutofit/>
          </a:bodyPr>
          <a:lstStyle/>
          <a:p>
            <a:r>
              <a:rPr lang="en-US" sz="3400"/>
              <a:t>Racism, White Privilege &amp; Institutional Racism</a:t>
            </a:r>
          </a:p>
        </p:txBody>
      </p:sp>
      <p:sp>
        <p:nvSpPr>
          <p:cNvPr id="3" name="Content Placeholder 2">
            <a:extLst>
              <a:ext uri="{FF2B5EF4-FFF2-40B4-BE49-F238E27FC236}">
                <a16:creationId xmlns:a16="http://schemas.microsoft.com/office/drawing/2014/main" id="{2DED290F-3E1C-5642-88ED-924D4AC2A26E}"/>
              </a:ext>
            </a:extLst>
          </p:cNvPr>
          <p:cNvSpPr>
            <a:spLocks noGrp="1"/>
          </p:cNvSpPr>
          <p:nvPr>
            <p:ph idx="1"/>
          </p:nvPr>
        </p:nvSpPr>
        <p:spPr>
          <a:xfrm>
            <a:off x="6654304" y="2475111"/>
            <a:ext cx="4472922" cy="3131672"/>
          </a:xfrm>
        </p:spPr>
        <p:txBody>
          <a:bodyPr>
            <a:normAutofit/>
          </a:bodyPr>
          <a:lstStyle/>
          <a:p>
            <a:pPr marL="285750" indent="-285750">
              <a:spcBef>
                <a:spcPts val="0"/>
              </a:spcBef>
              <a:buFont typeface="Arial" panose="020B0604020202020204" pitchFamily="34" charset="0"/>
              <a:buChar char="•"/>
            </a:pPr>
            <a:r>
              <a:rPr lang="en-US" b="1" dirty="0">
                <a:ln w="15875">
                  <a:noFill/>
                  <a:round/>
                </a:ln>
              </a:rPr>
              <a:t>Critical consciousness </a:t>
            </a:r>
            <a:r>
              <a:rPr lang="en-US" dirty="0">
                <a:ln w="15875">
                  <a:noFill/>
                  <a:round/>
                </a:ln>
              </a:rPr>
              <a:t>= perception of social, political &amp; economic contradictions &amp; oppression</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b="1" dirty="0">
                <a:ln w="15875">
                  <a:noFill/>
                  <a:round/>
                </a:ln>
              </a:rPr>
              <a:t>Reflexive self-awareness </a:t>
            </a:r>
            <a:r>
              <a:rPr lang="en-US" dirty="0">
                <a:ln w="15875">
                  <a:noFill/>
                  <a:round/>
                </a:ln>
              </a:rPr>
              <a:t>= process of becoming aware of personal biases &amp; how we construct identities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Concepts necessary to move beyond guilt, shame, anger &amp; understand how oppression manifests</a:t>
            </a:r>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5E27D3AA-BF8C-234D-8F6A-62F71C4981A6}"/>
              </a:ext>
            </a:extLst>
          </p:cNvPr>
          <p:cNvSpPr txBox="1"/>
          <p:nvPr/>
        </p:nvSpPr>
        <p:spPr>
          <a:xfrm>
            <a:off x="7991665" y="5735910"/>
            <a:ext cx="32820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2208783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368101-09A5-7044-8F21-1CE322522527}"/>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B992C6B-2634-EE41-893D-3491B00E5EA4}"/>
              </a:ext>
            </a:extLst>
          </p:cNvPr>
          <p:cNvSpPr/>
          <p:nvPr/>
        </p:nvSpPr>
        <p:spPr>
          <a:xfrm>
            <a:off x="6252711" y="253114"/>
            <a:ext cx="5612193"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70311FF-875B-7D4A-B447-DBBCC4214124}"/>
              </a:ext>
            </a:extLst>
          </p:cNvPr>
          <p:cNvSpPr/>
          <p:nvPr/>
        </p:nvSpPr>
        <p:spPr>
          <a:xfrm>
            <a:off x="6408923"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6F4666-3F1E-E742-868F-CDA5CC67EFEA}"/>
              </a:ext>
            </a:extLst>
          </p:cNvPr>
          <p:cNvSpPr>
            <a:spLocks noGrp="1"/>
          </p:cNvSpPr>
          <p:nvPr>
            <p:ph type="title"/>
          </p:nvPr>
        </p:nvSpPr>
        <p:spPr>
          <a:xfrm>
            <a:off x="6727634" y="651366"/>
            <a:ext cx="5144605" cy="1371600"/>
          </a:xfrm>
        </p:spPr>
        <p:txBody>
          <a:bodyPr>
            <a:normAutofit/>
          </a:bodyPr>
          <a:lstStyle/>
          <a:p>
            <a:r>
              <a:rPr lang="en-US" sz="3600" dirty="0"/>
              <a:t>Racial Identity Development</a:t>
            </a:r>
          </a:p>
        </p:txBody>
      </p:sp>
      <p:sp>
        <p:nvSpPr>
          <p:cNvPr id="3" name="Content Placeholder 2">
            <a:extLst>
              <a:ext uri="{FF2B5EF4-FFF2-40B4-BE49-F238E27FC236}">
                <a16:creationId xmlns:a16="http://schemas.microsoft.com/office/drawing/2014/main" id="{352FF377-1499-3243-B6AC-8E0651ADEF0E}"/>
              </a:ext>
            </a:extLst>
          </p:cNvPr>
          <p:cNvSpPr>
            <a:spLocks noGrp="1"/>
          </p:cNvSpPr>
          <p:nvPr>
            <p:ph idx="1"/>
          </p:nvPr>
        </p:nvSpPr>
        <p:spPr>
          <a:xfrm>
            <a:off x="6658506" y="2215918"/>
            <a:ext cx="4800601" cy="3849624"/>
          </a:xfrm>
        </p:spPr>
        <p:txBody>
          <a:bodyPr>
            <a:normAutofit/>
          </a:bodyPr>
          <a:lstStyle/>
          <a:p>
            <a:pPr marL="285750" indent="-285750">
              <a:spcBef>
                <a:spcPts val="0"/>
              </a:spcBef>
              <a:buFont typeface="Arial" panose="020B0604020202020204" pitchFamily="34" charset="0"/>
              <a:buChar char="•"/>
            </a:pPr>
            <a:r>
              <a:rPr lang="en-US" dirty="0"/>
              <a:t>Racial socialization practices based on:</a:t>
            </a:r>
          </a:p>
          <a:p>
            <a:pPr marL="742950" lvl="1" indent="-285750">
              <a:spcBef>
                <a:spcPts val="0"/>
              </a:spcBef>
              <a:buFont typeface="Arial" panose="020B0604020202020204" pitchFamily="34" charset="0"/>
              <a:buChar char="•"/>
            </a:pPr>
            <a:r>
              <a:rPr lang="en-US" sz="1800" dirty="0"/>
              <a:t>Parents’ perceptions of how children can be safe/successful in particular sociocultural &amp; physical ecologies</a:t>
            </a:r>
          </a:p>
          <a:p>
            <a:pPr marL="742950" lvl="1" indent="-285750">
              <a:spcBef>
                <a:spcPts val="0"/>
              </a:spcBef>
              <a:buFont typeface="Arial" panose="020B0604020202020204" pitchFamily="34" charset="0"/>
              <a:buChar char="•"/>
            </a:pPr>
            <a:r>
              <a:rPr lang="en-US" sz="1800" dirty="0"/>
              <a:t>Children’s responses to racist incidents &amp; socialization messages</a:t>
            </a:r>
            <a:br>
              <a:rPr lang="en-US" sz="1800" dirty="0"/>
            </a:br>
            <a:endParaRPr lang="en-US" sz="1800" dirty="0"/>
          </a:p>
          <a:p>
            <a:pPr marL="285750" indent="-285750">
              <a:spcBef>
                <a:spcPts val="0"/>
              </a:spcBef>
              <a:buFont typeface="Arial" panose="020B0604020202020204" pitchFamily="34" charset="0"/>
              <a:buChar char="•"/>
            </a:pPr>
            <a:r>
              <a:rPr lang="en-US" dirty="0"/>
              <a:t>Experiencing prejudice, stigmatization &amp; observing others penalized because of race alter child’s emotional/cognitive development &amp; trigger long-term mental trauma.</a:t>
            </a:r>
          </a:p>
          <a:p>
            <a:pPr>
              <a:spcBef>
                <a:spcPts val="0"/>
              </a:spcBef>
            </a:pPr>
            <a:endParaRPr lang="en-US" dirty="0"/>
          </a:p>
          <a:p>
            <a:pPr>
              <a:spcBef>
                <a:spcPts val="0"/>
              </a:spcBef>
            </a:pPr>
            <a:endParaRPr lang="en-US" dirty="0"/>
          </a:p>
        </p:txBody>
      </p:sp>
      <p:sp>
        <p:nvSpPr>
          <p:cNvPr id="7" name="TextBox 6">
            <a:extLst>
              <a:ext uri="{FF2B5EF4-FFF2-40B4-BE49-F238E27FC236}">
                <a16:creationId xmlns:a16="http://schemas.microsoft.com/office/drawing/2014/main" id="{8E5D0448-C1EC-8443-A831-A34422A64827}"/>
              </a:ext>
            </a:extLst>
          </p:cNvPr>
          <p:cNvSpPr txBox="1"/>
          <p:nvPr/>
        </p:nvSpPr>
        <p:spPr>
          <a:xfrm>
            <a:off x="8294913" y="6127164"/>
            <a:ext cx="32820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3269367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FA61F-3D16-0C4B-8012-060F976509AC}"/>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22CC892-ECBE-6240-8137-1C92340686B4}"/>
              </a:ext>
            </a:extLst>
          </p:cNvPr>
          <p:cNvSpPr/>
          <p:nvPr/>
        </p:nvSpPr>
        <p:spPr>
          <a:xfrm>
            <a:off x="6935755" y="253114"/>
            <a:ext cx="4929149"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500EE4-071C-A242-AC66-F099D25B06A3}"/>
              </a:ext>
            </a:extLst>
          </p:cNvPr>
          <p:cNvSpPr/>
          <p:nvPr/>
        </p:nvSpPr>
        <p:spPr>
          <a:xfrm>
            <a:off x="7053943" y="427534"/>
            <a:ext cx="465474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F86A41-A793-254A-BC66-89EA7674B98E}"/>
              </a:ext>
            </a:extLst>
          </p:cNvPr>
          <p:cNvSpPr txBox="1"/>
          <p:nvPr/>
        </p:nvSpPr>
        <p:spPr>
          <a:xfrm>
            <a:off x="8294913" y="6127164"/>
            <a:ext cx="3282043" cy="246221"/>
          </a:xfrm>
          <a:prstGeom prst="rect">
            <a:avLst/>
          </a:prstGeom>
          <a:noFill/>
        </p:spPr>
        <p:txBody>
          <a:bodyPr wrap="square" rtlCol="0">
            <a:spAutoFit/>
          </a:bodyPr>
          <a:lstStyle/>
          <a:p>
            <a:pPr algn="r"/>
            <a:r>
              <a:rPr lang="en-US" sz="1000" dirty="0"/>
              <a:t>Photo Credit: Unsplash</a:t>
            </a:r>
          </a:p>
        </p:txBody>
      </p:sp>
      <p:sp>
        <p:nvSpPr>
          <p:cNvPr id="2" name="Title 1">
            <a:extLst>
              <a:ext uri="{FF2B5EF4-FFF2-40B4-BE49-F238E27FC236}">
                <a16:creationId xmlns:a16="http://schemas.microsoft.com/office/drawing/2014/main" id="{BD9BA733-AEE5-074D-BEDE-2B4F1D6DC053}"/>
              </a:ext>
            </a:extLst>
          </p:cNvPr>
          <p:cNvSpPr>
            <a:spLocks noGrp="1"/>
          </p:cNvSpPr>
          <p:nvPr>
            <p:ph type="title"/>
          </p:nvPr>
        </p:nvSpPr>
        <p:spPr>
          <a:xfrm>
            <a:off x="7429500" y="642594"/>
            <a:ext cx="4279190" cy="1371600"/>
          </a:xfrm>
        </p:spPr>
        <p:txBody>
          <a:bodyPr>
            <a:normAutofit fontScale="90000"/>
          </a:bodyPr>
          <a:lstStyle/>
          <a:p>
            <a:r>
              <a:rPr lang="en-US" dirty="0"/>
              <a:t>Racial Identity Development</a:t>
            </a:r>
          </a:p>
        </p:txBody>
      </p:sp>
      <p:sp>
        <p:nvSpPr>
          <p:cNvPr id="3" name="Content Placeholder 2">
            <a:extLst>
              <a:ext uri="{FF2B5EF4-FFF2-40B4-BE49-F238E27FC236}">
                <a16:creationId xmlns:a16="http://schemas.microsoft.com/office/drawing/2014/main" id="{CA8371C2-2BF8-5A4C-B6F2-4296708FFDEC}"/>
              </a:ext>
            </a:extLst>
          </p:cNvPr>
          <p:cNvSpPr>
            <a:spLocks noGrp="1"/>
          </p:cNvSpPr>
          <p:nvPr>
            <p:ph idx="1"/>
          </p:nvPr>
        </p:nvSpPr>
        <p:spPr>
          <a:xfrm>
            <a:off x="7233557" y="2331722"/>
            <a:ext cx="4475133" cy="3849624"/>
          </a:xfrm>
        </p:spPr>
        <p:txBody>
          <a:bodyPr>
            <a:normAutofit/>
          </a:bodyPr>
          <a:lstStyle/>
          <a:p>
            <a:pPr marL="285750" indent="-285750">
              <a:spcBef>
                <a:spcPts val="0"/>
              </a:spcBef>
              <a:buFont typeface="Arial" panose="020B0604020202020204" pitchFamily="34" charset="0"/>
              <a:buChar char="•"/>
            </a:pPr>
            <a:r>
              <a:rPr lang="en-US" dirty="0"/>
              <a:t>Racial-identity development begins early in life, continues through development</a:t>
            </a:r>
            <a:br>
              <a:rPr lang="en-US" dirty="0"/>
            </a:br>
            <a:endParaRPr lang="en-US" dirty="0"/>
          </a:p>
          <a:p>
            <a:pPr marL="285750" indent="-285750">
              <a:spcBef>
                <a:spcPts val="0"/>
              </a:spcBef>
              <a:buFont typeface="Arial" panose="020B0604020202020204" pitchFamily="34" charset="0"/>
              <a:buChar char="•"/>
            </a:pPr>
            <a:r>
              <a:rPr lang="en-US" dirty="0"/>
              <a:t>Racial-identity trajectories differ for members of dominant vs. subordinate groups</a:t>
            </a:r>
            <a:br>
              <a:rPr lang="en-US" dirty="0"/>
            </a:br>
            <a:endParaRPr lang="en-US" dirty="0"/>
          </a:p>
          <a:p>
            <a:pPr marL="285750" indent="-285750">
              <a:spcBef>
                <a:spcPts val="0"/>
              </a:spcBef>
              <a:buFont typeface="Arial" panose="020B0604020202020204" pitchFamily="34" charset="0"/>
              <a:buChar char="•"/>
            </a:pPr>
            <a:r>
              <a:rPr lang="en-US" dirty="0"/>
              <a:t>People of color explore racial/ethnic identities &amp; seek attachments to in-group during adolescence</a:t>
            </a:r>
          </a:p>
          <a:p>
            <a:pPr marL="285750" indent="-285750">
              <a:spcBef>
                <a:spcPts val="0"/>
              </a:spcBef>
              <a:buFont typeface="Arial" panose="020B0604020202020204" pitchFamily="34" charset="0"/>
              <a:buChar char="•"/>
            </a:pPr>
            <a:endParaRPr lang="en-US" dirty="0"/>
          </a:p>
          <a:p>
            <a:pPr marL="285750" indent="-285750">
              <a:spcBef>
                <a:spcPts val="0"/>
              </a:spcBef>
              <a:buFont typeface="Arial" panose="020B0604020202020204" pitchFamily="34" charset="0"/>
              <a:buChar char="•"/>
            </a:pPr>
            <a:endParaRPr lang="en-US" dirty="0"/>
          </a:p>
          <a:p>
            <a:pPr>
              <a:spcBef>
                <a:spcPts val="0"/>
              </a:spcBef>
            </a:pPr>
            <a:endParaRPr lang="en-US" dirty="0"/>
          </a:p>
          <a:p>
            <a:pPr>
              <a:spcBef>
                <a:spcPts val="0"/>
              </a:spcBef>
            </a:pPr>
            <a:endParaRPr lang="en-US" dirty="0"/>
          </a:p>
        </p:txBody>
      </p:sp>
    </p:spTree>
    <p:extLst>
      <p:ext uri="{BB962C8B-B14F-4D97-AF65-F5344CB8AC3E}">
        <p14:creationId xmlns:p14="http://schemas.microsoft.com/office/powerpoint/2010/main" val="793851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7F3B55-918A-D34C-A711-C1D4C1DD39DE}"/>
              </a:ext>
            </a:extLst>
          </p:cNvPr>
          <p:cNvPicPr>
            <a:picLocks noChangeAspect="1"/>
          </p:cNvPicPr>
          <p:nvPr/>
        </p:nvPicPr>
        <p:blipFill rotWithShape="1">
          <a:blip r:embed="rId3"/>
          <a:srcRect t="1797" b="19340"/>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A1D2906-E8B4-2C4B-97E7-5DFA899C8A75}"/>
              </a:ext>
            </a:extLst>
          </p:cNvPr>
          <p:cNvSpPr/>
          <p:nvPr/>
        </p:nvSpPr>
        <p:spPr>
          <a:xfrm>
            <a:off x="339012" y="253114"/>
            <a:ext cx="4929149"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C077F70-8137-A443-937A-63ACEA2F0C5B}"/>
              </a:ext>
            </a:extLst>
          </p:cNvPr>
          <p:cNvSpPr/>
          <p:nvPr/>
        </p:nvSpPr>
        <p:spPr>
          <a:xfrm>
            <a:off x="457200" y="427534"/>
            <a:ext cx="465474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16E173E-9B4D-6C4D-839A-877BB040A7EE}"/>
              </a:ext>
            </a:extLst>
          </p:cNvPr>
          <p:cNvSpPr txBox="1"/>
          <p:nvPr/>
        </p:nvSpPr>
        <p:spPr>
          <a:xfrm>
            <a:off x="1698170" y="6127164"/>
            <a:ext cx="3282043" cy="246221"/>
          </a:xfrm>
          <a:prstGeom prst="rect">
            <a:avLst/>
          </a:prstGeom>
          <a:noFill/>
        </p:spPr>
        <p:txBody>
          <a:bodyPr wrap="square" rtlCol="0">
            <a:spAutoFit/>
          </a:bodyPr>
          <a:lstStyle/>
          <a:p>
            <a:pPr algn="r"/>
            <a:r>
              <a:rPr lang="en-US" sz="1000" dirty="0"/>
              <a:t>Photo Credit: Unsplash</a:t>
            </a:r>
          </a:p>
        </p:txBody>
      </p:sp>
      <p:sp>
        <p:nvSpPr>
          <p:cNvPr id="2" name="Title 1">
            <a:extLst>
              <a:ext uri="{FF2B5EF4-FFF2-40B4-BE49-F238E27FC236}">
                <a16:creationId xmlns:a16="http://schemas.microsoft.com/office/drawing/2014/main" id="{89978AD3-24E8-0345-83B9-C008F444C43B}"/>
              </a:ext>
            </a:extLst>
          </p:cNvPr>
          <p:cNvSpPr>
            <a:spLocks noGrp="1"/>
          </p:cNvSpPr>
          <p:nvPr>
            <p:ph type="title"/>
          </p:nvPr>
        </p:nvSpPr>
        <p:spPr>
          <a:xfrm>
            <a:off x="816429" y="527067"/>
            <a:ext cx="4295519" cy="1371600"/>
          </a:xfrm>
        </p:spPr>
        <p:txBody>
          <a:bodyPr>
            <a:normAutofit/>
          </a:bodyPr>
          <a:lstStyle/>
          <a:p>
            <a:r>
              <a:rPr lang="en-US" sz="3600" dirty="0"/>
              <a:t>Racial Identity Development</a:t>
            </a:r>
          </a:p>
        </p:txBody>
      </p:sp>
      <p:sp>
        <p:nvSpPr>
          <p:cNvPr id="3" name="Content Placeholder 2">
            <a:extLst>
              <a:ext uri="{FF2B5EF4-FFF2-40B4-BE49-F238E27FC236}">
                <a16:creationId xmlns:a16="http://schemas.microsoft.com/office/drawing/2014/main" id="{3446BC59-0862-834D-BEC4-BE311A0E2979}"/>
              </a:ext>
            </a:extLst>
          </p:cNvPr>
          <p:cNvSpPr>
            <a:spLocks noGrp="1"/>
          </p:cNvSpPr>
          <p:nvPr>
            <p:ph idx="1"/>
          </p:nvPr>
        </p:nvSpPr>
        <p:spPr>
          <a:xfrm>
            <a:off x="515658" y="1898667"/>
            <a:ext cx="4440077" cy="3849624"/>
          </a:xfrm>
        </p:spPr>
        <p:txBody>
          <a:bodyPr>
            <a:normAutofit lnSpcReduction="10000"/>
          </a:bodyPr>
          <a:lstStyle/>
          <a:p>
            <a:pPr marL="285750" indent="-285750">
              <a:spcBef>
                <a:spcPts val="0"/>
              </a:spcBef>
              <a:buFont typeface="Arial" panose="020B0604020202020204" pitchFamily="34" charset="0"/>
              <a:buChar char="•"/>
            </a:pPr>
            <a:r>
              <a:rPr lang="en-US" dirty="0"/>
              <a:t>Racial identity development = dynamic &amp; nonlinear</a:t>
            </a:r>
            <a:br>
              <a:rPr lang="en-US" dirty="0"/>
            </a:br>
            <a:endParaRPr lang="en-US" dirty="0"/>
          </a:p>
          <a:p>
            <a:pPr marL="285750" indent="-285750">
              <a:spcBef>
                <a:spcPts val="0"/>
              </a:spcBef>
              <a:buFont typeface="Arial" panose="020B0604020202020204" pitchFamily="34" charset="0"/>
              <a:buChar char="•"/>
            </a:pPr>
            <a:r>
              <a:rPr lang="en-US" dirty="0"/>
              <a:t>No universal trajectory/sequence of racial identity development</a:t>
            </a:r>
          </a:p>
          <a:p>
            <a:pPr marL="742950" lvl="1" indent="-285750">
              <a:spcBef>
                <a:spcPts val="0"/>
              </a:spcBef>
              <a:buFont typeface="Arial" panose="020B0604020202020204" pitchFamily="34" charset="0"/>
              <a:buChar char="•"/>
            </a:pPr>
            <a:r>
              <a:rPr lang="en-US" sz="1800" dirty="0"/>
              <a:t>Racial identity formation may be central for members from minority groups, and may be largely voluntary for members of the majority group</a:t>
            </a:r>
            <a:br>
              <a:rPr lang="en-US" sz="1800" dirty="0"/>
            </a:br>
            <a:endParaRPr lang="en-US" sz="1800" dirty="0"/>
          </a:p>
          <a:p>
            <a:pPr marL="285750" indent="-285750">
              <a:spcBef>
                <a:spcPts val="0"/>
              </a:spcBef>
              <a:buFont typeface="Arial" panose="020B0604020202020204" pitchFamily="34" charset="0"/>
              <a:buChar char="•"/>
            </a:pPr>
            <a:r>
              <a:rPr lang="en-US" dirty="0"/>
              <a:t>Everyone part of privilege &amp;oppression; all play a role</a:t>
            </a:r>
            <a:br>
              <a:rPr lang="en-US" dirty="0"/>
            </a:br>
            <a:endParaRPr lang="en-US" dirty="0"/>
          </a:p>
          <a:p>
            <a:pPr marL="285750" indent="-285750">
              <a:spcBef>
                <a:spcPts val="0"/>
              </a:spcBef>
              <a:buFont typeface="Arial" panose="020B0604020202020204" pitchFamily="34" charset="0"/>
              <a:buChar char="•"/>
            </a:pPr>
            <a:r>
              <a:rPr lang="en-US" dirty="0"/>
              <a:t>Models of racial identity &amp; development vary for all ethnic groups</a:t>
            </a:r>
          </a:p>
          <a:p>
            <a:pPr>
              <a:spcBef>
                <a:spcPts val="0"/>
              </a:spcBef>
            </a:pPr>
            <a:endParaRPr lang="en-US" dirty="0"/>
          </a:p>
        </p:txBody>
      </p:sp>
    </p:spTree>
    <p:extLst>
      <p:ext uri="{BB962C8B-B14F-4D97-AF65-F5344CB8AC3E}">
        <p14:creationId xmlns:p14="http://schemas.microsoft.com/office/powerpoint/2010/main" val="3378793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building&#10;&#10;Description automatically generated">
            <a:extLst>
              <a:ext uri="{FF2B5EF4-FFF2-40B4-BE49-F238E27FC236}">
                <a16:creationId xmlns:a16="http://schemas.microsoft.com/office/drawing/2014/main" id="{B7ECE05A-252F-A04C-BFF7-24E446323C7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9154" r="7519" b="18845"/>
          <a:stretch/>
        </p:blipFill>
        <p:spPr>
          <a:xfrm flipH="1">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10774F-A380-9D4C-8558-D9BC0AC42460}"/>
              </a:ext>
            </a:extLst>
          </p:cNvPr>
          <p:cNvSpPr>
            <a:spLocks noGrp="1"/>
          </p:cNvSpPr>
          <p:nvPr>
            <p:ph type="title"/>
          </p:nvPr>
        </p:nvSpPr>
        <p:spPr>
          <a:xfrm>
            <a:off x="676711" y="497115"/>
            <a:ext cx="4794000" cy="1718225"/>
          </a:xfrm>
        </p:spPr>
        <p:txBody>
          <a:bodyPr>
            <a:normAutofit/>
          </a:bodyPr>
          <a:lstStyle/>
          <a:p>
            <a:r>
              <a:rPr lang="en-US" sz="3200" dirty="0"/>
              <a:t>Racial Identity Development in African Americans</a:t>
            </a:r>
          </a:p>
        </p:txBody>
      </p:sp>
      <p:sp>
        <p:nvSpPr>
          <p:cNvPr id="3" name="Content Placeholder 2">
            <a:extLst>
              <a:ext uri="{FF2B5EF4-FFF2-40B4-BE49-F238E27FC236}">
                <a16:creationId xmlns:a16="http://schemas.microsoft.com/office/drawing/2014/main" id="{140898B0-A21D-1142-88E1-458A86F78C11}"/>
              </a:ext>
            </a:extLst>
          </p:cNvPr>
          <p:cNvSpPr>
            <a:spLocks noGrp="1"/>
          </p:cNvSpPr>
          <p:nvPr>
            <p:ph idx="1"/>
          </p:nvPr>
        </p:nvSpPr>
        <p:spPr>
          <a:xfrm>
            <a:off x="764256" y="2185957"/>
            <a:ext cx="4602152" cy="3480066"/>
          </a:xfrm>
        </p:spPr>
        <p:txBody>
          <a:bodyPr>
            <a:noAutofit/>
          </a:bodyPr>
          <a:lstStyle/>
          <a:p>
            <a:pPr marL="285750" indent="-285750">
              <a:spcBef>
                <a:spcPts val="0"/>
              </a:spcBef>
              <a:buFont typeface="Arial" panose="020B0604020202020204" pitchFamily="34" charset="0"/>
              <a:buChar char="•"/>
            </a:pPr>
            <a:r>
              <a:rPr lang="en-US" b="1" dirty="0" err="1"/>
              <a:t>Nigrescence</a:t>
            </a:r>
            <a:r>
              <a:rPr lang="en-US" b="1" dirty="0"/>
              <a:t> Model: </a:t>
            </a:r>
            <a:r>
              <a:rPr lang="en-US" dirty="0"/>
              <a:t>Negro-to-black conversion experience = early formulation of racial identity development for African Americans</a:t>
            </a:r>
          </a:p>
          <a:p>
            <a:pPr marL="560070" lvl="1" indent="-285750">
              <a:spcBef>
                <a:spcPts val="0"/>
              </a:spcBef>
              <a:buFont typeface="Arial" panose="020B0604020202020204" pitchFamily="34" charset="0"/>
              <a:buChar char="•"/>
            </a:pPr>
            <a:r>
              <a:rPr lang="en-US" sz="1800" dirty="0">
                <a:ln w="15875">
                  <a:noFill/>
                  <a:round/>
                </a:ln>
              </a:rPr>
              <a:t>Consists of four stages; pre-encounter, encounter, Immersion/emersion &amp; internalization</a:t>
            </a:r>
            <a:br>
              <a:rPr lang="en-US" sz="1800" dirty="0">
                <a:ln w="15875">
                  <a:noFill/>
                  <a:round/>
                </a:ln>
              </a:rPr>
            </a:br>
            <a:endParaRPr lang="en-US" sz="1800" dirty="0">
              <a:ln w="15875">
                <a:noFill/>
                <a:round/>
              </a:ln>
            </a:endParaRPr>
          </a:p>
          <a:p>
            <a:pPr marL="285750" indent="-285750">
              <a:spcBef>
                <a:spcPts val="0"/>
              </a:spcBef>
              <a:buFont typeface="Arial" panose="020B0604020202020204" pitchFamily="34" charset="0"/>
              <a:buChar char="•"/>
            </a:pPr>
            <a:r>
              <a:rPr lang="en-US" dirty="0">
                <a:ln w="15875">
                  <a:noFill/>
                  <a:round/>
                </a:ln>
              </a:rPr>
              <a:t>Pre-encounter stage</a:t>
            </a:r>
          </a:p>
          <a:p>
            <a:pPr marL="742950" lvl="1" indent="-285750">
              <a:spcBef>
                <a:spcPts val="0"/>
              </a:spcBef>
              <a:buFont typeface="Arial" panose="020B0604020202020204" pitchFamily="34" charset="0"/>
              <a:buChar char="•"/>
            </a:pPr>
            <a:r>
              <a:rPr lang="en-US" sz="1800" dirty="0">
                <a:ln w="15875">
                  <a:noFill/>
                  <a:round/>
                </a:ln>
              </a:rPr>
              <a:t>Absorb beliefs &amp; values of dominant white culture</a:t>
            </a:r>
          </a:p>
          <a:p>
            <a:pPr marL="742950" lvl="1" indent="-285750">
              <a:spcBef>
                <a:spcPts val="0"/>
              </a:spcBef>
              <a:buFont typeface="Arial" panose="020B0604020202020204" pitchFamily="34" charset="0"/>
              <a:buChar char="•"/>
            </a:pPr>
            <a:r>
              <a:rPr lang="en-US" sz="1800" dirty="0">
                <a:ln w="15875">
                  <a:noFill/>
                  <a:round/>
                </a:ln>
              </a:rPr>
              <a:t>Seek to assimilate &amp; be accepted; distance from other African Americans</a:t>
            </a:r>
          </a:p>
          <a:p>
            <a:pPr marL="285750" indent="-285750">
              <a:spcBef>
                <a:spcPts val="0"/>
              </a:spcBef>
              <a:buFont typeface="Arial" panose="020B0604020202020204" pitchFamily="34" charset="0"/>
              <a:buChar char="•"/>
            </a:pPr>
            <a:endParaRPr lang="en-US" dirty="0">
              <a:ln w="15875">
                <a:noFill/>
                <a:round/>
              </a:ln>
            </a:endParaRPr>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8DA0A854-2774-0944-994F-DE0F79D14C1D}"/>
              </a:ext>
            </a:extLst>
          </p:cNvPr>
          <p:cNvSpPr txBox="1"/>
          <p:nvPr/>
        </p:nvSpPr>
        <p:spPr>
          <a:xfrm>
            <a:off x="2335199" y="6114664"/>
            <a:ext cx="32820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4061177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outdoor, person, man&#10;&#10;Description automatically generated">
            <a:extLst>
              <a:ext uri="{FF2B5EF4-FFF2-40B4-BE49-F238E27FC236}">
                <a16:creationId xmlns:a16="http://schemas.microsoft.com/office/drawing/2014/main" id="{AE708DC3-492E-F045-9183-DF2CE2F2F9E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5515" r="9091" b="7876"/>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0E525E-3597-8B4F-B9F0-17A31F911611}"/>
              </a:ext>
            </a:extLst>
          </p:cNvPr>
          <p:cNvSpPr>
            <a:spLocks noGrp="1"/>
          </p:cNvSpPr>
          <p:nvPr>
            <p:ph type="title"/>
          </p:nvPr>
        </p:nvSpPr>
        <p:spPr>
          <a:xfrm>
            <a:off x="571500" y="727626"/>
            <a:ext cx="5143715" cy="1718225"/>
          </a:xfrm>
        </p:spPr>
        <p:txBody>
          <a:bodyPr>
            <a:normAutofit/>
          </a:bodyPr>
          <a:lstStyle/>
          <a:p>
            <a:r>
              <a:rPr lang="en-US" sz="3300" dirty="0"/>
              <a:t>Racial Identity Development </a:t>
            </a:r>
            <a:br>
              <a:rPr lang="en-US" sz="3300" dirty="0"/>
            </a:br>
            <a:r>
              <a:rPr lang="en-US" sz="3300" dirty="0"/>
              <a:t>in African Americans</a:t>
            </a:r>
          </a:p>
        </p:txBody>
      </p:sp>
      <p:sp>
        <p:nvSpPr>
          <p:cNvPr id="3" name="Content Placeholder 2">
            <a:extLst>
              <a:ext uri="{FF2B5EF4-FFF2-40B4-BE49-F238E27FC236}">
                <a16:creationId xmlns:a16="http://schemas.microsoft.com/office/drawing/2014/main" id="{DA373EE0-4807-4745-9972-1D3BFAF8BF8F}"/>
              </a:ext>
            </a:extLst>
          </p:cNvPr>
          <p:cNvSpPr>
            <a:spLocks noGrp="1"/>
          </p:cNvSpPr>
          <p:nvPr>
            <p:ph idx="1"/>
          </p:nvPr>
        </p:nvSpPr>
        <p:spPr>
          <a:xfrm>
            <a:off x="774043" y="2538920"/>
            <a:ext cx="4602152" cy="3480066"/>
          </a:xfrm>
        </p:spPr>
        <p:txBody>
          <a:bodyPr>
            <a:normAutofit/>
          </a:bodyPr>
          <a:lstStyle/>
          <a:p>
            <a:pPr marL="285750" indent="-285750">
              <a:spcBef>
                <a:spcPts val="0"/>
              </a:spcBef>
              <a:buFont typeface="Arial" panose="020B0604020202020204" pitchFamily="34" charset="0"/>
              <a:buChar char="•"/>
            </a:pPr>
            <a:r>
              <a:rPr lang="en-US" dirty="0">
                <a:ln w="15875">
                  <a:noFill/>
                  <a:round/>
                </a:ln>
              </a:rPr>
              <a:t>Encounter stage</a:t>
            </a:r>
          </a:p>
          <a:p>
            <a:pPr marL="560070" lvl="1" indent="-285750">
              <a:spcBef>
                <a:spcPts val="0"/>
              </a:spcBef>
              <a:buFont typeface="Arial" panose="020B0604020202020204" pitchFamily="34" charset="0"/>
              <a:buChar char="•"/>
            </a:pPr>
            <a:r>
              <a:rPr lang="en-US" sz="1800" dirty="0">
                <a:ln w="15875">
                  <a:noFill/>
                  <a:round/>
                </a:ln>
              </a:rPr>
              <a:t>Forced to acknowledge identity as member of group targeted by racism</a:t>
            </a:r>
          </a:p>
          <a:p>
            <a:pPr marL="560070" lvl="1" indent="-285750">
              <a:spcBef>
                <a:spcPts val="0"/>
              </a:spcBef>
              <a:buFont typeface="Arial" panose="020B0604020202020204" pitchFamily="34" charset="0"/>
              <a:buChar char="•"/>
            </a:pPr>
            <a:r>
              <a:rPr lang="en-US" sz="1800" dirty="0">
                <a:ln w="15875">
                  <a:noFill/>
                  <a:round/>
                </a:ln>
              </a:rPr>
              <a:t>Face reality they don’t experience same privileges as European Americans</a:t>
            </a:r>
            <a:br>
              <a:rPr lang="en-US" sz="1800" dirty="0">
                <a:ln w="15875">
                  <a:noFill/>
                  <a:round/>
                </a:ln>
              </a:rPr>
            </a:br>
            <a:endParaRPr lang="en-US" sz="1800" dirty="0">
              <a:ln w="15875">
                <a:noFill/>
                <a:round/>
              </a:ln>
            </a:endParaRPr>
          </a:p>
          <a:p>
            <a:pPr marL="285750" indent="-285750">
              <a:spcBef>
                <a:spcPts val="0"/>
              </a:spcBef>
              <a:buFont typeface="Arial" panose="020B0604020202020204" pitchFamily="34" charset="0"/>
              <a:buChar char="•"/>
            </a:pPr>
            <a:r>
              <a:rPr lang="en-US" dirty="0">
                <a:ln w="15875">
                  <a:noFill/>
                  <a:round/>
                </a:ln>
              </a:rPr>
              <a:t>Immersion/Emersion stage</a:t>
            </a:r>
            <a:r>
              <a:rPr lang="en-US" b="1" dirty="0"/>
              <a:t> </a:t>
            </a:r>
            <a:endParaRPr lang="en-US" dirty="0">
              <a:ln w="15875">
                <a:noFill/>
                <a:round/>
              </a:ln>
            </a:endParaRPr>
          </a:p>
          <a:p>
            <a:pPr marL="742950" lvl="1" indent="-285750">
              <a:spcBef>
                <a:spcPts val="0"/>
              </a:spcBef>
              <a:buFont typeface="Arial" panose="020B0604020202020204" pitchFamily="34" charset="0"/>
              <a:buChar char="•"/>
            </a:pPr>
            <a:r>
              <a:rPr lang="en-US" sz="1800" dirty="0">
                <a:ln w="15875">
                  <a:noFill/>
                  <a:round/>
                </a:ln>
              </a:rPr>
              <a:t>Explore aspects of own history &amp; culture w/peers</a:t>
            </a:r>
          </a:p>
          <a:p>
            <a:pPr marL="742950" lvl="1" indent="-285750">
              <a:spcBef>
                <a:spcPts val="0"/>
              </a:spcBef>
              <a:buFont typeface="Arial" panose="020B0604020202020204" pitchFamily="34" charset="0"/>
              <a:buChar char="•"/>
            </a:pPr>
            <a:r>
              <a:rPr lang="en-US" sz="1800" dirty="0">
                <a:ln w="15875">
                  <a:noFill/>
                  <a:round/>
                </a:ln>
              </a:rPr>
              <a:t>Find security in newly defined &amp; affirmed sense of self</a:t>
            </a:r>
          </a:p>
          <a:p>
            <a:pPr>
              <a:spcBef>
                <a:spcPts val="0"/>
              </a:spcBef>
            </a:pPr>
            <a:endParaRPr lang="en-US" dirty="0"/>
          </a:p>
          <a:p>
            <a:pPr>
              <a:spcBef>
                <a:spcPts val="0"/>
              </a:spcBef>
            </a:pPr>
            <a:endParaRPr lang="en-US" dirty="0"/>
          </a:p>
        </p:txBody>
      </p:sp>
      <p:sp>
        <p:nvSpPr>
          <p:cNvPr id="5" name="TextBox 4">
            <a:extLst>
              <a:ext uri="{FF2B5EF4-FFF2-40B4-BE49-F238E27FC236}">
                <a16:creationId xmlns:a16="http://schemas.microsoft.com/office/drawing/2014/main" id="{55559ECF-636F-1D4D-A5F7-140B3897892D}"/>
              </a:ext>
            </a:extLst>
          </p:cNvPr>
          <p:cNvSpPr txBox="1"/>
          <p:nvPr/>
        </p:nvSpPr>
        <p:spPr>
          <a:xfrm>
            <a:off x="1910445" y="6130374"/>
            <a:ext cx="3755571"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1758962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99F92E-3B5B-2A49-912A-E19A14DE0D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562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29FBD63-E326-704E-B5C7-3D085E090B76}"/>
              </a:ext>
            </a:extLst>
          </p:cNvPr>
          <p:cNvSpPr/>
          <p:nvPr/>
        </p:nvSpPr>
        <p:spPr>
          <a:xfrm>
            <a:off x="6252711" y="253114"/>
            <a:ext cx="5612193"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F76CCD-376F-354A-834C-BE7E67CD0F01}"/>
              </a:ext>
            </a:extLst>
          </p:cNvPr>
          <p:cNvSpPr/>
          <p:nvPr/>
        </p:nvSpPr>
        <p:spPr>
          <a:xfrm>
            <a:off x="6408923"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43C477B-471C-9D41-9D04-73975EF46495}"/>
              </a:ext>
            </a:extLst>
          </p:cNvPr>
          <p:cNvSpPr txBox="1"/>
          <p:nvPr/>
        </p:nvSpPr>
        <p:spPr>
          <a:xfrm>
            <a:off x="8294913" y="6127164"/>
            <a:ext cx="3282043" cy="246221"/>
          </a:xfrm>
          <a:prstGeom prst="rect">
            <a:avLst/>
          </a:prstGeom>
          <a:noFill/>
        </p:spPr>
        <p:txBody>
          <a:bodyPr wrap="square" rtlCol="0">
            <a:spAutoFit/>
          </a:bodyPr>
          <a:lstStyle/>
          <a:p>
            <a:pPr algn="r"/>
            <a:r>
              <a:rPr lang="en-US" sz="1000" dirty="0"/>
              <a:t>Photo Credit: Unsplash</a:t>
            </a:r>
          </a:p>
        </p:txBody>
      </p:sp>
      <p:sp>
        <p:nvSpPr>
          <p:cNvPr id="2" name="Title 1">
            <a:extLst>
              <a:ext uri="{FF2B5EF4-FFF2-40B4-BE49-F238E27FC236}">
                <a16:creationId xmlns:a16="http://schemas.microsoft.com/office/drawing/2014/main" id="{E4AAF7E2-D04D-304F-BA7F-F62EF1B98672}"/>
              </a:ext>
            </a:extLst>
          </p:cNvPr>
          <p:cNvSpPr>
            <a:spLocks noGrp="1"/>
          </p:cNvSpPr>
          <p:nvPr>
            <p:ph type="title"/>
          </p:nvPr>
        </p:nvSpPr>
        <p:spPr>
          <a:xfrm>
            <a:off x="6731985" y="642594"/>
            <a:ext cx="4976705" cy="1371600"/>
          </a:xfrm>
        </p:spPr>
        <p:txBody>
          <a:bodyPr>
            <a:normAutofit/>
          </a:bodyPr>
          <a:lstStyle/>
          <a:p>
            <a:r>
              <a:rPr lang="en-US" sz="3200" dirty="0"/>
              <a:t>Racial Identity Development </a:t>
            </a:r>
            <a:br>
              <a:rPr lang="en-US" sz="3200" dirty="0"/>
            </a:br>
            <a:r>
              <a:rPr lang="en-US" sz="3200" dirty="0"/>
              <a:t>in African Americans</a:t>
            </a:r>
          </a:p>
        </p:txBody>
      </p:sp>
      <p:sp>
        <p:nvSpPr>
          <p:cNvPr id="3" name="Content Placeholder 2">
            <a:extLst>
              <a:ext uri="{FF2B5EF4-FFF2-40B4-BE49-F238E27FC236}">
                <a16:creationId xmlns:a16="http://schemas.microsoft.com/office/drawing/2014/main" id="{325A2B86-165C-A047-A3DD-1F1AADE8EAF7}"/>
              </a:ext>
            </a:extLst>
          </p:cNvPr>
          <p:cNvSpPr>
            <a:spLocks noGrp="1"/>
          </p:cNvSpPr>
          <p:nvPr>
            <p:ph idx="1"/>
          </p:nvPr>
        </p:nvSpPr>
        <p:spPr>
          <a:xfrm>
            <a:off x="6731985" y="2150983"/>
            <a:ext cx="4653644" cy="3849624"/>
          </a:xfrm>
        </p:spPr>
        <p:txBody>
          <a:bodyPr>
            <a:normAutofit/>
          </a:bodyPr>
          <a:lstStyle/>
          <a:p>
            <a:pPr marL="285750" indent="-285750">
              <a:spcBef>
                <a:spcPts val="0"/>
              </a:spcBef>
              <a:buFont typeface="Arial" panose="020B0604020202020204" pitchFamily="34" charset="0"/>
              <a:buChar char="•"/>
            </a:pPr>
            <a:r>
              <a:rPr lang="en-US" dirty="0">
                <a:ln w="15875">
                  <a:noFill/>
                  <a:round/>
                </a:ln>
              </a:rPr>
              <a:t>Internalization stage</a:t>
            </a:r>
            <a:r>
              <a:rPr lang="en-US" b="1" dirty="0"/>
              <a:t> </a:t>
            </a:r>
          </a:p>
          <a:p>
            <a:pPr marL="560070" lvl="1" indent="-285750">
              <a:spcBef>
                <a:spcPts val="0"/>
              </a:spcBef>
              <a:buFont typeface="Arial" panose="020B0604020202020204" pitchFamily="34" charset="0"/>
              <a:buChar char="•"/>
            </a:pPr>
            <a:r>
              <a:rPr lang="en-US" sz="1800" dirty="0">
                <a:ln w="15875">
                  <a:noFill/>
                  <a:round/>
                </a:ln>
              </a:rPr>
              <a:t>Maintain connections to African-American peers; begin to establish meaningful relationships w/whites &amp; members of other oppressed groups</a:t>
            </a:r>
            <a:br>
              <a:rPr lang="en-US" sz="1800" dirty="0">
                <a:ln w="15875">
                  <a:noFill/>
                  <a:round/>
                </a:ln>
              </a:rPr>
            </a:br>
            <a:endParaRPr lang="en-US" sz="1800" b="1" dirty="0"/>
          </a:p>
          <a:p>
            <a:pPr marL="285750" indent="-285750">
              <a:spcBef>
                <a:spcPts val="0"/>
              </a:spcBef>
              <a:buFont typeface="Arial" panose="020B0604020202020204" pitchFamily="34" charset="0"/>
              <a:buChar char="•"/>
            </a:pPr>
            <a:r>
              <a:rPr lang="en-US" dirty="0"/>
              <a:t>Model also applicable to experiences of other people of color</a:t>
            </a:r>
          </a:p>
          <a:p>
            <a:pPr>
              <a:spcBef>
                <a:spcPts val="0"/>
              </a:spcBef>
            </a:pPr>
            <a:endParaRPr lang="en-US" dirty="0">
              <a:ln w="15875">
                <a:noFill/>
                <a:round/>
              </a:ln>
            </a:endParaRPr>
          </a:p>
          <a:p>
            <a:pPr>
              <a:spcBef>
                <a:spcPts val="0"/>
              </a:spcBef>
            </a:pPr>
            <a:endParaRPr lang="en-US" dirty="0"/>
          </a:p>
          <a:p>
            <a:pPr>
              <a:spcBef>
                <a:spcPts val="0"/>
              </a:spcBef>
            </a:pPr>
            <a:endParaRPr lang="en-US" dirty="0"/>
          </a:p>
        </p:txBody>
      </p:sp>
    </p:spTree>
    <p:extLst>
      <p:ext uri="{BB962C8B-B14F-4D97-AF65-F5344CB8AC3E}">
        <p14:creationId xmlns:p14="http://schemas.microsoft.com/office/powerpoint/2010/main" val="4041767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37CC0-70E8-074F-8356-E5AEC2C926B6}"/>
              </a:ext>
            </a:extLst>
          </p:cNvPr>
          <p:cNvPicPr>
            <a:picLocks noChangeAspect="1"/>
          </p:cNvPicPr>
          <p:nvPr/>
        </p:nvPicPr>
        <p:blipFill rotWithShape="1">
          <a:blip r:embed="rId3"/>
          <a:srcRect t="13014" b="2612"/>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54AD422-5F07-E347-B964-7934C0B2184E}"/>
              </a:ext>
            </a:extLst>
          </p:cNvPr>
          <p:cNvSpPr/>
          <p:nvPr/>
        </p:nvSpPr>
        <p:spPr>
          <a:xfrm>
            <a:off x="6711043" y="253114"/>
            <a:ext cx="5153861"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D516A7C-A379-D240-BDD2-99D2B9707AEE}"/>
              </a:ext>
            </a:extLst>
          </p:cNvPr>
          <p:cNvSpPr/>
          <p:nvPr/>
        </p:nvSpPr>
        <p:spPr>
          <a:xfrm>
            <a:off x="6841739" y="427534"/>
            <a:ext cx="4866951"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6BAA29-F0CA-EF49-8DC0-2698B5333955}"/>
              </a:ext>
            </a:extLst>
          </p:cNvPr>
          <p:cNvSpPr txBox="1"/>
          <p:nvPr/>
        </p:nvSpPr>
        <p:spPr>
          <a:xfrm>
            <a:off x="8294913" y="6127164"/>
            <a:ext cx="3282043" cy="246221"/>
          </a:xfrm>
          <a:prstGeom prst="rect">
            <a:avLst/>
          </a:prstGeom>
          <a:noFill/>
        </p:spPr>
        <p:txBody>
          <a:bodyPr wrap="square" rtlCol="0">
            <a:spAutoFit/>
          </a:bodyPr>
          <a:lstStyle/>
          <a:p>
            <a:pPr algn="r"/>
            <a:r>
              <a:rPr lang="en-US" sz="1000" dirty="0"/>
              <a:t>Photo Credit: Unsplash</a:t>
            </a:r>
          </a:p>
        </p:txBody>
      </p:sp>
      <p:sp>
        <p:nvSpPr>
          <p:cNvPr id="2" name="Title 1">
            <a:extLst>
              <a:ext uri="{FF2B5EF4-FFF2-40B4-BE49-F238E27FC236}">
                <a16:creationId xmlns:a16="http://schemas.microsoft.com/office/drawing/2014/main" id="{666FDA6B-46D0-0346-832A-164CAF237E6C}"/>
              </a:ext>
            </a:extLst>
          </p:cNvPr>
          <p:cNvSpPr>
            <a:spLocks noGrp="1"/>
          </p:cNvSpPr>
          <p:nvPr>
            <p:ph type="title"/>
          </p:nvPr>
        </p:nvSpPr>
        <p:spPr>
          <a:xfrm>
            <a:off x="7102928" y="903853"/>
            <a:ext cx="4474027" cy="1371600"/>
          </a:xfrm>
        </p:spPr>
        <p:txBody>
          <a:bodyPr>
            <a:noAutofit/>
          </a:bodyPr>
          <a:lstStyle/>
          <a:p>
            <a:r>
              <a:rPr lang="en-US" sz="3600" dirty="0"/>
              <a:t>Racial Identity Development in European Americans</a:t>
            </a:r>
          </a:p>
        </p:txBody>
      </p:sp>
      <p:sp>
        <p:nvSpPr>
          <p:cNvPr id="3" name="Content Placeholder 2">
            <a:extLst>
              <a:ext uri="{FF2B5EF4-FFF2-40B4-BE49-F238E27FC236}">
                <a16:creationId xmlns:a16="http://schemas.microsoft.com/office/drawing/2014/main" id="{DDCFC1CC-D6A4-594D-8595-1C36915FFF4E}"/>
              </a:ext>
            </a:extLst>
          </p:cNvPr>
          <p:cNvSpPr>
            <a:spLocks noGrp="1"/>
          </p:cNvSpPr>
          <p:nvPr>
            <p:ph idx="1"/>
          </p:nvPr>
        </p:nvSpPr>
        <p:spPr>
          <a:xfrm>
            <a:off x="6972300" y="2674624"/>
            <a:ext cx="4604656" cy="3849624"/>
          </a:xfrm>
        </p:spPr>
        <p:txBody>
          <a:bodyPr>
            <a:normAutofit/>
          </a:bodyPr>
          <a:lstStyle/>
          <a:p>
            <a:pPr marL="285750" indent="-285750">
              <a:spcBef>
                <a:spcPts val="0"/>
              </a:spcBef>
              <a:buFont typeface="Arial" panose="020B0604020202020204" pitchFamily="34" charset="0"/>
              <a:buChar char="•"/>
            </a:pPr>
            <a:r>
              <a:rPr lang="en-US" dirty="0"/>
              <a:t>Have diverse cultural heritages</a:t>
            </a:r>
            <a:br>
              <a:rPr lang="en-US" dirty="0"/>
            </a:br>
            <a:endParaRPr lang="en-US" dirty="0"/>
          </a:p>
          <a:p>
            <a:pPr marL="285750" indent="-285750">
              <a:spcBef>
                <a:spcPts val="0"/>
              </a:spcBef>
              <a:buFont typeface="Arial" panose="020B0604020202020204" pitchFamily="34" charset="0"/>
              <a:buChar char="•"/>
            </a:pPr>
            <a:r>
              <a:rPr lang="en-US" dirty="0"/>
              <a:t>Some report feeling envious of people of color; perceive them to have stronger bond w/ cultural heritages</a:t>
            </a:r>
            <a:br>
              <a:rPr lang="en-US" dirty="0"/>
            </a:br>
            <a:endParaRPr lang="en-US" b="1" dirty="0"/>
          </a:p>
          <a:p>
            <a:pPr marL="285750" indent="-285750">
              <a:spcBef>
                <a:spcPts val="0"/>
              </a:spcBef>
              <a:buFont typeface="Arial" panose="020B0604020202020204" pitchFamily="34" charset="0"/>
              <a:buChar char="•"/>
            </a:pPr>
            <a:r>
              <a:rPr lang="en-US" dirty="0"/>
              <a:t>Many report feelings of having no culture</a:t>
            </a:r>
            <a:br>
              <a:rPr lang="en-US" dirty="0"/>
            </a:br>
            <a:endParaRPr lang="en-US" dirty="0"/>
          </a:p>
          <a:p>
            <a:pPr marL="285750" indent="-285750">
              <a:spcBef>
                <a:spcPts val="0"/>
              </a:spcBef>
              <a:buFont typeface="Arial" panose="020B0604020202020204" pitchFamily="34" charset="0"/>
              <a:buChar char="•"/>
            </a:pPr>
            <a:r>
              <a:rPr lang="en-US" dirty="0"/>
              <a:t>Social workers; important to help clients realize &amp; connect w/ historical/current cultures</a:t>
            </a:r>
          </a:p>
          <a:p>
            <a:pPr>
              <a:spcBef>
                <a:spcPts val="0"/>
              </a:spcBef>
            </a:pPr>
            <a:endParaRPr lang="en-US" dirty="0"/>
          </a:p>
        </p:txBody>
      </p:sp>
    </p:spTree>
    <p:extLst>
      <p:ext uri="{BB962C8B-B14F-4D97-AF65-F5344CB8AC3E}">
        <p14:creationId xmlns:p14="http://schemas.microsoft.com/office/powerpoint/2010/main" val="433554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holding a sign&#10;&#10;Description automatically generated">
            <a:extLst>
              <a:ext uri="{FF2B5EF4-FFF2-40B4-BE49-F238E27FC236}">
                <a16:creationId xmlns:a16="http://schemas.microsoft.com/office/drawing/2014/main" id="{F913CE49-BE7D-1346-8325-CF4ACA18E508}"/>
              </a:ext>
            </a:extLst>
          </p:cNvPr>
          <p:cNvPicPr>
            <a:picLocks noChangeAspect="1"/>
          </p:cNvPicPr>
          <p:nvPr/>
        </p:nvPicPr>
        <p:blipFill rotWithShape="1">
          <a:blip r:embed="rId3"/>
          <a:srcRect t="23103" r="9091"/>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2BB2E9-F7DE-BA45-ACEA-D3CE43D9947E}"/>
              </a:ext>
            </a:extLst>
          </p:cNvPr>
          <p:cNvSpPr>
            <a:spLocks noGrp="1"/>
          </p:cNvSpPr>
          <p:nvPr>
            <p:ph type="title"/>
          </p:nvPr>
        </p:nvSpPr>
        <p:spPr>
          <a:xfrm>
            <a:off x="774043" y="352065"/>
            <a:ext cx="4602152" cy="1718225"/>
          </a:xfrm>
        </p:spPr>
        <p:txBody>
          <a:bodyPr>
            <a:normAutofit/>
          </a:bodyPr>
          <a:lstStyle/>
          <a:p>
            <a:r>
              <a:rPr lang="en-US" sz="4400" dirty="0"/>
              <a:t>Objectives</a:t>
            </a:r>
          </a:p>
        </p:txBody>
      </p:sp>
      <p:sp>
        <p:nvSpPr>
          <p:cNvPr id="3" name="Content Placeholder 2">
            <a:extLst>
              <a:ext uri="{FF2B5EF4-FFF2-40B4-BE49-F238E27FC236}">
                <a16:creationId xmlns:a16="http://schemas.microsoft.com/office/drawing/2014/main" id="{12B32C9A-E260-784B-B793-4584A6999F02}"/>
              </a:ext>
            </a:extLst>
          </p:cNvPr>
          <p:cNvSpPr>
            <a:spLocks noGrp="1"/>
          </p:cNvSpPr>
          <p:nvPr>
            <p:ph idx="1"/>
          </p:nvPr>
        </p:nvSpPr>
        <p:spPr>
          <a:xfrm>
            <a:off x="774043" y="1943098"/>
            <a:ext cx="4602152" cy="3977915"/>
          </a:xfrm>
        </p:spPr>
        <p:txBody>
          <a:bodyPr>
            <a:normAutofit/>
          </a:bodyPr>
          <a:lstStyle/>
          <a:p>
            <a:pPr marL="473075" lvl="1" indent="-457200">
              <a:spcBef>
                <a:spcPts val="0"/>
              </a:spcBef>
              <a:buFont typeface="Arial" panose="020B0604020202020204" pitchFamily="34" charset="0"/>
              <a:buChar char="•"/>
            </a:pPr>
            <a:r>
              <a:rPr lang="en-US" sz="1800" dirty="0">
                <a:ln w="15875">
                  <a:noFill/>
                  <a:round/>
                </a:ln>
              </a:rPr>
              <a:t>Consider how beliefs &amp; concepts of race, ethnicity, racism, white privilege &amp; immigration influence development</a:t>
            </a:r>
            <a:br>
              <a:rPr lang="en-US" sz="1800" dirty="0">
                <a:ln w="15875">
                  <a:noFill/>
                  <a:round/>
                </a:ln>
              </a:rPr>
            </a:br>
            <a:endParaRPr lang="en-US" sz="1800" dirty="0">
              <a:ln w="15875">
                <a:noFill/>
                <a:round/>
              </a:ln>
            </a:endParaRPr>
          </a:p>
          <a:p>
            <a:pPr marL="473075" lvl="1" indent="-457200">
              <a:spcBef>
                <a:spcPts val="0"/>
              </a:spcBef>
              <a:buFont typeface="Arial" panose="020B0604020202020204" pitchFamily="34" charset="0"/>
              <a:buChar char="•"/>
            </a:pPr>
            <a:r>
              <a:rPr lang="en-US" sz="1800" dirty="0">
                <a:ln w="15875">
                  <a:noFill/>
                  <a:round/>
                </a:ln>
              </a:rPr>
              <a:t>Consider how sociocultural processes affect individuals &amp; how individuals affect environment through discussions of racial identity development &amp; resistance to racism</a:t>
            </a:r>
            <a:br>
              <a:rPr lang="en-US" sz="1800" dirty="0">
                <a:ln w="15875">
                  <a:noFill/>
                  <a:round/>
                </a:ln>
              </a:rPr>
            </a:br>
            <a:endParaRPr lang="en-US" sz="1800" dirty="0">
              <a:ln w="15875">
                <a:noFill/>
                <a:round/>
              </a:ln>
            </a:endParaRPr>
          </a:p>
          <a:p>
            <a:pPr marL="473075" lvl="1" indent="-457200">
              <a:spcBef>
                <a:spcPts val="0"/>
              </a:spcBef>
              <a:buFont typeface="Arial" panose="020B0604020202020204" pitchFamily="34" charset="0"/>
              <a:buChar char="•"/>
            </a:pPr>
            <a:r>
              <a:rPr lang="en-US" sz="1800" dirty="0">
                <a:ln w="15875">
                  <a:noFill/>
                  <a:round/>
                </a:ln>
              </a:rPr>
              <a:t>Highlight how indigenous &amp; minority communities developed strategies for resisting racism, protecting family members &amp; nurturing development across life span</a:t>
            </a:r>
          </a:p>
          <a:p>
            <a:pPr>
              <a:spcBef>
                <a:spcPts val="0"/>
              </a:spcBef>
              <a:buFont typeface="Arial" panose="020B0604020202020204" pitchFamily="34" charset="0"/>
              <a:buChar char="•"/>
            </a:pPr>
            <a:endParaRPr lang="en-US" dirty="0"/>
          </a:p>
          <a:p>
            <a:pPr>
              <a:spcBef>
                <a:spcPts val="0"/>
              </a:spcBef>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BDB06DF6-CB4F-5440-868D-C308980AB3B6}"/>
              </a:ext>
            </a:extLst>
          </p:cNvPr>
          <p:cNvSpPr txBox="1"/>
          <p:nvPr/>
        </p:nvSpPr>
        <p:spPr>
          <a:xfrm>
            <a:off x="2322968" y="6075053"/>
            <a:ext cx="32820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4103618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0A79B-9F14-BD4B-B70D-2618701E6CB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flipH="1">
            <a:off x="0" y="-1270000"/>
            <a:ext cx="12192000" cy="8128000"/>
          </a:xfrm>
          <a:prstGeom prst="rect">
            <a:avLst/>
          </a:prstGeom>
        </p:spPr>
      </p:pic>
      <p:sp>
        <p:nvSpPr>
          <p:cNvPr id="5" name="Rectangle 4">
            <a:extLst>
              <a:ext uri="{FF2B5EF4-FFF2-40B4-BE49-F238E27FC236}">
                <a16:creationId xmlns:a16="http://schemas.microsoft.com/office/drawing/2014/main" id="{7D3DBC26-1678-6D44-9A90-870B656124BF}"/>
              </a:ext>
            </a:extLst>
          </p:cNvPr>
          <p:cNvSpPr/>
          <p:nvPr/>
        </p:nvSpPr>
        <p:spPr>
          <a:xfrm>
            <a:off x="6711043" y="253114"/>
            <a:ext cx="5153861"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834BF5E-E0B6-F444-A967-629C756C2CC9}"/>
              </a:ext>
            </a:extLst>
          </p:cNvPr>
          <p:cNvSpPr/>
          <p:nvPr/>
        </p:nvSpPr>
        <p:spPr>
          <a:xfrm>
            <a:off x="6841739" y="427534"/>
            <a:ext cx="4866951"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1AA20B-4983-4642-B834-F98EBDD38F6C}"/>
              </a:ext>
            </a:extLst>
          </p:cNvPr>
          <p:cNvSpPr txBox="1"/>
          <p:nvPr/>
        </p:nvSpPr>
        <p:spPr>
          <a:xfrm>
            <a:off x="8294913" y="6127164"/>
            <a:ext cx="3282043" cy="246221"/>
          </a:xfrm>
          <a:prstGeom prst="rect">
            <a:avLst/>
          </a:prstGeom>
          <a:noFill/>
        </p:spPr>
        <p:txBody>
          <a:bodyPr wrap="square" rtlCol="0">
            <a:spAutoFit/>
          </a:bodyPr>
          <a:lstStyle/>
          <a:p>
            <a:pPr algn="r"/>
            <a:r>
              <a:rPr lang="en-US" sz="1000" dirty="0"/>
              <a:t>Photo Credit: Unsplash</a:t>
            </a:r>
          </a:p>
        </p:txBody>
      </p:sp>
      <p:sp>
        <p:nvSpPr>
          <p:cNvPr id="2" name="Title 1">
            <a:extLst>
              <a:ext uri="{FF2B5EF4-FFF2-40B4-BE49-F238E27FC236}">
                <a16:creationId xmlns:a16="http://schemas.microsoft.com/office/drawing/2014/main" id="{03C1F7F1-885F-9E4D-99DE-21A3FBE9E869}"/>
              </a:ext>
            </a:extLst>
          </p:cNvPr>
          <p:cNvSpPr>
            <a:spLocks noGrp="1"/>
          </p:cNvSpPr>
          <p:nvPr>
            <p:ph type="title"/>
          </p:nvPr>
        </p:nvSpPr>
        <p:spPr>
          <a:xfrm>
            <a:off x="7168242" y="952839"/>
            <a:ext cx="4408713" cy="1371600"/>
          </a:xfrm>
        </p:spPr>
        <p:txBody>
          <a:bodyPr>
            <a:noAutofit/>
          </a:bodyPr>
          <a:lstStyle/>
          <a:p>
            <a:r>
              <a:rPr lang="en-US" sz="3200" dirty="0"/>
              <a:t>Racial Identity Development in </a:t>
            </a:r>
            <a:br>
              <a:rPr lang="en-US" sz="3200" dirty="0"/>
            </a:br>
            <a:r>
              <a:rPr lang="en-US" sz="3200" dirty="0"/>
              <a:t>European Americans</a:t>
            </a:r>
          </a:p>
        </p:txBody>
      </p:sp>
      <p:sp>
        <p:nvSpPr>
          <p:cNvPr id="3" name="Content Placeholder 2">
            <a:extLst>
              <a:ext uri="{FF2B5EF4-FFF2-40B4-BE49-F238E27FC236}">
                <a16:creationId xmlns:a16="http://schemas.microsoft.com/office/drawing/2014/main" id="{D3D0E439-39A0-B947-8417-0D092204B758}"/>
              </a:ext>
            </a:extLst>
          </p:cNvPr>
          <p:cNvSpPr>
            <a:spLocks noGrp="1"/>
          </p:cNvSpPr>
          <p:nvPr>
            <p:ph idx="1"/>
          </p:nvPr>
        </p:nvSpPr>
        <p:spPr>
          <a:xfrm>
            <a:off x="6988628" y="2723610"/>
            <a:ext cx="4588328" cy="3849624"/>
          </a:xfrm>
        </p:spPr>
        <p:txBody>
          <a:bodyPr>
            <a:normAutofit/>
          </a:bodyPr>
          <a:lstStyle/>
          <a:p>
            <a:pPr marL="285750" indent="-285750">
              <a:spcBef>
                <a:spcPts val="0"/>
              </a:spcBef>
              <a:buFont typeface="Arial" panose="020B0604020202020204" pitchFamily="34" charset="0"/>
              <a:buChar char="•"/>
            </a:pPr>
            <a:r>
              <a:rPr lang="en-US" b="1" dirty="0"/>
              <a:t>White racial identity development </a:t>
            </a:r>
            <a:r>
              <a:rPr lang="en-US" dirty="0"/>
              <a:t>model developed by Helms (1990): focuses on rejection of racism &amp; development of nonracist white identity</a:t>
            </a:r>
            <a:br>
              <a:rPr lang="en-US" dirty="0"/>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Six stages of model:</a:t>
            </a:r>
          </a:p>
          <a:p>
            <a:pPr marL="742950" lvl="1" indent="-285750">
              <a:spcBef>
                <a:spcPts val="0"/>
              </a:spcBef>
              <a:buFont typeface="Arial" panose="020B0604020202020204" pitchFamily="34" charset="0"/>
              <a:buChar char="•"/>
            </a:pPr>
            <a:r>
              <a:rPr lang="en-US" sz="1800" dirty="0">
                <a:ln w="15875">
                  <a:noFill/>
                  <a:round/>
                </a:ln>
              </a:rPr>
              <a:t>Contact</a:t>
            </a:r>
          </a:p>
          <a:p>
            <a:pPr marL="742950" lvl="1" indent="-285750">
              <a:spcBef>
                <a:spcPts val="0"/>
              </a:spcBef>
              <a:buFont typeface="Arial" panose="020B0604020202020204" pitchFamily="34" charset="0"/>
              <a:buChar char="•"/>
            </a:pPr>
            <a:r>
              <a:rPr lang="en-US" sz="1800" dirty="0">
                <a:ln w="15875">
                  <a:noFill/>
                  <a:round/>
                </a:ln>
              </a:rPr>
              <a:t>Disintegration</a:t>
            </a:r>
          </a:p>
          <a:p>
            <a:pPr marL="742950" lvl="1" indent="-285750">
              <a:spcBef>
                <a:spcPts val="0"/>
              </a:spcBef>
              <a:buFont typeface="Arial" panose="020B0604020202020204" pitchFamily="34" charset="0"/>
              <a:buChar char="•"/>
            </a:pPr>
            <a:r>
              <a:rPr lang="en-US" sz="1800" dirty="0">
                <a:ln w="15875">
                  <a:noFill/>
                  <a:round/>
                </a:ln>
              </a:rPr>
              <a:t>Reintegration</a:t>
            </a:r>
          </a:p>
          <a:p>
            <a:pPr marL="742950" lvl="1" indent="-285750">
              <a:spcBef>
                <a:spcPts val="0"/>
              </a:spcBef>
              <a:buFont typeface="Arial" panose="020B0604020202020204" pitchFamily="34" charset="0"/>
              <a:buChar char="•"/>
            </a:pPr>
            <a:r>
              <a:rPr lang="en-US" sz="1800" dirty="0">
                <a:ln w="15875">
                  <a:noFill/>
                  <a:round/>
                </a:ln>
              </a:rPr>
              <a:t>Pseudo-independence</a:t>
            </a:r>
          </a:p>
          <a:p>
            <a:pPr marL="742950" lvl="1" indent="-285750">
              <a:spcBef>
                <a:spcPts val="0"/>
              </a:spcBef>
              <a:buFont typeface="Arial" panose="020B0604020202020204" pitchFamily="34" charset="0"/>
              <a:buChar char="•"/>
            </a:pPr>
            <a:r>
              <a:rPr lang="en-US" sz="1800" dirty="0">
                <a:ln w="15875">
                  <a:noFill/>
                  <a:round/>
                </a:ln>
              </a:rPr>
              <a:t>Immersion/emersion</a:t>
            </a:r>
          </a:p>
          <a:p>
            <a:pPr marL="742950" lvl="1" indent="-285750">
              <a:spcBef>
                <a:spcPts val="0"/>
              </a:spcBef>
              <a:buFont typeface="Arial" panose="020B0604020202020204" pitchFamily="34" charset="0"/>
              <a:buChar char="•"/>
            </a:pPr>
            <a:r>
              <a:rPr lang="en-US" sz="1800" dirty="0">
                <a:ln w="15875">
                  <a:noFill/>
                  <a:round/>
                </a:ln>
              </a:rPr>
              <a:t>Autonomy</a:t>
            </a:r>
          </a:p>
          <a:p>
            <a:pPr marL="742950" lvl="1" indent="-285750">
              <a:spcBef>
                <a:spcPts val="0"/>
              </a:spcBef>
              <a:buFont typeface="Arial" panose="020B0604020202020204" pitchFamily="34" charset="0"/>
              <a:buChar char="•"/>
            </a:pPr>
            <a:endParaRPr lang="en-US" sz="1800" dirty="0">
              <a:ln w="15875">
                <a:noFill/>
                <a:round/>
              </a:ln>
            </a:endParaRPr>
          </a:p>
          <a:p>
            <a:pPr>
              <a:spcBef>
                <a:spcPts val="0"/>
              </a:spcBef>
            </a:pPr>
            <a:endParaRPr lang="en-US" dirty="0"/>
          </a:p>
          <a:p>
            <a:pPr>
              <a:spcBef>
                <a:spcPts val="0"/>
              </a:spcBef>
            </a:pPr>
            <a:endParaRPr lang="en-US" dirty="0"/>
          </a:p>
        </p:txBody>
      </p:sp>
    </p:spTree>
    <p:extLst>
      <p:ext uri="{BB962C8B-B14F-4D97-AF65-F5344CB8AC3E}">
        <p14:creationId xmlns:p14="http://schemas.microsoft.com/office/powerpoint/2010/main" val="2177418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a dark room&#10;&#10;Description automatically generated">
            <a:extLst>
              <a:ext uri="{FF2B5EF4-FFF2-40B4-BE49-F238E27FC236}">
                <a16:creationId xmlns:a16="http://schemas.microsoft.com/office/drawing/2014/main" id="{FC91E79B-B927-3340-A6F2-5295F324C1C5}"/>
              </a:ext>
            </a:extLst>
          </p:cNvPr>
          <p:cNvPicPr>
            <a:picLocks noChangeAspect="1"/>
          </p:cNvPicPr>
          <p:nvPr/>
        </p:nvPicPr>
        <p:blipFill rotWithShape="1">
          <a:blip r:embed="rId3"/>
          <a:srcRect l="1268" t="1633" r="-1" b="15165"/>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90F80F-AF8C-5A41-BF2F-C94A425C9B40}"/>
              </a:ext>
            </a:extLst>
          </p:cNvPr>
          <p:cNvSpPr>
            <a:spLocks noGrp="1"/>
          </p:cNvSpPr>
          <p:nvPr>
            <p:ph type="title"/>
          </p:nvPr>
        </p:nvSpPr>
        <p:spPr>
          <a:xfrm>
            <a:off x="774043" y="727626"/>
            <a:ext cx="4602152" cy="1718225"/>
          </a:xfrm>
        </p:spPr>
        <p:txBody>
          <a:bodyPr>
            <a:normAutofit/>
          </a:bodyPr>
          <a:lstStyle/>
          <a:p>
            <a:r>
              <a:rPr lang="en-US" sz="3700"/>
              <a:t>Racial Identity Development in European Americans</a:t>
            </a:r>
          </a:p>
        </p:txBody>
      </p:sp>
      <p:sp>
        <p:nvSpPr>
          <p:cNvPr id="3" name="Content Placeholder 2">
            <a:extLst>
              <a:ext uri="{FF2B5EF4-FFF2-40B4-BE49-F238E27FC236}">
                <a16:creationId xmlns:a16="http://schemas.microsoft.com/office/drawing/2014/main" id="{23787D48-2AC1-E24B-BB25-49B1DA3886DF}"/>
              </a:ext>
            </a:extLst>
          </p:cNvPr>
          <p:cNvSpPr>
            <a:spLocks noGrp="1"/>
          </p:cNvSpPr>
          <p:nvPr>
            <p:ph idx="1"/>
          </p:nvPr>
        </p:nvSpPr>
        <p:spPr>
          <a:xfrm>
            <a:off x="774043" y="2538920"/>
            <a:ext cx="4602152" cy="3480066"/>
          </a:xfrm>
        </p:spPr>
        <p:txBody>
          <a:bodyPr>
            <a:normAutofit/>
          </a:bodyPr>
          <a:lstStyle/>
          <a:p>
            <a:pPr marL="285750" indent="-285750">
              <a:spcBef>
                <a:spcPts val="0"/>
              </a:spcBef>
              <a:buFont typeface="Arial" panose="020B0604020202020204" pitchFamily="34" charset="0"/>
              <a:buChar char="•"/>
            </a:pPr>
            <a:r>
              <a:rPr lang="en-US" dirty="0">
                <a:ln w="15875">
                  <a:noFill/>
                  <a:round/>
                </a:ln>
              </a:rPr>
              <a:t>Contact stage</a:t>
            </a:r>
            <a:r>
              <a:rPr lang="en-US" b="1" dirty="0">
                <a:ln w="15875">
                  <a:noFill/>
                  <a:round/>
                </a:ln>
              </a:rPr>
              <a:t>:</a:t>
            </a:r>
            <a:r>
              <a:rPr lang="en-US" b="1" dirty="0"/>
              <a:t> </a:t>
            </a:r>
          </a:p>
          <a:p>
            <a:pPr marL="742950" lvl="1" indent="-285750">
              <a:spcBef>
                <a:spcPts val="0"/>
              </a:spcBef>
              <a:buFont typeface="Arial" panose="020B0604020202020204" pitchFamily="34" charset="0"/>
              <a:buChar char="•"/>
            </a:pPr>
            <a:r>
              <a:rPr lang="en-US" sz="1800" dirty="0">
                <a:ln w="15875">
                  <a:noFill/>
                  <a:round/>
                </a:ln>
              </a:rPr>
              <a:t>Show naïve curiosity/fear of people of color based on stereotypes</a:t>
            </a:r>
          </a:p>
          <a:p>
            <a:pPr marL="742950" lvl="1" indent="-285750">
              <a:spcBef>
                <a:spcPts val="0"/>
              </a:spcBef>
              <a:buFont typeface="Arial" panose="020B0604020202020204" pitchFamily="34" charset="0"/>
              <a:buChar char="•"/>
            </a:pPr>
            <a:r>
              <a:rPr lang="en-US" sz="1800" dirty="0">
                <a:ln w="15875">
                  <a:noFill/>
                  <a:round/>
                </a:ln>
              </a:rPr>
              <a:t>May resist new race-related info they find dissonant w/ existing beliefs</a:t>
            </a:r>
            <a:br>
              <a:rPr lang="en-US" sz="1800" dirty="0">
                <a:ln w="15875">
                  <a:noFill/>
                  <a:round/>
                </a:ln>
              </a:rPr>
            </a:br>
            <a:endParaRPr lang="en-US" sz="1800" dirty="0">
              <a:ln w="15875">
                <a:noFill/>
                <a:round/>
              </a:ln>
            </a:endParaRPr>
          </a:p>
          <a:p>
            <a:pPr marL="285750" indent="-285750">
              <a:spcBef>
                <a:spcPts val="0"/>
              </a:spcBef>
              <a:buFont typeface="Arial" panose="020B0604020202020204" pitchFamily="34" charset="0"/>
              <a:buChar char="•"/>
            </a:pPr>
            <a:r>
              <a:rPr lang="en-US" dirty="0">
                <a:ln w="15875">
                  <a:noFill/>
                  <a:round/>
                </a:ln>
              </a:rPr>
              <a:t>Disintegration stage</a:t>
            </a:r>
            <a:r>
              <a:rPr lang="en-US" b="1" dirty="0">
                <a:ln w="15875">
                  <a:noFill/>
                  <a:round/>
                </a:ln>
              </a:rPr>
              <a:t>:</a:t>
            </a:r>
            <a:r>
              <a:rPr lang="en-US" b="1" dirty="0"/>
              <a:t> </a:t>
            </a:r>
          </a:p>
          <a:p>
            <a:pPr marL="742950" lvl="1" indent="-285750">
              <a:spcBef>
                <a:spcPts val="0"/>
              </a:spcBef>
              <a:buFont typeface="Arial" panose="020B0604020202020204" pitchFamily="34" charset="0"/>
              <a:buChar char="•"/>
            </a:pPr>
            <a:r>
              <a:rPr lang="en-US" sz="1800" dirty="0">
                <a:ln w="15875">
                  <a:noFill/>
                  <a:round/>
                </a:ln>
              </a:rPr>
              <a:t>May feel guilt, shame &amp; anger recognizing own advantages &amp; role of whites in maintaining racism</a:t>
            </a:r>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C570C016-C6D1-7848-9257-B6DCC74D56AC}"/>
              </a:ext>
            </a:extLst>
          </p:cNvPr>
          <p:cNvSpPr txBox="1"/>
          <p:nvPr/>
        </p:nvSpPr>
        <p:spPr>
          <a:xfrm>
            <a:off x="2351528" y="6112055"/>
            <a:ext cx="32820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3327375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mountain&#10;&#10;Description automatically generated">
            <a:extLst>
              <a:ext uri="{FF2B5EF4-FFF2-40B4-BE49-F238E27FC236}">
                <a16:creationId xmlns:a16="http://schemas.microsoft.com/office/drawing/2014/main" id="{DBEB2AEF-41EB-C64C-873B-108C4E3B09F2}"/>
              </a:ext>
            </a:extLst>
          </p:cNvPr>
          <p:cNvPicPr>
            <a:picLocks noChangeAspect="1"/>
          </p:cNvPicPr>
          <p:nvPr/>
        </p:nvPicPr>
        <p:blipFill rotWithShape="1">
          <a:blip r:embed="rId3"/>
          <a:srcRect t="8521" r="9091" b="14871"/>
          <a:stretch/>
        </p:blipFill>
        <p:spPr>
          <a:xfrm flipH="1">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8B2A5-9FED-5E42-8D95-9A9A671C6490}"/>
              </a:ext>
            </a:extLst>
          </p:cNvPr>
          <p:cNvSpPr>
            <a:spLocks noGrp="1"/>
          </p:cNvSpPr>
          <p:nvPr>
            <p:ph type="title"/>
          </p:nvPr>
        </p:nvSpPr>
        <p:spPr>
          <a:xfrm>
            <a:off x="774043" y="510451"/>
            <a:ext cx="4794000" cy="1718225"/>
          </a:xfrm>
        </p:spPr>
        <p:txBody>
          <a:bodyPr>
            <a:normAutofit/>
          </a:bodyPr>
          <a:lstStyle/>
          <a:p>
            <a:r>
              <a:rPr lang="en-US" sz="3200" dirty="0"/>
              <a:t>Racial Identity Development in European Americans</a:t>
            </a:r>
          </a:p>
        </p:txBody>
      </p:sp>
      <p:sp>
        <p:nvSpPr>
          <p:cNvPr id="3" name="Content Placeholder 2">
            <a:extLst>
              <a:ext uri="{FF2B5EF4-FFF2-40B4-BE49-F238E27FC236}">
                <a16:creationId xmlns:a16="http://schemas.microsoft.com/office/drawing/2014/main" id="{813CFB86-40B1-9547-8EE0-7232EBFEBC6B}"/>
              </a:ext>
            </a:extLst>
          </p:cNvPr>
          <p:cNvSpPr>
            <a:spLocks noGrp="1"/>
          </p:cNvSpPr>
          <p:nvPr>
            <p:ph idx="1"/>
          </p:nvPr>
        </p:nvSpPr>
        <p:spPr>
          <a:xfrm>
            <a:off x="774043" y="2228677"/>
            <a:ext cx="4602152" cy="3480066"/>
          </a:xfrm>
        </p:spPr>
        <p:txBody>
          <a:bodyPr>
            <a:noAutofit/>
          </a:bodyPr>
          <a:lstStyle/>
          <a:p>
            <a:pPr marL="285750" indent="-285750">
              <a:spcBef>
                <a:spcPts val="0"/>
              </a:spcBef>
              <a:buFont typeface="Arial" panose="020B0604020202020204" pitchFamily="34" charset="0"/>
              <a:buChar char="•"/>
            </a:pPr>
            <a:r>
              <a:rPr lang="en-US" dirty="0">
                <a:ln w="15875">
                  <a:noFill/>
                  <a:round/>
                </a:ln>
              </a:rPr>
              <a:t>Reintegration stage</a:t>
            </a:r>
            <a:r>
              <a:rPr lang="en-US" b="1" dirty="0"/>
              <a:t> </a:t>
            </a:r>
          </a:p>
          <a:p>
            <a:pPr marL="560070" lvl="1" indent="-285750">
              <a:spcBef>
                <a:spcPts val="0"/>
              </a:spcBef>
              <a:buFont typeface="Arial" panose="020B0604020202020204" pitchFamily="34" charset="0"/>
              <a:buChar char="•"/>
            </a:pPr>
            <a:r>
              <a:rPr lang="en-US" sz="1800" dirty="0">
                <a:ln w="15875">
                  <a:noFill/>
                  <a:round/>
                </a:ln>
              </a:rPr>
              <a:t>Desire to be accepted by racial group; leads to reshaping own belief systems to be more congruent w/ acceptance of racism &amp; belief in white superiority</a:t>
            </a:r>
            <a:br>
              <a:rPr lang="en-US" sz="1800" dirty="0">
                <a:ln w="15875">
                  <a:noFill/>
                  <a:round/>
                </a:ln>
              </a:rPr>
            </a:br>
            <a:endParaRPr lang="en-US" sz="1800" dirty="0">
              <a:ln w="15875">
                <a:noFill/>
                <a:round/>
              </a:ln>
            </a:endParaRPr>
          </a:p>
          <a:p>
            <a:pPr marL="285750" indent="-285750">
              <a:spcBef>
                <a:spcPts val="0"/>
              </a:spcBef>
              <a:buFont typeface="Arial" panose="020B0604020202020204" pitchFamily="34" charset="0"/>
              <a:buChar char="•"/>
            </a:pPr>
            <a:r>
              <a:rPr lang="en-US" dirty="0">
                <a:ln w="15875">
                  <a:noFill/>
                  <a:round/>
                </a:ln>
              </a:rPr>
              <a:t>Pseudo-independent stage</a:t>
            </a:r>
          </a:p>
          <a:p>
            <a:pPr marL="560070" lvl="1" indent="-285750">
              <a:spcBef>
                <a:spcPts val="0"/>
              </a:spcBef>
              <a:buFont typeface="Arial" panose="020B0604020202020204" pitchFamily="34" charset="0"/>
              <a:buChar char="•"/>
            </a:pPr>
            <a:r>
              <a:rPr lang="en-US" sz="1800" dirty="0">
                <a:ln w="15875">
                  <a:noFill/>
                  <a:round/>
                </a:ln>
              </a:rPr>
              <a:t>Abandon beliefs of white superiority; still unintentionally perpetuate system</a:t>
            </a:r>
          </a:p>
          <a:p>
            <a:pPr marL="560070" lvl="1" indent="-285750">
              <a:spcBef>
                <a:spcPts val="0"/>
              </a:spcBef>
              <a:buFont typeface="Arial" panose="020B0604020202020204" pitchFamily="34" charset="0"/>
              <a:buChar char="•"/>
            </a:pPr>
            <a:r>
              <a:rPr lang="en-US" sz="1800" dirty="0">
                <a:ln w="15875">
                  <a:noFill/>
                  <a:round/>
                </a:ln>
              </a:rPr>
              <a:t>Experience alienation from whites, haven’t examined own racism</a:t>
            </a:r>
          </a:p>
          <a:p>
            <a:pPr marL="560070" lvl="1" indent="-285750">
              <a:spcBef>
                <a:spcPts val="0"/>
              </a:spcBef>
              <a:buFont typeface="Arial" panose="020B0604020202020204" pitchFamily="34" charset="0"/>
              <a:buChar char="•"/>
            </a:pPr>
            <a:r>
              <a:rPr lang="en-US" sz="1800" dirty="0">
                <a:ln w="15875">
                  <a:noFill/>
                  <a:round/>
                </a:ln>
              </a:rPr>
              <a:t>Rejection from people of color suspicious of motives</a:t>
            </a:r>
          </a:p>
          <a:p>
            <a:pPr marL="742950" lvl="1" indent="-285750">
              <a:spcBef>
                <a:spcPts val="0"/>
              </a:spcBef>
              <a:buFont typeface="Arial" panose="020B0604020202020204" pitchFamily="34" charset="0"/>
              <a:buChar char="•"/>
            </a:pPr>
            <a:endParaRPr lang="en-US" sz="1800" dirty="0">
              <a:ln w="15875">
                <a:noFill/>
                <a:round/>
              </a:ln>
            </a:endParaRPr>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591D3BA0-38B9-B648-B4FC-6E5006EC0A9C}"/>
              </a:ext>
            </a:extLst>
          </p:cNvPr>
          <p:cNvSpPr txBox="1"/>
          <p:nvPr/>
        </p:nvSpPr>
        <p:spPr>
          <a:xfrm>
            <a:off x="3073711" y="6101328"/>
            <a:ext cx="25962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1726739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gn in front of a crowd&#10;&#10;Description automatically generated">
            <a:extLst>
              <a:ext uri="{FF2B5EF4-FFF2-40B4-BE49-F238E27FC236}">
                <a16:creationId xmlns:a16="http://schemas.microsoft.com/office/drawing/2014/main" id="{F95FB3AF-202E-564F-9443-4457E059AB24}"/>
              </a:ext>
            </a:extLst>
          </p:cNvPr>
          <p:cNvPicPr>
            <a:picLocks noChangeAspect="1"/>
          </p:cNvPicPr>
          <p:nvPr/>
        </p:nvPicPr>
        <p:blipFill rotWithShape="1">
          <a:blip r:embed="rId3"/>
          <a:srcRect l="9091" t="10174" b="13217"/>
          <a:stretch/>
        </p:blipFill>
        <p:spPr>
          <a:xfrm>
            <a:off x="20" y="-1"/>
            <a:ext cx="12191980" cy="6857999"/>
          </a:xfrm>
          <a:prstGeom prst="rect">
            <a:avLst/>
          </a:prstGeom>
        </p:spPr>
      </p:pic>
      <p:sp>
        <p:nvSpPr>
          <p:cNvPr id="16"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2073D-C0E6-2D43-B547-08FF0E07483D}"/>
              </a:ext>
            </a:extLst>
          </p:cNvPr>
          <p:cNvSpPr>
            <a:spLocks noGrp="1"/>
          </p:cNvSpPr>
          <p:nvPr>
            <p:ph type="title"/>
          </p:nvPr>
        </p:nvSpPr>
        <p:spPr>
          <a:xfrm>
            <a:off x="6846136" y="564339"/>
            <a:ext cx="4812463" cy="1718225"/>
          </a:xfrm>
        </p:spPr>
        <p:txBody>
          <a:bodyPr>
            <a:normAutofit/>
          </a:bodyPr>
          <a:lstStyle/>
          <a:p>
            <a:r>
              <a:rPr lang="en-US" sz="3200" dirty="0"/>
              <a:t>Racial Identity Development in European Americans</a:t>
            </a:r>
          </a:p>
        </p:txBody>
      </p:sp>
      <p:sp>
        <p:nvSpPr>
          <p:cNvPr id="3" name="Content Placeholder 2">
            <a:extLst>
              <a:ext uri="{FF2B5EF4-FFF2-40B4-BE49-F238E27FC236}">
                <a16:creationId xmlns:a16="http://schemas.microsoft.com/office/drawing/2014/main" id="{1F354560-5048-C84D-A14C-31150583A951}"/>
              </a:ext>
            </a:extLst>
          </p:cNvPr>
          <p:cNvSpPr>
            <a:spLocks noGrp="1"/>
          </p:cNvSpPr>
          <p:nvPr>
            <p:ph idx="1"/>
          </p:nvPr>
        </p:nvSpPr>
        <p:spPr>
          <a:xfrm>
            <a:off x="6846137" y="2375633"/>
            <a:ext cx="4602152" cy="3480066"/>
          </a:xfrm>
        </p:spPr>
        <p:txBody>
          <a:bodyPr>
            <a:noAutofit/>
          </a:bodyPr>
          <a:lstStyle/>
          <a:p>
            <a:pPr marL="285750" indent="-285750">
              <a:spcBef>
                <a:spcPts val="0"/>
              </a:spcBef>
              <a:buFont typeface="Arial" panose="020B0604020202020204" pitchFamily="34" charset="0"/>
              <a:buChar char="•"/>
            </a:pPr>
            <a:r>
              <a:rPr lang="en-US" dirty="0">
                <a:ln w="15875">
                  <a:noFill/>
                  <a:round/>
                </a:ln>
              </a:rPr>
              <a:t>Immersion/emersion stage</a:t>
            </a:r>
            <a:r>
              <a:rPr lang="en-US" b="1" dirty="0"/>
              <a:t> </a:t>
            </a:r>
          </a:p>
          <a:p>
            <a:pPr marL="742950" lvl="1" indent="-285750">
              <a:spcBef>
                <a:spcPts val="0"/>
              </a:spcBef>
              <a:buFont typeface="Arial" panose="020B0604020202020204" pitchFamily="34" charset="0"/>
              <a:buChar char="•"/>
            </a:pPr>
            <a:r>
              <a:rPr lang="en-US" sz="1800" dirty="0">
                <a:ln w="15875">
                  <a:noFill/>
                  <a:round/>
                </a:ln>
              </a:rPr>
              <a:t>Seek to positively redefine what it means to be white </a:t>
            </a:r>
          </a:p>
          <a:p>
            <a:pPr marL="742950" lvl="1" indent="-285750">
              <a:spcBef>
                <a:spcPts val="0"/>
              </a:spcBef>
              <a:buFont typeface="Arial" panose="020B0604020202020204" pitchFamily="34" charset="0"/>
              <a:buChar char="•"/>
            </a:pPr>
            <a:r>
              <a:rPr lang="en-US" sz="1800" dirty="0">
                <a:ln w="15875">
                  <a:noFill/>
                  <a:round/>
                </a:ln>
              </a:rPr>
              <a:t>Replace racially related stereotypes w/ accurate information</a:t>
            </a:r>
            <a:br>
              <a:rPr lang="en-US" sz="1800" dirty="0">
                <a:ln w="15875">
                  <a:noFill/>
                  <a:round/>
                </a:ln>
              </a:rPr>
            </a:br>
            <a:endParaRPr lang="en-US" dirty="0"/>
          </a:p>
          <a:p>
            <a:pPr marL="285750" indent="-285750">
              <a:spcBef>
                <a:spcPts val="0"/>
              </a:spcBef>
              <a:buFont typeface="Arial" panose="020B0604020202020204" pitchFamily="34" charset="0"/>
              <a:buChar char="•"/>
            </a:pPr>
            <a:r>
              <a:rPr lang="en-US" dirty="0">
                <a:ln w="15875">
                  <a:noFill/>
                  <a:round/>
                </a:ln>
              </a:rPr>
              <a:t>Autonomy stage</a:t>
            </a:r>
            <a:r>
              <a:rPr lang="en-US" b="1" dirty="0"/>
              <a:t> </a:t>
            </a:r>
          </a:p>
          <a:p>
            <a:pPr marL="742950" lvl="1" indent="-285750">
              <a:spcBef>
                <a:spcPts val="0"/>
              </a:spcBef>
              <a:buFont typeface="Arial" panose="020B0604020202020204" pitchFamily="34" charset="0"/>
              <a:buChar char="•"/>
            </a:pPr>
            <a:r>
              <a:rPr lang="en-US" sz="1800" dirty="0">
                <a:ln w="15875">
                  <a:noFill/>
                  <a:round/>
                </a:ln>
              </a:rPr>
              <a:t>Internalize newly defined sense of self as white &amp; let go of racial privilege</a:t>
            </a:r>
          </a:p>
          <a:p>
            <a:pPr marL="742950" lvl="1" indent="-285750">
              <a:spcBef>
                <a:spcPts val="0"/>
              </a:spcBef>
              <a:buFont typeface="Arial" panose="020B0604020202020204" pitchFamily="34" charset="0"/>
              <a:buChar char="•"/>
            </a:pPr>
            <a:r>
              <a:rPr lang="en-US" sz="1800" dirty="0">
                <a:ln w="15875">
                  <a:noFill/>
                  <a:round/>
                </a:ln>
              </a:rPr>
              <a:t>Positive feelings energize efforts to confront racism &amp; oppression</a:t>
            </a:r>
          </a:p>
          <a:p>
            <a:pPr>
              <a:spcBef>
                <a:spcPts val="0"/>
              </a:spcBef>
            </a:pPr>
            <a:endParaRPr lang="en-US" dirty="0"/>
          </a:p>
        </p:txBody>
      </p:sp>
      <p:sp>
        <p:nvSpPr>
          <p:cNvPr id="5" name="TextBox 4">
            <a:extLst>
              <a:ext uri="{FF2B5EF4-FFF2-40B4-BE49-F238E27FC236}">
                <a16:creationId xmlns:a16="http://schemas.microsoft.com/office/drawing/2014/main" id="{25144289-3110-9B47-836B-C72CDB42F593}"/>
              </a:ext>
            </a:extLst>
          </p:cNvPr>
          <p:cNvSpPr txBox="1"/>
          <p:nvPr/>
        </p:nvSpPr>
        <p:spPr>
          <a:xfrm>
            <a:off x="9127672" y="6109247"/>
            <a:ext cx="25962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2983706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alking across a bridge&#10;&#10;Description automatically generated">
            <a:extLst>
              <a:ext uri="{FF2B5EF4-FFF2-40B4-BE49-F238E27FC236}">
                <a16:creationId xmlns:a16="http://schemas.microsoft.com/office/drawing/2014/main" id="{10253A26-0A50-9148-B121-7B8165F5464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9091" t="14786" b="8606"/>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7691E8-0C5A-3B4D-9804-681C30F09CC8}"/>
              </a:ext>
            </a:extLst>
          </p:cNvPr>
          <p:cNvSpPr>
            <a:spLocks noGrp="1"/>
          </p:cNvSpPr>
          <p:nvPr>
            <p:ph type="title"/>
          </p:nvPr>
        </p:nvSpPr>
        <p:spPr>
          <a:xfrm>
            <a:off x="6846137" y="727626"/>
            <a:ext cx="4602152" cy="1718225"/>
          </a:xfrm>
        </p:spPr>
        <p:txBody>
          <a:bodyPr>
            <a:normAutofit/>
          </a:bodyPr>
          <a:lstStyle/>
          <a:p>
            <a:r>
              <a:rPr lang="en-US" sz="3700" dirty="0"/>
              <a:t>Biracial &amp; Multiracial Identity Development</a:t>
            </a:r>
          </a:p>
        </p:txBody>
      </p:sp>
      <p:sp>
        <p:nvSpPr>
          <p:cNvPr id="3" name="Content Placeholder 2">
            <a:extLst>
              <a:ext uri="{FF2B5EF4-FFF2-40B4-BE49-F238E27FC236}">
                <a16:creationId xmlns:a16="http://schemas.microsoft.com/office/drawing/2014/main" id="{81F2FC76-28E0-6349-8ECE-4423DB906EB5}"/>
              </a:ext>
            </a:extLst>
          </p:cNvPr>
          <p:cNvSpPr>
            <a:spLocks noGrp="1"/>
          </p:cNvSpPr>
          <p:nvPr>
            <p:ph idx="1"/>
          </p:nvPr>
        </p:nvSpPr>
        <p:spPr>
          <a:xfrm>
            <a:off x="6846137" y="2538920"/>
            <a:ext cx="4602152" cy="3480066"/>
          </a:xfrm>
        </p:spPr>
        <p:txBody>
          <a:bodyPr>
            <a:normAutofit/>
          </a:bodyPr>
          <a:lstStyle/>
          <a:p>
            <a:pPr marL="285750" indent="-285750">
              <a:spcBef>
                <a:spcPts val="0"/>
              </a:spcBef>
              <a:buFont typeface="Arial" panose="020B0604020202020204" pitchFamily="34" charset="0"/>
              <a:buChar char="•"/>
            </a:pPr>
            <a:r>
              <a:rPr lang="en-US" dirty="0"/>
              <a:t>Bi/multiracial individuals experience discrimination based on </a:t>
            </a:r>
            <a:r>
              <a:rPr lang="en-US" b="1" dirty="0"/>
              <a:t>antimiscegenation</a:t>
            </a:r>
            <a:r>
              <a:rPr lang="en-US" dirty="0"/>
              <a:t> attitudes </a:t>
            </a:r>
          </a:p>
          <a:p>
            <a:pPr marL="560070" lvl="1" indent="-285750">
              <a:spcBef>
                <a:spcPts val="0"/>
              </a:spcBef>
              <a:buFont typeface="Arial" panose="020B0604020202020204" pitchFamily="34" charset="0"/>
              <a:buChar char="•"/>
            </a:pPr>
            <a:r>
              <a:rPr lang="en-US" sz="1800" dirty="0">
                <a:ln w="15875">
                  <a:noFill/>
                  <a:round/>
                </a:ln>
              </a:rPr>
              <a:t>Straddle 2+ social worlds, no full acceptance in either</a:t>
            </a:r>
          </a:p>
          <a:p>
            <a:pPr marL="560070" lvl="1" indent="-285750">
              <a:spcBef>
                <a:spcPts val="0"/>
              </a:spcBef>
              <a:buFont typeface="Arial" panose="020B0604020202020204" pitchFamily="34" charset="0"/>
              <a:buChar char="•"/>
            </a:pPr>
            <a:r>
              <a:rPr lang="en-US" sz="1800" dirty="0">
                <a:ln w="15875">
                  <a:noFill/>
                  <a:round/>
                </a:ln>
              </a:rPr>
              <a:t>Receive pressure to identify w/one group over another, denying part of cultural heritage.</a:t>
            </a:r>
            <a:br>
              <a:rPr lang="en-US" sz="1800" dirty="0">
                <a:ln w="15875">
                  <a:noFill/>
                  <a:round/>
                </a:ln>
              </a:rPr>
            </a:br>
            <a:endParaRPr lang="en-US" sz="1800" dirty="0">
              <a:ln w="15875">
                <a:noFill/>
                <a:round/>
              </a:ln>
            </a:endParaRPr>
          </a:p>
          <a:p>
            <a:pPr marL="285750" indent="-285750">
              <a:spcBef>
                <a:spcPts val="0"/>
              </a:spcBef>
              <a:buFont typeface="Arial" panose="020B0604020202020204" pitchFamily="34" charset="0"/>
              <a:buChar char="•"/>
            </a:pPr>
            <a:r>
              <a:rPr lang="en-US" dirty="0"/>
              <a:t>Identities include singular, border, protean &amp; transcendent </a:t>
            </a:r>
            <a:endParaRPr lang="en-US" b="1" dirty="0"/>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46D8ED44-15DC-9C47-8535-0B7C426496FF}"/>
              </a:ext>
            </a:extLst>
          </p:cNvPr>
          <p:cNvSpPr txBox="1"/>
          <p:nvPr/>
        </p:nvSpPr>
        <p:spPr>
          <a:xfrm>
            <a:off x="9127672" y="6109247"/>
            <a:ext cx="25962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2308144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on a bench in a park&#10;&#10;Description automatically generated">
            <a:extLst>
              <a:ext uri="{FF2B5EF4-FFF2-40B4-BE49-F238E27FC236}">
                <a16:creationId xmlns:a16="http://schemas.microsoft.com/office/drawing/2014/main" id="{C968E921-E4BF-A345-9909-B9ACCC2C56AB}"/>
              </a:ext>
            </a:extLst>
          </p:cNvPr>
          <p:cNvPicPr>
            <a:picLocks noChangeAspect="1"/>
          </p:cNvPicPr>
          <p:nvPr/>
        </p:nvPicPr>
        <p:blipFill rotWithShape="1">
          <a:blip r:embed="rId3"/>
          <a:srcRect l="9091" t="7377" b="16014"/>
          <a:stretch/>
        </p:blipFill>
        <p:spPr>
          <a:xfrm flipH="1">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77B30-75EC-1142-BA1C-19B5964F4963}"/>
              </a:ext>
            </a:extLst>
          </p:cNvPr>
          <p:cNvSpPr>
            <a:spLocks noGrp="1"/>
          </p:cNvSpPr>
          <p:nvPr>
            <p:ph type="title"/>
          </p:nvPr>
        </p:nvSpPr>
        <p:spPr>
          <a:xfrm>
            <a:off x="6727374" y="515353"/>
            <a:ext cx="4802560" cy="1718225"/>
          </a:xfrm>
        </p:spPr>
        <p:txBody>
          <a:bodyPr>
            <a:normAutofit/>
          </a:bodyPr>
          <a:lstStyle/>
          <a:p>
            <a:r>
              <a:rPr lang="en-US" sz="3200" dirty="0"/>
              <a:t>Racial Identity Development in Immigrants of Color</a:t>
            </a:r>
          </a:p>
        </p:txBody>
      </p:sp>
      <p:sp>
        <p:nvSpPr>
          <p:cNvPr id="3" name="Content Placeholder 2">
            <a:extLst>
              <a:ext uri="{FF2B5EF4-FFF2-40B4-BE49-F238E27FC236}">
                <a16:creationId xmlns:a16="http://schemas.microsoft.com/office/drawing/2014/main" id="{B1BFE4E8-B1C4-564E-9AEF-A0AF6CC396CE}"/>
              </a:ext>
            </a:extLst>
          </p:cNvPr>
          <p:cNvSpPr>
            <a:spLocks noGrp="1"/>
          </p:cNvSpPr>
          <p:nvPr>
            <p:ph idx="1"/>
          </p:nvPr>
        </p:nvSpPr>
        <p:spPr>
          <a:xfrm>
            <a:off x="6699175" y="2114374"/>
            <a:ext cx="4941173" cy="3480066"/>
          </a:xfrm>
        </p:spPr>
        <p:txBody>
          <a:bodyPr>
            <a:normAutofit/>
          </a:bodyPr>
          <a:lstStyle/>
          <a:p>
            <a:pPr marL="285750" indent="-285750">
              <a:lnSpc>
                <a:spcPct val="90000"/>
              </a:lnSpc>
              <a:spcBef>
                <a:spcPts val="0"/>
              </a:spcBef>
              <a:buFont typeface="Arial" panose="020B0604020202020204" pitchFamily="34" charset="0"/>
              <a:buChar char="•"/>
            </a:pPr>
            <a:r>
              <a:rPr lang="en-US" dirty="0">
                <a:ln w="15875">
                  <a:noFill/>
                  <a:round/>
                </a:ln>
              </a:rPr>
              <a:t>2014, approx 13% U.S. population = foreign born</a:t>
            </a:r>
            <a:br>
              <a:rPr lang="en-US" dirty="0">
                <a:ln w="15875">
                  <a:noFill/>
                  <a:round/>
                </a:ln>
              </a:rPr>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ln w="15875">
                  <a:noFill/>
                  <a:round/>
                </a:ln>
              </a:rPr>
              <a:t>Since 1970s non-European immigration accelerated</a:t>
            </a:r>
            <a:br>
              <a:rPr lang="en-US" dirty="0">
                <a:ln w="15875">
                  <a:noFill/>
                  <a:round/>
                </a:ln>
              </a:rPr>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ln w="15875">
                  <a:noFill/>
                  <a:round/>
                </a:ln>
              </a:rPr>
              <a:t>Middle Easterners first entered U.S. late 19</a:t>
            </a:r>
            <a:r>
              <a:rPr lang="en-US" baseline="30000" dirty="0">
                <a:ln w="15875">
                  <a:noFill/>
                  <a:round/>
                </a:ln>
              </a:rPr>
              <a:t>th</a:t>
            </a:r>
            <a:r>
              <a:rPr lang="en-US" dirty="0">
                <a:ln w="15875">
                  <a:noFill/>
                  <a:round/>
                </a:ln>
              </a:rPr>
              <a:t> century; recently numbers increased dramatically</a:t>
            </a:r>
          </a:p>
          <a:p>
            <a:pPr marL="285750" indent="-285750">
              <a:lnSpc>
                <a:spcPct val="90000"/>
              </a:lnSpc>
              <a:spcBef>
                <a:spcPts val="0"/>
              </a:spcBef>
              <a:buFont typeface="Arial" panose="020B0604020202020204" pitchFamily="34" charset="0"/>
              <a:buChar char="•"/>
            </a:pP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t>Majority Middle Eastern Americans = Muslim; Christian &amp; Jewish #’s smaller</a:t>
            </a:r>
            <a:br>
              <a:rPr lang="en-US" dirty="0"/>
            </a:br>
            <a:endParaRPr lang="en-US" dirty="0"/>
          </a:p>
          <a:p>
            <a:pPr marL="285750" indent="-285750">
              <a:lnSpc>
                <a:spcPct val="90000"/>
              </a:lnSpc>
              <a:spcBef>
                <a:spcPts val="0"/>
              </a:spcBef>
              <a:buFont typeface="Arial" panose="020B0604020202020204" pitchFamily="34" charset="0"/>
              <a:buChar char="•"/>
            </a:pPr>
            <a:r>
              <a:rPr lang="en-US" dirty="0"/>
              <a:t>Immigrants face challenges, compounded by misunderstanding Middle Easterners</a:t>
            </a:r>
          </a:p>
        </p:txBody>
      </p:sp>
      <p:sp>
        <p:nvSpPr>
          <p:cNvPr id="5" name="TextBox 4">
            <a:extLst>
              <a:ext uri="{FF2B5EF4-FFF2-40B4-BE49-F238E27FC236}">
                <a16:creationId xmlns:a16="http://schemas.microsoft.com/office/drawing/2014/main" id="{E1C5D812-26D8-E747-A18B-1F6801F5D8A0}"/>
              </a:ext>
            </a:extLst>
          </p:cNvPr>
          <p:cNvSpPr txBox="1"/>
          <p:nvPr/>
        </p:nvSpPr>
        <p:spPr>
          <a:xfrm>
            <a:off x="7068352" y="6096426"/>
            <a:ext cx="4718958"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3089958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EAD9-A2F9-0947-A227-C8F653D09F6A}"/>
              </a:ext>
            </a:extLst>
          </p:cNvPr>
          <p:cNvPicPr>
            <a:picLocks noChangeAspect="1"/>
          </p:cNvPicPr>
          <p:nvPr/>
        </p:nvPicPr>
        <p:blipFill rotWithShape="1">
          <a:blip r:embed="rId3"/>
          <a:srcRect t="8035" b="1696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5372F5C-FCF5-4F4A-9BB9-779ED1A2B971}"/>
              </a:ext>
            </a:extLst>
          </p:cNvPr>
          <p:cNvSpPr/>
          <p:nvPr/>
        </p:nvSpPr>
        <p:spPr>
          <a:xfrm>
            <a:off x="292782" y="253114"/>
            <a:ext cx="5612193"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DB2BAE-6F16-1642-9E55-A2C8759CCA9A}"/>
              </a:ext>
            </a:extLst>
          </p:cNvPr>
          <p:cNvSpPr/>
          <p:nvPr/>
        </p:nvSpPr>
        <p:spPr>
          <a:xfrm>
            <a:off x="448994"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F9918A7-34A6-784C-9AAE-D91F58CDA7BD}"/>
              </a:ext>
            </a:extLst>
          </p:cNvPr>
          <p:cNvSpPr txBox="1"/>
          <p:nvPr/>
        </p:nvSpPr>
        <p:spPr>
          <a:xfrm>
            <a:off x="2334984" y="6127164"/>
            <a:ext cx="3282043" cy="246221"/>
          </a:xfrm>
          <a:prstGeom prst="rect">
            <a:avLst/>
          </a:prstGeom>
          <a:noFill/>
        </p:spPr>
        <p:txBody>
          <a:bodyPr wrap="square" rtlCol="0">
            <a:spAutoFit/>
          </a:bodyPr>
          <a:lstStyle/>
          <a:p>
            <a:pPr algn="r"/>
            <a:r>
              <a:rPr lang="en-US" sz="1000" dirty="0"/>
              <a:t>Photo Credit: Pixabay</a:t>
            </a:r>
          </a:p>
        </p:txBody>
      </p:sp>
      <p:sp>
        <p:nvSpPr>
          <p:cNvPr id="2" name="Title 1">
            <a:extLst>
              <a:ext uri="{FF2B5EF4-FFF2-40B4-BE49-F238E27FC236}">
                <a16:creationId xmlns:a16="http://schemas.microsoft.com/office/drawing/2014/main" id="{1329D180-3A94-DE47-9C77-A0E57E772055}"/>
              </a:ext>
            </a:extLst>
          </p:cNvPr>
          <p:cNvSpPr>
            <a:spLocks noGrp="1"/>
          </p:cNvSpPr>
          <p:nvPr>
            <p:ph type="title"/>
          </p:nvPr>
        </p:nvSpPr>
        <p:spPr>
          <a:xfrm>
            <a:off x="587827" y="817014"/>
            <a:ext cx="5029200" cy="1371600"/>
          </a:xfrm>
        </p:spPr>
        <p:txBody>
          <a:bodyPr>
            <a:noAutofit/>
          </a:bodyPr>
          <a:lstStyle/>
          <a:p>
            <a:r>
              <a:rPr lang="en-US" sz="3200" dirty="0"/>
              <a:t>Racial Identity Development in Immigrants of Color</a:t>
            </a:r>
          </a:p>
        </p:txBody>
      </p:sp>
      <p:sp>
        <p:nvSpPr>
          <p:cNvPr id="3" name="Content Placeholder 2">
            <a:extLst>
              <a:ext uri="{FF2B5EF4-FFF2-40B4-BE49-F238E27FC236}">
                <a16:creationId xmlns:a16="http://schemas.microsoft.com/office/drawing/2014/main" id="{441D1FC5-A4E3-FB46-88BC-DD1A847F165F}"/>
              </a:ext>
            </a:extLst>
          </p:cNvPr>
          <p:cNvSpPr>
            <a:spLocks noGrp="1"/>
          </p:cNvSpPr>
          <p:nvPr>
            <p:ph idx="1"/>
          </p:nvPr>
        </p:nvSpPr>
        <p:spPr>
          <a:xfrm>
            <a:off x="587827" y="2277540"/>
            <a:ext cx="5029200" cy="3849624"/>
          </a:xfrm>
        </p:spPr>
        <p:txBody>
          <a:bodyPr>
            <a:noAutofit/>
          </a:bodyPr>
          <a:lstStyle/>
          <a:p>
            <a:pPr marL="285750" indent="-285750">
              <a:spcBef>
                <a:spcPts val="0"/>
              </a:spcBef>
              <a:buFont typeface="Arial" panose="020B0604020202020204" pitchFamily="34" charset="0"/>
              <a:buChar char="•"/>
            </a:pPr>
            <a:r>
              <a:rPr lang="en-US" dirty="0">
                <a:ln w="15875">
                  <a:noFill/>
                  <a:round/>
                </a:ln>
              </a:rPr>
              <a:t>People of color = native &amp; foreign born</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Immigrant’s life experiences play role in how person develops &amp; perceives self </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Ethnic identity development related to common experiences in U.S.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1st  &amp; 2</a:t>
            </a:r>
            <a:r>
              <a:rPr lang="en-US" baseline="30000" dirty="0">
                <a:ln w="15875">
                  <a:noFill/>
                  <a:round/>
                </a:ln>
              </a:rPr>
              <a:t>nd</a:t>
            </a:r>
            <a:r>
              <a:rPr lang="en-US" dirty="0">
                <a:ln w="15875">
                  <a:noFill/>
                  <a:round/>
                </a:ln>
              </a:rPr>
              <a:t> generation immigrant adolescents struggle to fit in w/ peers &amp; mainstream White America</a:t>
            </a:r>
            <a:endParaRPr lang="en-US" dirty="0"/>
          </a:p>
          <a:p>
            <a:pPr>
              <a:spcBef>
                <a:spcPts val="0"/>
              </a:spcBef>
            </a:pPr>
            <a:endParaRPr lang="en-US" dirty="0"/>
          </a:p>
        </p:txBody>
      </p:sp>
    </p:spTree>
    <p:extLst>
      <p:ext uri="{BB962C8B-B14F-4D97-AF65-F5344CB8AC3E}">
        <p14:creationId xmlns:p14="http://schemas.microsoft.com/office/powerpoint/2010/main" val="580652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9235A7-9DA3-E24E-A4D4-AADB566CDE6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b="15625"/>
          <a:stretch/>
        </p:blipFill>
        <p:spPr>
          <a:xfrm>
            <a:off x="0" y="-9973"/>
            <a:ext cx="12192000" cy="6858000"/>
          </a:xfrm>
          <a:prstGeom prst="rect">
            <a:avLst/>
          </a:prstGeom>
        </p:spPr>
      </p:pic>
      <p:sp>
        <p:nvSpPr>
          <p:cNvPr id="10" name="Rectangle 9">
            <a:extLst>
              <a:ext uri="{FF2B5EF4-FFF2-40B4-BE49-F238E27FC236}">
                <a16:creationId xmlns:a16="http://schemas.microsoft.com/office/drawing/2014/main" id="{907F2FEF-E939-FA49-8A55-41F080C91706}"/>
              </a:ext>
            </a:extLst>
          </p:cNvPr>
          <p:cNvSpPr/>
          <p:nvPr/>
        </p:nvSpPr>
        <p:spPr>
          <a:xfrm>
            <a:off x="269810" y="252680"/>
            <a:ext cx="5612193"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EF7644-4662-1E46-A278-402B4A57E3D4}"/>
              </a:ext>
            </a:extLst>
          </p:cNvPr>
          <p:cNvSpPr/>
          <p:nvPr/>
        </p:nvSpPr>
        <p:spPr>
          <a:xfrm>
            <a:off x="426022" y="427100"/>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0B89D2-24F5-C74B-926C-8A28EBDB62B9}"/>
              </a:ext>
            </a:extLst>
          </p:cNvPr>
          <p:cNvSpPr>
            <a:spLocks noGrp="1"/>
          </p:cNvSpPr>
          <p:nvPr>
            <p:ph type="title"/>
          </p:nvPr>
        </p:nvSpPr>
        <p:spPr>
          <a:xfrm>
            <a:off x="594745" y="569342"/>
            <a:ext cx="4962321" cy="1718225"/>
          </a:xfrm>
        </p:spPr>
        <p:txBody>
          <a:bodyPr>
            <a:normAutofit/>
          </a:bodyPr>
          <a:lstStyle/>
          <a:p>
            <a:r>
              <a:rPr lang="en-US" sz="3600" dirty="0"/>
              <a:t>Responses to Oppression</a:t>
            </a:r>
          </a:p>
        </p:txBody>
      </p:sp>
      <p:sp>
        <p:nvSpPr>
          <p:cNvPr id="3" name="Content Placeholder 2">
            <a:extLst>
              <a:ext uri="{FF2B5EF4-FFF2-40B4-BE49-F238E27FC236}">
                <a16:creationId xmlns:a16="http://schemas.microsoft.com/office/drawing/2014/main" id="{284D8AAA-F8CE-FB43-A251-64372B891B51}"/>
              </a:ext>
            </a:extLst>
          </p:cNvPr>
          <p:cNvSpPr>
            <a:spLocks noGrp="1"/>
          </p:cNvSpPr>
          <p:nvPr>
            <p:ph idx="1"/>
          </p:nvPr>
        </p:nvSpPr>
        <p:spPr>
          <a:xfrm>
            <a:off x="584171" y="2139256"/>
            <a:ext cx="4941173" cy="3480066"/>
          </a:xfrm>
        </p:spPr>
        <p:txBody>
          <a:bodyPr>
            <a:noAutofit/>
          </a:bodyPr>
          <a:lstStyle/>
          <a:p>
            <a:pPr>
              <a:lnSpc>
                <a:spcPct val="90000"/>
              </a:lnSpc>
              <a:spcBef>
                <a:spcPts val="0"/>
              </a:spcBef>
              <a:buFont typeface="Arial" panose="020B0604020202020204" pitchFamily="34" charset="0"/>
              <a:buChar char="•"/>
            </a:pPr>
            <a:r>
              <a:rPr lang="en-US" dirty="0"/>
              <a:t>Conley (2015) outlines group responses to oppression</a:t>
            </a:r>
            <a:br>
              <a:rPr lang="en-US" dirty="0"/>
            </a:br>
            <a:endParaRPr lang="en-US" dirty="0"/>
          </a:p>
          <a:p>
            <a:pPr>
              <a:lnSpc>
                <a:spcPct val="90000"/>
              </a:lnSpc>
              <a:spcBef>
                <a:spcPts val="0"/>
              </a:spcBef>
              <a:buFont typeface="Arial" panose="020B0604020202020204" pitchFamily="34" charset="0"/>
              <a:buChar char="•"/>
            </a:pPr>
            <a:r>
              <a:rPr lang="en-US" dirty="0">
                <a:ln w="15875">
                  <a:noFill/>
                  <a:round/>
                </a:ln>
              </a:rPr>
              <a:t>Oppressed groups or individuals may </a:t>
            </a:r>
            <a:r>
              <a:rPr lang="en-US" b="1" dirty="0">
                <a:ln w="15875">
                  <a:noFill/>
                  <a:round/>
                </a:ln>
              </a:rPr>
              <a:t>“withdraw”</a:t>
            </a:r>
            <a:br>
              <a:rPr lang="en-US" b="1" dirty="0">
                <a:ln w="15875">
                  <a:noFill/>
                  <a:round/>
                </a:ln>
              </a:rPr>
            </a:br>
            <a:endParaRPr lang="en-US" b="1" dirty="0">
              <a:ln w="15875">
                <a:noFill/>
                <a:round/>
              </a:ln>
            </a:endParaRPr>
          </a:p>
          <a:p>
            <a:pPr>
              <a:lnSpc>
                <a:spcPct val="90000"/>
              </a:lnSpc>
              <a:spcBef>
                <a:spcPts val="0"/>
              </a:spcBef>
              <a:buFont typeface="Arial" panose="020B0604020202020204" pitchFamily="34" charset="0"/>
              <a:buChar char="•"/>
            </a:pPr>
            <a:r>
              <a:rPr lang="en-US" dirty="0">
                <a:ln w="15875">
                  <a:noFill/>
                  <a:round/>
                </a:ln>
              </a:rPr>
              <a:t>Some immigrants attempt to overcome oppression by </a:t>
            </a:r>
            <a:r>
              <a:rPr lang="en-US" b="1" dirty="0">
                <a:ln w="15875">
                  <a:noFill/>
                  <a:round/>
                </a:ln>
              </a:rPr>
              <a:t>“passing or blending” </a:t>
            </a:r>
            <a:r>
              <a:rPr lang="en-US" dirty="0">
                <a:ln w="15875">
                  <a:noFill/>
                  <a:round/>
                </a:ln>
              </a:rPr>
              <a:t>in w/ dominant group</a:t>
            </a:r>
          </a:p>
          <a:p>
            <a:pPr lvl="1">
              <a:lnSpc>
                <a:spcPct val="90000"/>
              </a:lnSpc>
              <a:spcBef>
                <a:spcPts val="0"/>
              </a:spcBef>
              <a:buFont typeface="Arial" panose="020B0604020202020204" pitchFamily="34" charset="0"/>
              <a:buChar char="•"/>
            </a:pPr>
            <a:r>
              <a:rPr lang="en-US" sz="1800" dirty="0">
                <a:ln w="15875">
                  <a:noFill/>
                  <a:round/>
                </a:ln>
              </a:rPr>
              <a:t>Process includes altering physical characteristics or changing name</a:t>
            </a:r>
            <a:br>
              <a:rPr lang="en-US" sz="1800" dirty="0">
                <a:ln w="15875">
                  <a:noFill/>
                  <a:round/>
                </a:ln>
              </a:rPr>
            </a:br>
            <a:endParaRPr lang="en-US" sz="1800" dirty="0">
              <a:ln w="15875">
                <a:noFill/>
                <a:round/>
              </a:ln>
            </a:endParaRPr>
          </a:p>
          <a:p>
            <a:pPr>
              <a:lnSpc>
                <a:spcPct val="90000"/>
              </a:lnSpc>
              <a:spcBef>
                <a:spcPts val="0"/>
              </a:spcBef>
              <a:buFont typeface="Arial" panose="020B0604020202020204" pitchFamily="34" charset="0"/>
              <a:buChar char="•"/>
            </a:pPr>
            <a:r>
              <a:rPr lang="en-US" dirty="0"/>
              <a:t>O</a:t>
            </a:r>
            <a:r>
              <a:rPr lang="en-US" b="1" dirty="0">
                <a:ln w="15875">
                  <a:noFill/>
                  <a:round/>
                </a:ln>
              </a:rPr>
              <a:t>thers avoid oppression through process of “acceptance”</a:t>
            </a:r>
          </a:p>
          <a:p>
            <a:pPr lvl="1">
              <a:lnSpc>
                <a:spcPct val="90000"/>
              </a:lnSpc>
              <a:spcBef>
                <a:spcPts val="0"/>
              </a:spcBef>
              <a:buFont typeface="Arial" panose="020B0604020202020204" pitchFamily="34" charset="0"/>
              <a:buChar char="•"/>
            </a:pPr>
            <a:r>
              <a:rPr lang="en-US" sz="1800" dirty="0">
                <a:ln w="15875">
                  <a:noFill/>
                  <a:round/>
                </a:ln>
              </a:rPr>
              <a:t>Person feigns compliance &amp; hides feelings of resentment</a:t>
            </a:r>
            <a:endParaRPr lang="en-US" sz="1800" dirty="0"/>
          </a:p>
        </p:txBody>
      </p:sp>
      <p:sp>
        <p:nvSpPr>
          <p:cNvPr id="14" name="TextBox 13">
            <a:extLst>
              <a:ext uri="{FF2B5EF4-FFF2-40B4-BE49-F238E27FC236}">
                <a16:creationId xmlns:a16="http://schemas.microsoft.com/office/drawing/2014/main" id="{E79F0C5D-9014-FB40-BF30-565DF8E5A5E4}"/>
              </a:ext>
            </a:extLst>
          </p:cNvPr>
          <p:cNvSpPr txBox="1"/>
          <p:nvPr/>
        </p:nvSpPr>
        <p:spPr>
          <a:xfrm>
            <a:off x="2357604" y="6060918"/>
            <a:ext cx="32820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2996189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76EC0F-9AB4-634A-828B-C615D32C171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6968" b="16522"/>
          <a:stretch/>
        </p:blipFill>
        <p:spPr>
          <a:xfrm>
            <a:off x="0" y="-134594"/>
            <a:ext cx="12192000" cy="6992594"/>
          </a:xfrm>
          <a:prstGeom prst="rect">
            <a:avLst/>
          </a:prstGeom>
        </p:spPr>
      </p:pic>
      <p:sp>
        <p:nvSpPr>
          <p:cNvPr id="5" name="Rectangle 4">
            <a:extLst>
              <a:ext uri="{FF2B5EF4-FFF2-40B4-BE49-F238E27FC236}">
                <a16:creationId xmlns:a16="http://schemas.microsoft.com/office/drawing/2014/main" id="{FC549AE0-D04B-BB43-848F-B89466114469}"/>
              </a:ext>
            </a:extLst>
          </p:cNvPr>
          <p:cNvSpPr/>
          <p:nvPr/>
        </p:nvSpPr>
        <p:spPr>
          <a:xfrm>
            <a:off x="6301697" y="187801"/>
            <a:ext cx="5612193"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E5B3D08-C181-574B-AABC-06D6A85FD33A}"/>
              </a:ext>
            </a:extLst>
          </p:cNvPr>
          <p:cNvSpPr/>
          <p:nvPr/>
        </p:nvSpPr>
        <p:spPr>
          <a:xfrm>
            <a:off x="6457909" y="362221"/>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911D30-9A37-1343-B834-83DD5BF97236}"/>
              </a:ext>
            </a:extLst>
          </p:cNvPr>
          <p:cNvSpPr txBox="1"/>
          <p:nvPr/>
        </p:nvSpPr>
        <p:spPr>
          <a:xfrm>
            <a:off x="8343899" y="6061851"/>
            <a:ext cx="3282043" cy="246221"/>
          </a:xfrm>
          <a:prstGeom prst="rect">
            <a:avLst/>
          </a:prstGeom>
          <a:noFill/>
        </p:spPr>
        <p:txBody>
          <a:bodyPr wrap="square" rtlCol="0">
            <a:spAutoFit/>
          </a:bodyPr>
          <a:lstStyle/>
          <a:p>
            <a:pPr algn="r"/>
            <a:r>
              <a:rPr lang="en-US" sz="1000" dirty="0"/>
              <a:t>Photo Credit: Unsplash</a:t>
            </a:r>
          </a:p>
        </p:txBody>
      </p:sp>
      <p:sp>
        <p:nvSpPr>
          <p:cNvPr id="2" name="Title 1">
            <a:extLst>
              <a:ext uri="{FF2B5EF4-FFF2-40B4-BE49-F238E27FC236}">
                <a16:creationId xmlns:a16="http://schemas.microsoft.com/office/drawing/2014/main" id="{299CAF33-F179-B14D-BE14-05BB8497E97B}"/>
              </a:ext>
            </a:extLst>
          </p:cNvPr>
          <p:cNvSpPr>
            <a:spLocks noGrp="1"/>
          </p:cNvSpPr>
          <p:nvPr>
            <p:ph type="title"/>
          </p:nvPr>
        </p:nvSpPr>
        <p:spPr>
          <a:xfrm>
            <a:off x="6841670" y="724239"/>
            <a:ext cx="4784271" cy="1371600"/>
          </a:xfrm>
        </p:spPr>
        <p:txBody>
          <a:bodyPr>
            <a:noAutofit/>
          </a:bodyPr>
          <a:lstStyle/>
          <a:p>
            <a:r>
              <a:rPr lang="en-US" sz="3200" dirty="0"/>
              <a:t>Protective Socialization Practices in Families &amp; Communities</a:t>
            </a:r>
          </a:p>
        </p:txBody>
      </p:sp>
      <p:sp>
        <p:nvSpPr>
          <p:cNvPr id="3" name="Content Placeholder 2">
            <a:extLst>
              <a:ext uri="{FF2B5EF4-FFF2-40B4-BE49-F238E27FC236}">
                <a16:creationId xmlns:a16="http://schemas.microsoft.com/office/drawing/2014/main" id="{76EEA644-0D36-6D47-A961-211D0425D48B}"/>
              </a:ext>
            </a:extLst>
          </p:cNvPr>
          <p:cNvSpPr>
            <a:spLocks noGrp="1"/>
          </p:cNvSpPr>
          <p:nvPr>
            <p:ph idx="1"/>
          </p:nvPr>
        </p:nvSpPr>
        <p:spPr>
          <a:xfrm>
            <a:off x="6645728" y="2331723"/>
            <a:ext cx="4980214" cy="3849624"/>
          </a:xfrm>
        </p:spPr>
        <p:txBody>
          <a:bodyPr>
            <a:noAutofit/>
          </a:bodyPr>
          <a:lstStyle/>
          <a:p>
            <a:pPr marL="285750" indent="-285750">
              <a:spcBef>
                <a:spcPts val="0"/>
              </a:spcBef>
              <a:buFont typeface="Arial" panose="020B0604020202020204" pitchFamily="34" charset="0"/>
              <a:buChar char="•"/>
            </a:pPr>
            <a:r>
              <a:rPr lang="en-US" dirty="0"/>
              <a:t>Socialization strategies help people survive &amp; maintain humanity when faced w/ adversity </a:t>
            </a:r>
            <a:br>
              <a:rPr lang="en-US" dirty="0"/>
            </a:br>
            <a:endParaRPr lang="en-US" dirty="0"/>
          </a:p>
          <a:p>
            <a:pPr marL="285750" indent="-285750">
              <a:spcBef>
                <a:spcPts val="0"/>
              </a:spcBef>
              <a:buFont typeface="Arial" panose="020B0604020202020204" pitchFamily="34" charset="0"/>
              <a:buChar char="•"/>
            </a:pPr>
            <a:r>
              <a:rPr lang="en-US" dirty="0"/>
              <a:t>Strategies include fictive kin, spiritual teachings &amp; education </a:t>
            </a:r>
            <a:br>
              <a:rPr lang="en-US" dirty="0"/>
            </a:br>
            <a:endParaRPr lang="en-US" dirty="0"/>
          </a:p>
          <a:p>
            <a:pPr marL="285750" indent="-285750">
              <a:spcBef>
                <a:spcPts val="0"/>
              </a:spcBef>
              <a:buFont typeface="Arial" panose="020B0604020202020204" pitchFamily="34" charset="0"/>
              <a:buChar char="•"/>
            </a:pPr>
            <a:r>
              <a:rPr lang="en-US" b="1" dirty="0"/>
              <a:t>Fictive kin </a:t>
            </a:r>
            <a:r>
              <a:rPr lang="en-US" dirty="0"/>
              <a:t>= people unrelated by birth/marriage with has emotionally significant relationships &amp; treated as family</a:t>
            </a:r>
            <a:br>
              <a:rPr lang="en-US" dirty="0"/>
            </a:br>
            <a:endParaRPr lang="en-US" dirty="0"/>
          </a:p>
          <a:p>
            <a:pPr marL="285750" indent="-285750">
              <a:spcBef>
                <a:spcPts val="0"/>
              </a:spcBef>
              <a:buFont typeface="Arial" panose="020B0604020202020204" pitchFamily="34" charset="0"/>
              <a:buChar char="•"/>
            </a:pPr>
            <a:r>
              <a:rPr lang="en-US" b="1" dirty="0"/>
              <a:t>Spiritual teachings</a:t>
            </a:r>
            <a:r>
              <a:rPr lang="en-US" dirty="0"/>
              <a:t> = concrete psychological/social support to individuals &amp; families</a:t>
            </a:r>
          </a:p>
          <a:p>
            <a:pPr>
              <a:spcBef>
                <a:spcPts val="0"/>
              </a:spcBef>
            </a:pPr>
            <a:endParaRPr lang="en-US" dirty="0"/>
          </a:p>
        </p:txBody>
      </p:sp>
    </p:spTree>
    <p:extLst>
      <p:ext uri="{BB962C8B-B14F-4D97-AF65-F5344CB8AC3E}">
        <p14:creationId xmlns:p14="http://schemas.microsoft.com/office/powerpoint/2010/main" val="1524133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995896-EE5E-2B49-98F2-C9931107662A}"/>
              </a:ext>
            </a:extLst>
          </p:cNvPr>
          <p:cNvPicPr>
            <a:picLocks noChangeAspect="1"/>
          </p:cNvPicPr>
          <p:nvPr/>
        </p:nvPicPr>
        <p:blipFill rotWithShape="1">
          <a:blip r:embed="rId3"/>
          <a:srcRect t="1541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8137FF-BA28-2E4C-88FC-267FA14A9197}"/>
              </a:ext>
            </a:extLst>
          </p:cNvPr>
          <p:cNvSpPr>
            <a:spLocks noGrp="1"/>
          </p:cNvSpPr>
          <p:nvPr>
            <p:ph type="title"/>
          </p:nvPr>
        </p:nvSpPr>
        <p:spPr>
          <a:xfrm>
            <a:off x="6654304" y="1050247"/>
            <a:ext cx="4472921" cy="1371600"/>
          </a:xfrm>
        </p:spPr>
        <p:txBody>
          <a:bodyPr>
            <a:normAutofit/>
          </a:bodyPr>
          <a:lstStyle/>
          <a:p>
            <a:r>
              <a:rPr lang="en-US" sz="3100"/>
              <a:t>Protective Socialization Practices in Families &amp; Communities</a:t>
            </a:r>
          </a:p>
        </p:txBody>
      </p:sp>
      <p:sp>
        <p:nvSpPr>
          <p:cNvPr id="3" name="Content Placeholder 2">
            <a:extLst>
              <a:ext uri="{FF2B5EF4-FFF2-40B4-BE49-F238E27FC236}">
                <a16:creationId xmlns:a16="http://schemas.microsoft.com/office/drawing/2014/main" id="{6618F944-750C-0F4C-8E0A-C093A935F3FF}"/>
              </a:ext>
            </a:extLst>
          </p:cNvPr>
          <p:cNvSpPr>
            <a:spLocks noGrp="1"/>
          </p:cNvSpPr>
          <p:nvPr>
            <p:ph idx="1"/>
          </p:nvPr>
        </p:nvSpPr>
        <p:spPr>
          <a:xfrm>
            <a:off x="6654304" y="2540425"/>
            <a:ext cx="4472922" cy="3131672"/>
          </a:xfrm>
        </p:spPr>
        <p:txBody>
          <a:bodyPr>
            <a:noAutofit/>
          </a:bodyPr>
          <a:lstStyle/>
          <a:p>
            <a:pPr marL="285750" indent="-285750">
              <a:spcBef>
                <a:spcPts val="0"/>
              </a:spcBef>
              <a:buFont typeface="Arial" panose="020B0604020202020204" pitchFamily="34" charset="0"/>
              <a:buChar char="•"/>
            </a:pPr>
            <a:r>
              <a:rPr lang="en-US" dirty="0"/>
              <a:t>Direct </a:t>
            </a:r>
            <a:r>
              <a:rPr lang="en-US" b="1" dirty="0"/>
              <a:t>education</a:t>
            </a:r>
            <a:r>
              <a:rPr lang="en-US" dirty="0"/>
              <a:t> about cultural heritage/values increase positive self-concepts</a:t>
            </a:r>
          </a:p>
          <a:p>
            <a:pPr marL="742950" lvl="1" indent="-285750">
              <a:spcBef>
                <a:spcPts val="0"/>
              </a:spcBef>
              <a:buFont typeface="Arial" panose="020B0604020202020204" pitchFamily="34" charset="0"/>
              <a:buChar char="•"/>
            </a:pPr>
            <a:r>
              <a:rPr lang="en-US" sz="1800" dirty="0"/>
              <a:t>Knowledge of achievements by significant cultural icons provide insight to positive self-worth &amp; discovery of motivation &amp; hope</a:t>
            </a:r>
          </a:p>
          <a:p>
            <a:pPr marL="742950" lvl="1" indent="-285750">
              <a:spcBef>
                <a:spcPts val="0"/>
              </a:spcBef>
              <a:buFont typeface="Arial" panose="020B0604020202020204" pitchFamily="34" charset="0"/>
              <a:buChar char="•"/>
            </a:pPr>
            <a:r>
              <a:rPr lang="en-CA" sz="1800" dirty="0"/>
              <a:t>Important developmentally for individuals to recognize their culture/people produced significant contributions to past/current societies</a:t>
            </a:r>
            <a:endParaRPr lang="en-US" sz="1800" dirty="0"/>
          </a:p>
          <a:p>
            <a:pPr>
              <a:spcBef>
                <a:spcPts val="0"/>
              </a:spcBef>
            </a:pPr>
            <a:endParaRPr lang="en-US" dirty="0"/>
          </a:p>
          <a:p>
            <a:pPr>
              <a:spcBef>
                <a:spcPts val="0"/>
              </a:spcBef>
            </a:pPr>
            <a:endParaRPr lang="en-US" dirty="0"/>
          </a:p>
        </p:txBody>
      </p:sp>
      <p:sp>
        <p:nvSpPr>
          <p:cNvPr id="5" name="Rectangle 4">
            <a:extLst>
              <a:ext uri="{FF2B5EF4-FFF2-40B4-BE49-F238E27FC236}">
                <a16:creationId xmlns:a16="http://schemas.microsoft.com/office/drawing/2014/main" id="{0F0F4651-DB55-E74F-B126-5CD04A81F080}"/>
              </a:ext>
            </a:extLst>
          </p:cNvPr>
          <p:cNvSpPr/>
          <p:nvPr/>
        </p:nvSpPr>
        <p:spPr>
          <a:xfrm>
            <a:off x="10030056" y="5765036"/>
            <a:ext cx="1276310" cy="246221"/>
          </a:xfrm>
          <a:prstGeom prst="rect">
            <a:avLst/>
          </a:prstGeom>
        </p:spPr>
        <p:txBody>
          <a:bodyPr wrap="none">
            <a:spAutoFit/>
          </a:bodyPr>
          <a:lstStyle/>
          <a:p>
            <a:pPr algn="r"/>
            <a:r>
              <a:rPr lang="en-US" sz="1000" dirty="0"/>
              <a:t>Photo Credit: Pixabay</a:t>
            </a:r>
          </a:p>
        </p:txBody>
      </p:sp>
    </p:spTree>
    <p:extLst>
      <p:ext uri="{BB962C8B-B14F-4D97-AF65-F5344CB8AC3E}">
        <p14:creationId xmlns:p14="http://schemas.microsoft.com/office/powerpoint/2010/main" val="314801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355AEB-718B-4345-93BE-3C4B04171F24}"/>
              </a:ext>
            </a:extLst>
          </p:cNvPr>
          <p:cNvPicPr>
            <a:picLocks noChangeAspect="1"/>
          </p:cNvPicPr>
          <p:nvPr/>
        </p:nvPicPr>
        <p:blipFill rotWithShape="1">
          <a:blip r:embed="rId3"/>
          <a:srcRect l="10346"/>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6C05099-3584-7147-8533-8270D29E3B28}"/>
              </a:ext>
            </a:extLst>
          </p:cNvPr>
          <p:cNvSpPr/>
          <p:nvPr/>
        </p:nvSpPr>
        <p:spPr>
          <a:xfrm>
            <a:off x="6252711" y="253114"/>
            <a:ext cx="5612193"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2CAEEA-6D08-9044-8B5B-95597946FA0C}"/>
              </a:ext>
            </a:extLst>
          </p:cNvPr>
          <p:cNvSpPr/>
          <p:nvPr/>
        </p:nvSpPr>
        <p:spPr>
          <a:xfrm>
            <a:off x="6408923"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AF19379-4608-3B49-AD31-51A4B33CEDA0}"/>
              </a:ext>
            </a:extLst>
          </p:cNvPr>
          <p:cNvSpPr txBox="1"/>
          <p:nvPr/>
        </p:nvSpPr>
        <p:spPr>
          <a:xfrm>
            <a:off x="8294913" y="6127164"/>
            <a:ext cx="3282043" cy="246221"/>
          </a:xfrm>
          <a:prstGeom prst="rect">
            <a:avLst/>
          </a:prstGeom>
          <a:noFill/>
        </p:spPr>
        <p:txBody>
          <a:bodyPr wrap="square" rtlCol="0">
            <a:spAutoFit/>
          </a:bodyPr>
          <a:lstStyle/>
          <a:p>
            <a:pPr algn="r"/>
            <a:r>
              <a:rPr lang="en-US" sz="1000" dirty="0"/>
              <a:t>Photo Credit: Pixabay</a:t>
            </a:r>
          </a:p>
        </p:txBody>
      </p:sp>
      <p:sp>
        <p:nvSpPr>
          <p:cNvPr id="2" name="Title 1">
            <a:extLst>
              <a:ext uri="{FF2B5EF4-FFF2-40B4-BE49-F238E27FC236}">
                <a16:creationId xmlns:a16="http://schemas.microsoft.com/office/drawing/2014/main" id="{FD0A1476-01CB-F249-847A-4E9B16F6EEAC}"/>
              </a:ext>
            </a:extLst>
          </p:cNvPr>
          <p:cNvSpPr>
            <a:spLocks noGrp="1"/>
          </p:cNvSpPr>
          <p:nvPr>
            <p:ph type="title"/>
          </p:nvPr>
        </p:nvSpPr>
        <p:spPr>
          <a:xfrm>
            <a:off x="6645728" y="479307"/>
            <a:ext cx="5062962" cy="1371600"/>
          </a:xfrm>
        </p:spPr>
        <p:txBody>
          <a:bodyPr/>
          <a:lstStyle/>
          <a:p>
            <a:r>
              <a:rPr lang="en-US" dirty="0"/>
              <a:t>Race</a:t>
            </a:r>
          </a:p>
        </p:txBody>
      </p:sp>
      <p:sp>
        <p:nvSpPr>
          <p:cNvPr id="3" name="Content Placeholder 2">
            <a:extLst>
              <a:ext uri="{FF2B5EF4-FFF2-40B4-BE49-F238E27FC236}">
                <a16:creationId xmlns:a16="http://schemas.microsoft.com/office/drawing/2014/main" id="{90A1522B-5E7D-B74E-95A9-F5898102C1CB}"/>
              </a:ext>
            </a:extLst>
          </p:cNvPr>
          <p:cNvSpPr>
            <a:spLocks noGrp="1"/>
          </p:cNvSpPr>
          <p:nvPr>
            <p:ph idx="1"/>
          </p:nvPr>
        </p:nvSpPr>
        <p:spPr>
          <a:xfrm>
            <a:off x="6645728" y="1667475"/>
            <a:ext cx="5062961" cy="3849624"/>
          </a:xfrm>
        </p:spPr>
        <p:txBody>
          <a:bodyPr>
            <a:normAutofit lnSpcReduction="10000"/>
          </a:bodyPr>
          <a:lstStyle/>
          <a:p>
            <a:pPr marL="285750" indent="-285750">
              <a:spcBef>
                <a:spcPts val="0"/>
              </a:spcBef>
              <a:buFont typeface="Arial" panose="020B0604020202020204" pitchFamily="34" charset="0"/>
              <a:buChar char="•"/>
            </a:pPr>
            <a:r>
              <a:rPr lang="en-US" dirty="0"/>
              <a:t>Race = complex concept from history of oppression &amp; resistance</a:t>
            </a:r>
            <a:br>
              <a:rPr lang="en-US" dirty="0"/>
            </a:br>
            <a:endParaRPr lang="en-US" dirty="0"/>
          </a:p>
          <a:p>
            <a:pPr marL="285750" indent="-285750">
              <a:spcBef>
                <a:spcPts val="0"/>
              </a:spcBef>
              <a:buFont typeface="Arial" panose="020B0604020202020204" pitchFamily="34" charset="0"/>
              <a:buChar char="•"/>
            </a:pPr>
            <a:r>
              <a:rPr lang="en-US" dirty="0"/>
              <a:t>History encompasses the: </a:t>
            </a:r>
          </a:p>
          <a:p>
            <a:pPr marL="742950" lvl="1" indent="-285750">
              <a:spcBef>
                <a:spcPts val="0"/>
              </a:spcBef>
              <a:buFont typeface="Arial" panose="020B0604020202020204" pitchFamily="34" charset="0"/>
              <a:buChar char="•"/>
            </a:pPr>
            <a:r>
              <a:rPr lang="en-US" sz="1800" dirty="0"/>
              <a:t>Genocide of Indigenous people</a:t>
            </a:r>
          </a:p>
          <a:p>
            <a:pPr marL="742950" lvl="1" indent="-285750">
              <a:spcBef>
                <a:spcPts val="0"/>
              </a:spcBef>
              <a:buFont typeface="Arial" panose="020B0604020202020204" pitchFamily="34" charset="0"/>
              <a:buChar char="•"/>
            </a:pPr>
            <a:r>
              <a:rPr lang="en-US" sz="1800" dirty="0"/>
              <a:t>Enslavement of Africans &amp; African-Americans</a:t>
            </a:r>
          </a:p>
          <a:p>
            <a:pPr marL="742950" lvl="1" indent="-285750">
              <a:spcBef>
                <a:spcPts val="0"/>
              </a:spcBef>
              <a:buFont typeface="Arial" panose="020B0604020202020204" pitchFamily="34" charset="0"/>
              <a:buChar char="•"/>
            </a:pPr>
            <a:r>
              <a:rPr lang="en-US" sz="1800" dirty="0"/>
              <a:t>Military conquest of Mexico</a:t>
            </a:r>
          </a:p>
          <a:p>
            <a:pPr marL="742950" lvl="1" indent="-285750">
              <a:spcBef>
                <a:spcPts val="0"/>
              </a:spcBef>
              <a:buFont typeface="Arial" panose="020B0604020202020204" pitchFamily="34" charset="0"/>
              <a:buChar char="•"/>
            </a:pPr>
            <a:r>
              <a:rPr lang="en-US" sz="1800" dirty="0"/>
              <a:t>Internment of Japanese Americans</a:t>
            </a:r>
            <a:br>
              <a:rPr lang="en-US" sz="1800" dirty="0"/>
            </a:br>
            <a:endParaRPr lang="en-US" sz="1800" dirty="0"/>
          </a:p>
          <a:p>
            <a:pPr marL="285750" indent="-285750">
              <a:spcBef>
                <a:spcPts val="0"/>
              </a:spcBef>
              <a:buFont typeface="Arial" panose="020B0604020202020204" pitchFamily="34" charset="0"/>
              <a:buChar char="•"/>
            </a:pPr>
            <a:r>
              <a:rPr lang="en-US" dirty="0"/>
              <a:t>Social work = profession that deals w/ people </a:t>
            </a:r>
            <a:br>
              <a:rPr lang="en-US" dirty="0"/>
            </a:br>
            <a:r>
              <a:rPr lang="en-US" dirty="0"/>
              <a:t>from diverse backgrounds</a:t>
            </a:r>
            <a:br>
              <a:rPr lang="en-US" dirty="0"/>
            </a:br>
            <a:endParaRPr lang="en-US" dirty="0"/>
          </a:p>
          <a:p>
            <a:pPr marL="285750" indent="-285750">
              <a:spcBef>
                <a:spcPts val="0"/>
              </a:spcBef>
              <a:buFont typeface="Arial" panose="020B0604020202020204" pitchFamily="34" charset="0"/>
              <a:buChar char="•"/>
            </a:pPr>
            <a:r>
              <a:rPr lang="en-US" dirty="0"/>
              <a:t>Essential we develop capacity to discuss race/racism &amp; learn about different communities</a:t>
            </a:r>
          </a:p>
          <a:p>
            <a:pPr>
              <a:spcBef>
                <a:spcPts val="0"/>
              </a:spcBef>
            </a:pPr>
            <a:endParaRPr lang="en-US" dirty="0"/>
          </a:p>
        </p:txBody>
      </p:sp>
    </p:spTree>
    <p:extLst>
      <p:ext uri="{BB962C8B-B14F-4D97-AF65-F5344CB8AC3E}">
        <p14:creationId xmlns:p14="http://schemas.microsoft.com/office/powerpoint/2010/main" val="974057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520B-284E-F943-BD0D-33F0FD60691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1847" b="16040"/>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42EBD0B-E2B0-4342-A069-5F91DA4F26D9}"/>
              </a:ext>
            </a:extLst>
          </p:cNvPr>
          <p:cNvSpPr/>
          <p:nvPr/>
        </p:nvSpPr>
        <p:spPr>
          <a:xfrm>
            <a:off x="341769" y="253114"/>
            <a:ext cx="5612193"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3E0CCCD-4FB4-9E4D-9B6F-BE0A47B709EC}"/>
              </a:ext>
            </a:extLst>
          </p:cNvPr>
          <p:cNvSpPr/>
          <p:nvPr/>
        </p:nvSpPr>
        <p:spPr>
          <a:xfrm>
            <a:off x="497981"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1864FB-6037-274A-B056-9DC7B7597B02}"/>
              </a:ext>
            </a:extLst>
          </p:cNvPr>
          <p:cNvSpPr txBox="1"/>
          <p:nvPr/>
        </p:nvSpPr>
        <p:spPr>
          <a:xfrm>
            <a:off x="2383971" y="6127164"/>
            <a:ext cx="3282043" cy="246221"/>
          </a:xfrm>
          <a:prstGeom prst="rect">
            <a:avLst/>
          </a:prstGeom>
          <a:noFill/>
        </p:spPr>
        <p:txBody>
          <a:bodyPr wrap="square" rtlCol="0">
            <a:spAutoFit/>
          </a:bodyPr>
          <a:lstStyle/>
          <a:p>
            <a:pPr algn="r"/>
            <a:r>
              <a:rPr lang="en-US" sz="1000" dirty="0"/>
              <a:t>Photo Credit: Unsplash</a:t>
            </a:r>
          </a:p>
        </p:txBody>
      </p:sp>
      <p:sp>
        <p:nvSpPr>
          <p:cNvPr id="2" name="Title 1">
            <a:extLst>
              <a:ext uri="{FF2B5EF4-FFF2-40B4-BE49-F238E27FC236}">
                <a16:creationId xmlns:a16="http://schemas.microsoft.com/office/drawing/2014/main" id="{58416C3C-9E6A-D24A-9BA4-EBD32D8B89B8}"/>
              </a:ext>
            </a:extLst>
          </p:cNvPr>
          <p:cNvSpPr>
            <a:spLocks noGrp="1"/>
          </p:cNvSpPr>
          <p:nvPr>
            <p:ph type="title"/>
          </p:nvPr>
        </p:nvSpPr>
        <p:spPr>
          <a:xfrm>
            <a:off x="898071" y="642594"/>
            <a:ext cx="4767943" cy="1371600"/>
          </a:xfrm>
        </p:spPr>
        <p:txBody>
          <a:bodyPr/>
          <a:lstStyle/>
          <a:p>
            <a:r>
              <a:rPr lang="en-US" dirty="0"/>
              <a:t>Formal Education</a:t>
            </a:r>
          </a:p>
        </p:txBody>
      </p:sp>
      <p:sp>
        <p:nvSpPr>
          <p:cNvPr id="3" name="Content Placeholder 2">
            <a:extLst>
              <a:ext uri="{FF2B5EF4-FFF2-40B4-BE49-F238E27FC236}">
                <a16:creationId xmlns:a16="http://schemas.microsoft.com/office/drawing/2014/main" id="{05D624AA-87C0-AE4A-86F0-80F77ECEF890}"/>
              </a:ext>
            </a:extLst>
          </p:cNvPr>
          <p:cNvSpPr>
            <a:spLocks noGrp="1"/>
          </p:cNvSpPr>
          <p:nvPr>
            <p:ph idx="1"/>
          </p:nvPr>
        </p:nvSpPr>
        <p:spPr>
          <a:xfrm>
            <a:off x="669471" y="2103120"/>
            <a:ext cx="4996543" cy="3849624"/>
          </a:xfrm>
        </p:spPr>
        <p:txBody>
          <a:bodyPr>
            <a:normAutofit/>
          </a:bodyPr>
          <a:lstStyle/>
          <a:p>
            <a:pPr marL="285750" indent="-285750">
              <a:spcBef>
                <a:spcPts val="0"/>
              </a:spcBef>
              <a:buFont typeface="Arial" panose="020B0604020202020204" pitchFamily="34" charset="0"/>
              <a:buChar char="•"/>
            </a:pPr>
            <a:r>
              <a:rPr lang="en-US" dirty="0"/>
              <a:t>Formal education system can play critical role in decreasing racism &amp; privilege</a:t>
            </a:r>
            <a:br>
              <a:rPr lang="en-US" dirty="0"/>
            </a:br>
            <a:endParaRPr lang="en-US" dirty="0"/>
          </a:p>
          <a:p>
            <a:pPr marL="285750" indent="-285750">
              <a:spcBef>
                <a:spcPts val="0"/>
              </a:spcBef>
              <a:buFont typeface="Arial" panose="020B0604020202020204" pitchFamily="34" charset="0"/>
              <a:buChar char="•"/>
            </a:pPr>
            <a:r>
              <a:rPr lang="en-US" dirty="0">
                <a:ln w="15875">
                  <a:noFill/>
                  <a:round/>
                </a:ln>
              </a:rPr>
              <a:t>Understanding U.S. history &amp; contemporary society requires attention to contributions/struggles of diverse groups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solidFill>
                  <a:srgbClr val="000000"/>
                </a:solidFill>
                <a:ea typeface="Times New Roman" panose="02020603050405020304" pitchFamily="18" charset="0"/>
              </a:rPr>
              <a:t>S</a:t>
            </a:r>
            <a:r>
              <a:rPr lang="en-US" dirty="0">
                <a:solidFill>
                  <a:srgbClr val="000000"/>
                </a:solidFill>
                <a:ea typeface="Times New Roman" panose="02020603050405020304" pitchFamily="18" charset="0"/>
              </a:rPr>
              <a:t>chools integrate social diversity into curricula by:</a:t>
            </a:r>
          </a:p>
          <a:p>
            <a:pPr marL="560070" lvl="1" indent="-285750">
              <a:spcBef>
                <a:spcPts val="0"/>
              </a:spcBef>
              <a:buFont typeface="Arial" panose="020B0604020202020204" pitchFamily="34" charset="0"/>
              <a:buChar char="•"/>
            </a:pPr>
            <a:r>
              <a:rPr lang="en-US" sz="1800" dirty="0">
                <a:solidFill>
                  <a:srgbClr val="000000"/>
                </a:solidFill>
                <a:ea typeface="Times New Roman" panose="02020603050405020304" pitchFamily="18" charset="0"/>
              </a:rPr>
              <a:t>Teaching about leaders of color</a:t>
            </a:r>
          </a:p>
          <a:p>
            <a:pPr marL="560070" lvl="1" indent="-285750">
              <a:spcBef>
                <a:spcPts val="0"/>
              </a:spcBef>
              <a:buFont typeface="Arial" panose="020B0604020202020204" pitchFamily="34" charset="0"/>
              <a:buChar char="•"/>
            </a:pPr>
            <a:r>
              <a:rPr lang="en-US" sz="1800" dirty="0">
                <a:solidFill>
                  <a:srgbClr val="000000"/>
                </a:solidFill>
                <a:ea typeface="Times New Roman" panose="02020603050405020304" pitchFamily="18" charset="0"/>
              </a:rPr>
              <a:t>Detailing how policies historically favored European-American males over marginalized populations</a:t>
            </a:r>
            <a:endParaRPr lang="en-US" sz="1800" dirty="0">
              <a:ln w="15875">
                <a:noFill/>
                <a:round/>
              </a:ln>
            </a:endParaRPr>
          </a:p>
          <a:p>
            <a:pPr>
              <a:spcBef>
                <a:spcPts val="0"/>
              </a:spcBef>
            </a:pPr>
            <a:endParaRPr lang="en-US" dirty="0"/>
          </a:p>
          <a:p>
            <a:pPr>
              <a:spcBef>
                <a:spcPts val="0"/>
              </a:spcBef>
            </a:pPr>
            <a:endParaRPr lang="en-US" dirty="0"/>
          </a:p>
        </p:txBody>
      </p:sp>
    </p:spTree>
    <p:extLst>
      <p:ext uri="{BB962C8B-B14F-4D97-AF65-F5344CB8AC3E}">
        <p14:creationId xmlns:p14="http://schemas.microsoft.com/office/powerpoint/2010/main" val="2092764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96229-0F68-A442-B8EC-70C3D93D4FD0}"/>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6D2B1E1-683A-254F-ADF5-DA6AA5391057}"/>
              </a:ext>
            </a:extLst>
          </p:cNvPr>
          <p:cNvSpPr/>
          <p:nvPr/>
        </p:nvSpPr>
        <p:spPr>
          <a:xfrm>
            <a:off x="5951628" y="253114"/>
            <a:ext cx="5978592"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89ECB8-FC1B-8449-900A-C83E0BB363A0}"/>
              </a:ext>
            </a:extLst>
          </p:cNvPr>
          <p:cNvSpPr/>
          <p:nvPr/>
        </p:nvSpPr>
        <p:spPr>
          <a:xfrm>
            <a:off x="6096000" y="427534"/>
            <a:ext cx="5645770"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651E970-3D60-B14F-9951-BA45D9D4C819}"/>
              </a:ext>
            </a:extLst>
          </p:cNvPr>
          <p:cNvSpPr txBox="1"/>
          <p:nvPr/>
        </p:nvSpPr>
        <p:spPr>
          <a:xfrm>
            <a:off x="8360228" y="6127164"/>
            <a:ext cx="3282043" cy="246221"/>
          </a:xfrm>
          <a:prstGeom prst="rect">
            <a:avLst/>
          </a:prstGeom>
          <a:noFill/>
        </p:spPr>
        <p:txBody>
          <a:bodyPr wrap="square" rtlCol="0">
            <a:spAutoFit/>
          </a:bodyPr>
          <a:lstStyle/>
          <a:p>
            <a:pPr algn="r"/>
            <a:r>
              <a:rPr lang="en-US" sz="1000" dirty="0"/>
              <a:t>Photo Credit: Unsplash</a:t>
            </a:r>
          </a:p>
        </p:txBody>
      </p:sp>
      <p:sp>
        <p:nvSpPr>
          <p:cNvPr id="2" name="Title 1">
            <a:extLst>
              <a:ext uri="{FF2B5EF4-FFF2-40B4-BE49-F238E27FC236}">
                <a16:creationId xmlns:a16="http://schemas.microsoft.com/office/drawing/2014/main" id="{0DD77F54-00E3-8C46-9ECF-9172D759F3BD}"/>
              </a:ext>
            </a:extLst>
          </p:cNvPr>
          <p:cNvSpPr>
            <a:spLocks noGrp="1"/>
          </p:cNvSpPr>
          <p:nvPr>
            <p:ph type="title"/>
          </p:nvPr>
        </p:nvSpPr>
        <p:spPr>
          <a:xfrm>
            <a:off x="6368621" y="616219"/>
            <a:ext cx="5144606" cy="1371600"/>
          </a:xfrm>
        </p:spPr>
        <p:txBody>
          <a:bodyPr/>
          <a:lstStyle/>
          <a:p>
            <a:r>
              <a:rPr lang="en-US" dirty="0"/>
              <a:t>Formal Education</a:t>
            </a:r>
          </a:p>
        </p:txBody>
      </p:sp>
      <p:sp>
        <p:nvSpPr>
          <p:cNvPr id="3" name="Content Placeholder 2">
            <a:extLst>
              <a:ext uri="{FF2B5EF4-FFF2-40B4-BE49-F238E27FC236}">
                <a16:creationId xmlns:a16="http://schemas.microsoft.com/office/drawing/2014/main" id="{52DFDD82-0F2B-5742-815C-D39623005D0F}"/>
              </a:ext>
            </a:extLst>
          </p:cNvPr>
          <p:cNvSpPr>
            <a:spLocks noGrp="1"/>
          </p:cNvSpPr>
          <p:nvPr>
            <p:ph idx="1"/>
          </p:nvPr>
        </p:nvSpPr>
        <p:spPr>
          <a:xfrm>
            <a:off x="6270171" y="1844900"/>
            <a:ext cx="5503835" cy="3849624"/>
          </a:xfrm>
        </p:spPr>
        <p:txBody>
          <a:bodyPr>
            <a:noAutofit/>
          </a:bodyPr>
          <a:lstStyle/>
          <a:p>
            <a:pPr marL="285750" indent="-285750">
              <a:spcBef>
                <a:spcPts val="0"/>
              </a:spcBef>
              <a:buFont typeface="Arial" panose="020B0604020202020204" pitchFamily="34" charset="0"/>
              <a:buChar char="•"/>
            </a:pPr>
            <a:r>
              <a:rPr lang="en-US" dirty="0"/>
              <a:t>Schools must respect/support development &amp; culture of children when English not native language</a:t>
            </a:r>
            <a:br>
              <a:rPr lang="en-US" dirty="0"/>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Progress made for supporting written/verbal communication in more than one language</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t>Progress made in social work education to address racism</a:t>
            </a:r>
          </a:p>
          <a:p>
            <a:pPr marL="560070" lvl="1" indent="-285750">
              <a:spcBef>
                <a:spcPts val="0"/>
              </a:spcBef>
              <a:buFont typeface="Arial" panose="020B0604020202020204" pitchFamily="34" charset="0"/>
              <a:buChar char="•"/>
            </a:pPr>
            <a:r>
              <a:rPr lang="en-US" sz="1800" dirty="0"/>
              <a:t>Ex: The </a:t>
            </a:r>
            <a:r>
              <a:rPr lang="en-US" sz="1800" i="1" dirty="0"/>
              <a:t>Center for Regional and Tribal Child Welfare Studies </a:t>
            </a:r>
            <a:r>
              <a:rPr lang="en-US" sz="1800" dirty="0"/>
              <a:t>focuses on:</a:t>
            </a:r>
            <a:endParaRPr lang="en-US" sz="1800" dirty="0">
              <a:ln w="15875">
                <a:noFill/>
                <a:round/>
              </a:ln>
            </a:endParaRPr>
          </a:p>
          <a:p>
            <a:pPr marL="742950" lvl="1" indent="-285750">
              <a:spcBef>
                <a:spcPts val="0"/>
              </a:spcBef>
              <a:buFont typeface="Arial" panose="020B0604020202020204" pitchFamily="34" charset="0"/>
              <a:buChar char="•"/>
            </a:pPr>
            <a:r>
              <a:rPr lang="en-US" sz="1800" dirty="0">
                <a:ln w="15875">
                  <a:noFill/>
                  <a:round/>
                </a:ln>
              </a:rPr>
              <a:t>Indigenous practices</a:t>
            </a:r>
          </a:p>
          <a:p>
            <a:pPr marL="742950" lvl="1" indent="-285750">
              <a:spcBef>
                <a:spcPts val="0"/>
              </a:spcBef>
              <a:buFont typeface="Arial" panose="020B0604020202020204" pitchFamily="34" charset="0"/>
              <a:buChar char="•"/>
            </a:pPr>
            <a:r>
              <a:rPr lang="en-US" sz="1800" dirty="0">
                <a:ln w="15875">
                  <a:noFill/>
                  <a:round/>
                </a:ln>
              </a:rPr>
              <a:t>Spirituality, language, culture &amp; history</a:t>
            </a:r>
          </a:p>
          <a:p>
            <a:pPr marL="742950" lvl="1" indent="-285750">
              <a:spcBef>
                <a:spcPts val="0"/>
              </a:spcBef>
              <a:buFont typeface="Arial" panose="020B0604020202020204" pitchFamily="34" charset="0"/>
              <a:buChar char="•"/>
            </a:pPr>
            <a:r>
              <a:rPr lang="en-US" sz="1800" dirty="0">
                <a:ln w="15875">
                  <a:noFill/>
                  <a:round/>
                </a:ln>
              </a:rPr>
              <a:t>Legacy of genocide &amp; historical trauma</a:t>
            </a:r>
          </a:p>
          <a:p>
            <a:pPr marL="742950" lvl="1" indent="-285750">
              <a:spcBef>
                <a:spcPts val="0"/>
              </a:spcBef>
              <a:buFont typeface="Arial" panose="020B0604020202020204" pitchFamily="34" charset="0"/>
              <a:buChar char="•"/>
            </a:pPr>
            <a:r>
              <a:rPr lang="en-US" sz="1800" dirty="0">
                <a:ln w="15875">
                  <a:noFill/>
                  <a:round/>
                </a:ln>
              </a:rPr>
              <a:t>Contemporary laws &amp; policies</a:t>
            </a:r>
          </a:p>
          <a:p>
            <a:pPr>
              <a:spcBef>
                <a:spcPts val="0"/>
              </a:spcBef>
            </a:pPr>
            <a:endParaRPr lang="en-US" dirty="0"/>
          </a:p>
          <a:p>
            <a:pPr>
              <a:spcBef>
                <a:spcPts val="0"/>
              </a:spcBef>
            </a:pPr>
            <a:endParaRPr lang="en-US" dirty="0"/>
          </a:p>
        </p:txBody>
      </p:sp>
    </p:spTree>
    <p:extLst>
      <p:ext uri="{BB962C8B-B14F-4D97-AF65-F5344CB8AC3E}">
        <p14:creationId xmlns:p14="http://schemas.microsoft.com/office/powerpoint/2010/main" val="527647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building, loudspeaker, outdoor&#10;&#10;Description automatically generated">
            <a:extLst>
              <a:ext uri="{FF2B5EF4-FFF2-40B4-BE49-F238E27FC236}">
                <a16:creationId xmlns:a16="http://schemas.microsoft.com/office/drawing/2014/main" id="{599460E6-423C-6748-A225-6E899249883C}"/>
              </a:ext>
            </a:extLst>
          </p:cNvPr>
          <p:cNvPicPr>
            <a:picLocks noChangeAspect="1"/>
          </p:cNvPicPr>
          <p:nvPr/>
        </p:nvPicPr>
        <p:blipFill rotWithShape="1">
          <a:blip r:embed="rId3"/>
          <a:srcRect t="15578" b="152"/>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1489" y="642594"/>
            <a:ext cx="5342133" cy="55728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099" y="804672"/>
            <a:ext cx="5010912" cy="524865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BC0ED-F4CE-EC4B-A858-514DE7C58C8F}"/>
              </a:ext>
            </a:extLst>
          </p:cNvPr>
          <p:cNvSpPr>
            <a:spLocks noGrp="1"/>
          </p:cNvSpPr>
          <p:nvPr>
            <p:ph type="title"/>
          </p:nvPr>
        </p:nvSpPr>
        <p:spPr>
          <a:xfrm>
            <a:off x="6646094" y="848783"/>
            <a:ext cx="4472921" cy="1371600"/>
          </a:xfrm>
        </p:spPr>
        <p:txBody>
          <a:bodyPr>
            <a:normAutofit/>
          </a:bodyPr>
          <a:lstStyle/>
          <a:p>
            <a:r>
              <a:rPr lang="en-US" sz="4000" dirty="0"/>
              <a:t>Activism</a:t>
            </a:r>
          </a:p>
        </p:txBody>
      </p:sp>
      <p:sp>
        <p:nvSpPr>
          <p:cNvPr id="3" name="Content Placeholder 2">
            <a:extLst>
              <a:ext uri="{FF2B5EF4-FFF2-40B4-BE49-F238E27FC236}">
                <a16:creationId xmlns:a16="http://schemas.microsoft.com/office/drawing/2014/main" id="{5AB0958B-9F64-AF41-BA57-288E1CE7794A}"/>
              </a:ext>
            </a:extLst>
          </p:cNvPr>
          <p:cNvSpPr>
            <a:spLocks noGrp="1"/>
          </p:cNvSpPr>
          <p:nvPr>
            <p:ph idx="1"/>
          </p:nvPr>
        </p:nvSpPr>
        <p:spPr>
          <a:xfrm>
            <a:off x="6515700" y="2077995"/>
            <a:ext cx="4733707" cy="3582042"/>
          </a:xfrm>
        </p:spPr>
        <p:txBody>
          <a:bodyPr>
            <a:noAutofit/>
          </a:bodyPr>
          <a:lstStyle/>
          <a:p>
            <a:pPr marL="285750" indent="-285750">
              <a:lnSpc>
                <a:spcPct val="90000"/>
              </a:lnSpc>
              <a:spcBef>
                <a:spcPts val="0"/>
              </a:spcBef>
              <a:buFont typeface="Arial" panose="020B0604020202020204" pitchFamily="34" charset="0"/>
              <a:buChar char="•"/>
            </a:pPr>
            <a:r>
              <a:rPr lang="en-US" dirty="0"/>
              <a:t>Resistance to oppression occurs at political &amp; legal systems level</a:t>
            </a:r>
          </a:p>
          <a:p>
            <a:pPr marL="742950" lvl="1" indent="-285750">
              <a:lnSpc>
                <a:spcPct val="90000"/>
              </a:lnSpc>
              <a:spcBef>
                <a:spcPts val="0"/>
              </a:spcBef>
              <a:buFont typeface="Arial" panose="020B0604020202020204" pitchFamily="34" charset="0"/>
              <a:buChar char="•"/>
            </a:pPr>
            <a:r>
              <a:rPr lang="en-US" sz="1800" dirty="0"/>
              <a:t>Gandhi, Martin Luther King Jr., Malcolm X, Robert Williams, Nelson Mandela &amp; others led resistance movements against racial oppression</a:t>
            </a:r>
            <a:br>
              <a:rPr lang="en-US" sz="1800" dirty="0"/>
            </a:br>
            <a:endParaRPr lang="en-US" sz="1800" dirty="0">
              <a:ln w="15875">
                <a:noFill/>
                <a:round/>
              </a:ln>
            </a:endParaRPr>
          </a:p>
          <a:p>
            <a:pPr marL="285750" indent="-285750">
              <a:lnSpc>
                <a:spcPct val="90000"/>
              </a:lnSpc>
              <a:spcBef>
                <a:spcPts val="0"/>
              </a:spcBef>
              <a:buFont typeface="Arial" panose="020B0604020202020204" pitchFamily="34" charset="0"/>
              <a:buChar char="•"/>
            </a:pPr>
            <a:r>
              <a:rPr lang="en-US" b="1" dirty="0">
                <a:ln w="15875">
                  <a:noFill/>
                  <a:round/>
                </a:ln>
              </a:rPr>
              <a:t>Affirmative action </a:t>
            </a:r>
            <a:r>
              <a:rPr lang="en-US" dirty="0">
                <a:ln w="15875">
                  <a:noFill/>
                  <a:round/>
                </a:ln>
              </a:rPr>
              <a:t>= positive steps taken to increase representation of women &amp; people of color in employment, education &amp; business</a:t>
            </a:r>
          </a:p>
          <a:p>
            <a:pPr marL="742950" lvl="1" indent="-285750">
              <a:lnSpc>
                <a:spcPct val="90000"/>
              </a:lnSpc>
              <a:spcBef>
                <a:spcPts val="0"/>
              </a:spcBef>
              <a:buFont typeface="Arial" panose="020B0604020202020204" pitchFamily="34" charset="0"/>
              <a:buChar char="•"/>
            </a:pPr>
            <a:r>
              <a:rPr lang="en-US" sz="1800" dirty="0">
                <a:ln w="15875">
                  <a:noFill/>
                  <a:round/>
                </a:ln>
              </a:rPr>
              <a:t>Intended to give historically disenfranchised people fair chance to engage in public institutions</a:t>
            </a:r>
          </a:p>
          <a:p>
            <a:pPr marL="285750" indent="-285750">
              <a:lnSpc>
                <a:spcPct val="90000"/>
              </a:lnSpc>
              <a:spcBef>
                <a:spcPts val="0"/>
              </a:spcBef>
              <a:buFont typeface="Arial" panose="020B0604020202020204" pitchFamily="34" charset="0"/>
              <a:buChar char="•"/>
            </a:pPr>
            <a:endParaRPr lang="en-US" dirty="0">
              <a:ln w="15875">
                <a:noFill/>
                <a:round/>
              </a:ln>
            </a:endParaRPr>
          </a:p>
          <a:p>
            <a:pPr>
              <a:lnSpc>
                <a:spcPct val="90000"/>
              </a:lnSpc>
              <a:spcBef>
                <a:spcPts val="0"/>
              </a:spcBef>
            </a:pPr>
            <a:endParaRPr lang="en-US" dirty="0"/>
          </a:p>
          <a:p>
            <a:pPr>
              <a:lnSpc>
                <a:spcPct val="90000"/>
              </a:lnSpc>
              <a:spcBef>
                <a:spcPts val="0"/>
              </a:spcBef>
            </a:pPr>
            <a:endParaRPr lang="en-US" dirty="0"/>
          </a:p>
        </p:txBody>
      </p:sp>
      <p:sp>
        <p:nvSpPr>
          <p:cNvPr id="6" name="TextBox 5">
            <a:extLst>
              <a:ext uri="{FF2B5EF4-FFF2-40B4-BE49-F238E27FC236}">
                <a16:creationId xmlns:a16="http://schemas.microsoft.com/office/drawing/2014/main" id="{2652587D-F679-1B49-8257-9C3CC9BE6785}"/>
              </a:ext>
            </a:extLst>
          </p:cNvPr>
          <p:cNvSpPr txBox="1"/>
          <p:nvPr/>
        </p:nvSpPr>
        <p:spPr>
          <a:xfrm>
            <a:off x="7877367" y="5766230"/>
            <a:ext cx="3461657"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2905154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03E868-B7AC-0745-8C19-F6DB3815759A}"/>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DAF75D2-8FE0-5C47-A425-BBA46BC02FA8}"/>
              </a:ext>
            </a:extLst>
          </p:cNvPr>
          <p:cNvSpPr/>
          <p:nvPr/>
        </p:nvSpPr>
        <p:spPr>
          <a:xfrm>
            <a:off x="4841927" y="253114"/>
            <a:ext cx="7096962"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7E8F56-6B61-B340-81BA-FF6ECD687B2C}"/>
              </a:ext>
            </a:extLst>
          </p:cNvPr>
          <p:cNvSpPr/>
          <p:nvPr/>
        </p:nvSpPr>
        <p:spPr>
          <a:xfrm>
            <a:off x="5039468" y="427534"/>
            <a:ext cx="6701881"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4005D35-2200-F74A-B2A8-942444C1864A}"/>
              </a:ext>
            </a:extLst>
          </p:cNvPr>
          <p:cNvSpPr txBox="1"/>
          <p:nvPr/>
        </p:nvSpPr>
        <p:spPr>
          <a:xfrm>
            <a:off x="7459269" y="6127164"/>
            <a:ext cx="4150345" cy="246221"/>
          </a:xfrm>
          <a:prstGeom prst="rect">
            <a:avLst/>
          </a:prstGeom>
          <a:noFill/>
        </p:spPr>
        <p:txBody>
          <a:bodyPr wrap="square" rtlCol="0">
            <a:spAutoFit/>
          </a:bodyPr>
          <a:lstStyle/>
          <a:p>
            <a:pPr algn="r"/>
            <a:r>
              <a:rPr lang="en-US" sz="1000" dirty="0"/>
              <a:t>Photo Credit: Unsplash</a:t>
            </a:r>
          </a:p>
        </p:txBody>
      </p:sp>
      <p:sp>
        <p:nvSpPr>
          <p:cNvPr id="2" name="Title 1">
            <a:extLst>
              <a:ext uri="{FF2B5EF4-FFF2-40B4-BE49-F238E27FC236}">
                <a16:creationId xmlns:a16="http://schemas.microsoft.com/office/drawing/2014/main" id="{06BE0B67-4B3F-B447-B2DD-D3FD50EE58B0}"/>
              </a:ext>
            </a:extLst>
          </p:cNvPr>
          <p:cNvSpPr>
            <a:spLocks noGrp="1"/>
          </p:cNvSpPr>
          <p:nvPr>
            <p:ph type="title"/>
          </p:nvPr>
        </p:nvSpPr>
        <p:spPr>
          <a:xfrm>
            <a:off x="5270261" y="464422"/>
            <a:ext cx="5299768" cy="1371600"/>
          </a:xfrm>
        </p:spPr>
        <p:txBody>
          <a:bodyPr/>
          <a:lstStyle/>
          <a:p>
            <a:r>
              <a:rPr lang="en-US" dirty="0"/>
              <a:t>Summary</a:t>
            </a:r>
          </a:p>
        </p:txBody>
      </p:sp>
      <p:sp>
        <p:nvSpPr>
          <p:cNvPr id="3" name="Content Placeholder 2">
            <a:extLst>
              <a:ext uri="{FF2B5EF4-FFF2-40B4-BE49-F238E27FC236}">
                <a16:creationId xmlns:a16="http://schemas.microsoft.com/office/drawing/2014/main" id="{9B7A77A7-1FBE-7B43-8301-5DED1EA48C6C}"/>
              </a:ext>
            </a:extLst>
          </p:cNvPr>
          <p:cNvSpPr>
            <a:spLocks noGrp="1"/>
          </p:cNvSpPr>
          <p:nvPr>
            <p:ph idx="1"/>
          </p:nvPr>
        </p:nvSpPr>
        <p:spPr>
          <a:xfrm>
            <a:off x="5270261" y="1755872"/>
            <a:ext cx="6339353" cy="3849624"/>
          </a:xfrm>
        </p:spPr>
        <p:txBody>
          <a:bodyPr>
            <a:noAutofit/>
          </a:bodyPr>
          <a:lstStyle/>
          <a:p>
            <a:pPr marL="285750" indent="-285750">
              <a:spcBef>
                <a:spcPts val="0"/>
              </a:spcBef>
              <a:buFont typeface="Arial" panose="020B0604020202020204" pitchFamily="34" charset="0"/>
              <a:buChar char="•"/>
            </a:pPr>
            <a:r>
              <a:rPr lang="en-US" dirty="0"/>
              <a:t>Cultural awareness requires openness to new learning &amp; ongoing self-reflection to effectively serve diverse communities</a:t>
            </a:r>
            <a:br>
              <a:rPr lang="en-US" dirty="0"/>
            </a:br>
            <a:endParaRPr lang="en-US" dirty="0"/>
          </a:p>
          <a:p>
            <a:pPr marL="285750" indent="-285750">
              <a:spcBef>
                <a:spcPts val="0"/>
              </a:spcBef>
              <a:buFont typeface="Arial" panose="020B0604020202020204" pitchFamily="34" charset="0"/>
              <a:buChar char="•"/>
            </a:pPr>
            <a:r>
              <a:rPr lang="en-US" dirty="0"/>
              <a:t>Socially constructed concept of race remains complex, problematic part of personal identity development</a:t>
            </a:r>
            <a:br>
              <a:rPr lang="en-US" dirty="0"/>
            </a:br>
            <a:endParaRPr lang="en-US" dirty="0"/>
          </a:p>
          <a:p>
            <a:pPr marL="285750" indent="-285750">
              <a:spcBef>
                <a:spcPts val="0"/>
              </a:spcBef>
              <a:buFont typeface="Arial" panose="020B0604020202020204" pitchFamily="34" charset="0"/>
              <a:buChar char="•"/>
            </a:pPr>
            <a:r>
              <a:rPr lang="en-US" dirty="0"/>
              <a:t>Minorities endured long history of oppression in U.S.</a:t>
            </a:r>
            <a:br>
              <a:rPr lang="en-US" dirty="0"/>
            </a:br>
            <a:endParaRPr lang="en-US" dirty="0"/>
          </a:p>
          <a:p>
            <a:pPr marL="285750" indent="-285750">
              <a:spcBef>
                <a:spcPts val="0"/>
              </a:spcBef>
              <a:buFont typeface="Arial" panose="020B0604020202020204" pitchFamily="34" charset="0"/>
              <a:buChar char="•"/>
            </a:pPr>
            <a:r>
              <a:rPr lang="en-US" dirty="0"/>
              <a:t>Developed important strategies for resistance: </a:t>
            </a:r>
          </a:p>
          <a:p>
            <a:pPr marL="742950" lvl="1" indent="-285750">
              <a:spcBef>
                <a:spcPts val="0"/>
              </a:spcBef>
              <a:buFont typeface="Arial" panose="020B0604020202020204" pitchFamily="34" charset="0"/>
              <a:buChar char="•"/>
            </a:pPr>
            <a:r>
              <a:rPr lang="en-US" sz="1800" dirty="0"/>
              <a:t>Protective factors within families &amp; communities</a:t>
            </a:r>
          </a:p>
          <a:p>
            <a:pPr marL="742950" lvl="1" indent="-285750">
              <a:spcBef>
                <a:spcPts val="0"/>
              </a:spcBef>
              <a:buFont typeface="Arial" panose="020B0604020202020204" pitchFamily="34" charset="0"/>
              <a:buChar char="•"/>
            </a:pPr>
            <a:r>
              <a:rPr lang="en-US" sz="1800" dirty="0"/>
              <a:t>Formal education</a:t>
            </a:r>
          </a:p>
          <a:p>
            <a:pPr marL="742950" lvl="1" indent="-285750">
              <a:spcBef>
                <a:spcPts val="0"/>
              </a:spcBef>
              <a:buFont typeface="Arial" panose="020B0604020202020204" pitchFamily="34" charset="0"/>
              <a:buChar char="•"/>
            </a:pPr>
            <a:r>
              <a:rPr lang="en-US" sz="1800" dirty="0"/>
              <a:t>Political activism</a:t>
            </a:r>
            <a:br>
              <a:rPr lang="en-US" sz="1800" dirty="0"/>
            </a:br>
            <a:endParaRPr lang="en-US" sz="1800" dirty="0"/>
          </a:p>
          <a:p>
            <a:pPr marL="285750" lvl="0" indent="-285750">
              <a:spcBef>
                <a:spcPts val="0"/>
              </a:spcBef>
              <a:buClrTx/>
              <a:buFont typeface="Arial" panose="020B0604020202020204" pitchFamily="34" charset="0"/>
              <a:buChar char="•"/>
              <a:defRPr/>
            </a:pPr>
            <a:r>
              <a:rPr lang="en-US" dirty="0"/>
              <a:t>Social workers must be aware of ramifications of racism, white privilege &amp; institutional racism</a:t>
            </a:r>
          </a:p>
          <a:p>
            <a:pPr marL="285750" indent="-285750">
              <a:spcBef>
                <a:spcPts val="0"/>
              </a:spcBef>
              <a:buFont typeface="Arial" panose="020B0604020202020204" pitchFamily="34" charset="0"/>
              <a:buChar char="•"/>
            </a:pPr>
            <a:endParaRPr lang="en-US" dirty="0"/>
          </a:p>
          <a:p>
            <a:pPr>
              <a:spcBef>
                <a:spcPts val="0"/>
              </a:spcBef>
            </a:pPr>
            <a:endParaRPr lang="en-US" dirty="0"/>
          </a:p>
          <a:p>
            <a:pPr>
              <a:spcBef>
                <a:spcPts val="0"/>
              </a:spcBef>
            </a:pPr>
            <a:endParaRPr lang="en-US" dirty="0"/>
          </a:p>
        </p:txBody>
      </p:sp>
    </p:spTree>
    <p:extLst>
      <p:ext uri="{BB962C8B-B14F-4D97-AF65-F5344CB8AC3E}">
        <p14:creationId xmlns:p14="http://schemas.microsoft.com/office/powerpoint/2010/main" val="1733889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4232E-67E1-344A-AF0F-4C894FD82E5B}"/>
              </a:ext>
            </a:extLst>
          </p:cNvPr>
          <p:cNvPicPr>
            <a:picLocks noChangeAspect="1"/>
          </p:cNvPicPr>
          <p:nvPr/>
        </p:nvPicPr>
        <p:blipFill rotWithShape="1">
          <a:blip r:embed="rId3"/>
          <a:srcRect t="10804" b="4822"/>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19DD5B6-147B-5946-82DE-175EDC4A1338}"/>
              </a:ext>
            </a:extLst>
          </p:cNvPr>
          <p:cNvSpPr/>
          <p:nvPr/>
        </p:nvSpPr>
        <p:spPr>
          <a:xfrm>
            <a:off x="6252711" y="253114"/>
            <a:ext cx="5612193"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7ACE59-8897-1D46-A75D-500D19A66311}"/>
              </a:ext>
            </a:extLst>
          </p:cNvPr>
          <p:cNvSpPr/>
          <p:nvPr/>
        </p:nvSpPr>
        <p:spPr>
          <a:xfrm>
            <a:off x="6408923"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CB7BAD-CDF7-1B41-B8C5-612B997D0779}"/>
              </a:ext>
            </a:extLst>
          </p:cNvPr>
          <p:cNvSpPr>
            <a:spLocks noGrp="1"/>
          </p:cNvSpPr>
          <p:nvPr>
            <p:ph type="title"/>
          </p:nvPr>
        </p:nvSpPr>
        <p:spPr>
          <a:xfrm>
            <a:off x="6629400" y="642594"/>
            <a:ext cx="4996543" cy="1371600"/>
          </a:xfrm>
        </p:spPr>
        <p:txBody>
          <a:bodyPr>
            <a:normAutofit/>
          </a:bodyPr>
          <a:lstStyle/>
          <a:p>
            <a:r>
              <a:rPr lang="en-US" sz="3200" dirty="0"/>
              <a:t>“Race” as a Social Construct</a:t>
            </a:r>
          </a:p>
        </p:txBody>
      </p:sp>
      <p:sp>
        <p:nvSpPr>
          <p:cNvPr id="3" name="Content Placeholder 2">
            <a:extLst>
              <a:ext uri="{FF2B5EF4-FFF2-40B4-BE49-F238E27FC236}">
                <a16:creationId xmlns:a16="http://schemas.microsoft.com/office/drawing/2014/main" id="{E17A1B66-2C4D-F34A-9F32-8EF2D0D75E9E}"/>
              </a:ext>
            </a:extLst>
          </p:cNvPr>
          <p:cNvSpPr>
            <a:spLocks noGrp="1"/>
          </p:cNvSpPr>
          <p:nvPr>
            <p:ph idx="1"/>
          </p:nvPr>
        </p:nvSpPr>
        <p:spPr>
          <a:xfrm>
            <a:off x="6580413" y="1988817"/>
            <a:ext cx="4996543" cy="3849624"/>
          </a:xfrm>
        </p:spPr>
        <p:txBody>
          <a:bodyPr>
            <a:normAutofit/>
          </a:bodyPr>
          <a:lstStyle/>
          <a:p>
            <a:pPr marL="285750" indent="-285750">
              <a:spcBef>
                <a:spcPts val="0"/>
              </a:spcBef>
              <a:buFont typeface="Arial" panose="020B0604020202020204" pitchFamily="34" charset="0"/>
              <a:buChar char="•"/>
            </a:pPr>
            <a:r>
              <a:rPr lang="en-US" dirty="0"/>
              <a:t>“Race” historically defined as people who share physical characteristics &amp; thought to share common bloodline</a:t>
            </a:r>
            <a:br>
              <a:rPr lang="en-US" dirty="0"/>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Science documents racial groups don’t reflect discrete biological categories; </a:t>
            </a:r>
            <a:r>
              <a:rPr lang="en-US" b="1" dirty="0">
                <a:ln w="15875">
                  <a:noFill/>
                  <a:round/>
                </a:ln>
              </a:rPr>
              <a:t>social constructions</a:t>
            </a:r>
          </a:p>
          <a:p>
            <a:pPr marL="742950" lvl="1" indent="-285750">
              <a:spcBef>
                <a:spcPts val="0"/>
              </a:spcBef>
              <a:buFont typeface="Arial" panose="020B0604020202020204" pitchFamily="34" charset="0"/>
              <a:buChar char="•"/>
            </a:pPr>
            <a:r>
              <a:rPr lang="en-US" sz="1800" dirty="0"/>
              <a:t>Reflect social &amp; political divisions used for social, economic &amp; political subordination</a:t>
            </a:r>
            <a:br>
              <a:rPr lang="en-US" sz="1800" dirty="0"/>
            </a:br>
            <a:endParaRPr lang="en-US" sz="1800" dirty="0">
              <a:ln w="15875">
                <a:noFill/>
                <a:round/>
              </a:ln>
            </a:endParaRPr>
          </a:p>
          <a:p>
            <a:pPr marL="285750" indent="-285750">
              <a:spcBef>
                <a:spcPts val="0"/>
              </a:spcBef>
              <a:buFont typeface="Arial" panose="020B0604020202020204" pitchFamily="34" charset="0"/>
              <a:buChar char="•"/>
            </a:pPr>
            <a:r>
              <a:rPr lang="en-US" dirty="0"/>
              <a:t>Terms “minority” or “person of color” m</a:t>
            </a:r>
            <a:r>
              <a:rPr lang="en-US" dirty="0">
                <a:ln w="15875">
                  <a:noFill/>
                  <a:round/>
                </a:ln>
              </a:rPr>
              <a:t>inimizes diversity, individuality &amp; makes comparisons to structurally dominant positions</a:t>
            </a:r>
          </a:p>
          <a:p>
            <a:pPr>
              <a:spcBef>
                <a:spcPts val="0"/>
              </a:spcBef>
            </a:pPr>
            <a:endParaRPr lang="en-US" dirty="0"/>
          </a:p>
          <a:p>
            <a:pPr>
              <a:spcBef>
                <a:spcPts val="0"/>
              </a:spcBef>
            </a:pPr>
            <a:endParaRPr lang="en-US" dirty="0"/>
          </a:p>
        </p:txBody>
      </p:sp>
      <p:sp>
        <p:nvSpPr>
          <p:cNvPr id="8" name="TextBox 7">
            <a:extLst>
              <a:ext uri="{FF2B5EF4-FFF2-40B4-BE49-F238E27FC236}">
                <a16:creationId xmlns:a16="http://schemas.microsoft.com/office/drawing/2014/main" id="{C42CBF17-F92D-9940-815C-51124C78F81D}"/>
              </a:ext>
            </a:extLst>
          </p:cNvPr>
          <p:cNvSpPr txBox="1"/>
          <p:nvPr/>
        </p:nvSpPr>
        <p:spPr>
          <a:xfrm>
            <a:off x="8294913" y="6127164"/>
            <a:ext cx="32820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618939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DA998C-4B30-D74E-9466-00EC20C194F0}"/>
              </a:ext>
            </a:extLst>
          </p:cNvPr>
          <p:cNvPicPr>
            <a:picLocks noChangeAspect="1"/>
          </p:cNvPicPr>
          <p:nvPr/>
        </p:nvPicPr>
        <p:blipFill rotWithShape="1">
          <a:blip r:embed="rId3"/>
          <a:srcRect l="18336" t="29163" r="301" b="-111"/>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C9ECB6B-5910-7A4C-89A4-70C2F13DCE69}"/>
              </a:ext>
            </a:extLst>
          </p:cNvPr>
          <p:cNvSpPr/>
          <p:nvPr/>
        </p:nvSpPr>
        <p:spPr>
          <a:xfrm>
            <a:off x="6252711" y="253114"/>
            <a:ext cx="5612193"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57721A6-0BA7-154D-A10A-90DB441C3FF8}"/>
              </a:ext>
            </a:extLst>
          </p:cNvPr>
          <p:cNvSpPr/>
          <p:nvPr/>
        </p:nvSpPr>
        <p:spPr>
          <a:xfrm>
            <a:off x="6408923"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18EA8E-9B63-5F48-BC28-0B3112E1439C}"/>
              </a:ext>
            </a:extLst>
          </p:cNvPr>
          <p:cNvSpPr txBox="1"/>
          <p:nvPr/>
        </p:nvSpPr>
        <p:spPr>
          <a:xfrm>
            <a:off x="8294913" y="6127164"/>
            <a:ext cx="3282043" cy="246221"/>
          </a:xfrm>
          <a:prstGeom prst="rect">
            <a:avLst/>
          </a:prstGeom>
          <a:noFill/>
        </p:spPr>
        <p:txBody>
          <a:bodyPr wrap="square" rtlCol="0">
            <a:spAutoFit/>
          </a:bodyPr>
          <a:lstStyle/>
          <a:p>
            <a:pPr algn="r"/>
            <a:r>
              <a:rPr lang="en-US" sz="1000" dirty="0"/>
              <a:t>Photo Credit: Unsplash</a:t>
            </a:r>
          </a:p>
        </p:txBody>
      </p:sp>
      <p:sp>
        <p:nvSpPr>
          <p:cNvPr id="2" name="Title 1">
            <a:extLst>
              <a:ext uri="{FF2B5EF4-FFF2-40B4-BE49-F238E27FC236}">
                <a16:creationId xmlns:a16="http://schemas.microsoft.com/office/drawing/2014/main" id="{B01BEA31-5BDB-C74C-A5EC-8141033D367C}"/>
              </a:ext>
            </a:extLst>
          </p:cNvPr>
          <p:cNvSpPr>
            <a:spLocks noGrp="1"/>
          </p:cNvSpPr>
          <p:nvPr>
            <p:ph type="title"/>
          </p:nvPr>
        </p:nvSpPr>
        <p:spPr>
          <a:xfrm>
            <a:off x="6564085" y="462980"/>
            <a:ext cx="5299767" cy="1371600"/>
          </a:xfrm>
        </p:spPr>
        <p:txBody>
          <a:bodyPr>
            <a:normAutofit/>
          </a:bodyPr>
          <a:lstStyle/>
          <a:p>
            <a:r>
              <a:rPr lang="en-US" sz="3600" dirty="0"/>
              <a:t>“Race” as a Social Construct</a:t>
            </a:r>
          </a:p>
        </p:txBody>
      </p:sp>
      <p:sp>
        <p:nvSpPr>
          <p:cNvPr id="3" name="Content Placeholder 2">
            <a:extLst>
              <a:ext uri="{FF2B5EF4-FFF2-40B4-BE49-F238E27FC236}">
                <a16:creationId xmlns:a16="http://schemas.microsoft.com/office/drawing/2014/main" id="{0CDCCD87-A7F6-4948-9977-D63F3AA8329A}"/>
              </a:ext>
            </a:extLst>
          </p:cNvPr>
          <p:cNvSpPr>
            <a:spLocks noGrp="1"/>
          </p:cNvSpPr>
          <p:nvPr>
            <p:ph idx="1"/>
          </p:nvPr>
        </p:nvSpPr>
        <p:spPr>
          <a:xfrm>
            <a:off x="6564085" y="1743893"/>
            <a:ext cx="4865915" cy="3849624"/>
          </a:xfrm>
        </p:spPr>
        <p:txBody>
          <a:bodyPr>
            <a:normAutofit lnSpcReduction="10000"/>
          </a:bodyPr>
          <a:lstStyle/>
          <a:p>
            <a:pPr marL="285750" indent="-285750">
              <a:spcBef>
                <a:spcPts val="0"/>
              </a:spcBef>
              <a:buFont typeface="Arial" panose="020B0604020202020204" pitchFamily="34" charset="0"/>
              <a:buChar char="•"/>
            </a:pPr>
            <a:r>
              <a:rPr lang="en-US" dirty="0"/>
              <a:t>Terms “minority” or “person of color” m</a:t>
            </a:r>
            <a:r>
              <a:rPr lang="en-US" dirty="0">
                <a:ln w="15875">
                  <a:noFill/>
                  <a:round/>
                </a:ln>
              </a:rPr>
              <a:t>inimizes diversity, individuality &amp; makes comparisons to structurally dominant positions</a:t>
            </a:r>
            <a:br>
              <a:rPr lang="en-US" dirty="0">
                <a:ln w="15875">
                  <a:noFill/>
                  <a:round/>
                </a:ln>
              </a:rPr>
            </a:br>
            <a:endParaRPr lang="en-US" dirty="0"/>
          </a:p>
          <a:p>
            <a:pPr marL="285750" indent="-285750">
              <a:spcBef>
                <a:spcPts val="0"/>
              </a:spcBef>
              <a:buFont typeface="Arial" panose="020B0604020202020204" pitchFamily="34" charset="0"/>
              <a:buChar char="•"/>
            </a:pPr>
            <a:r>
              <a:rPr lang="en-US" b="1" dirty="0"/>
              <a:t>Intersectionality</a:t>
            </a:r>
            <a:r>
              <a:rPr lang="en-US" dirty="0"/>
              <a:t> = multifaceted nature of personal &amp; social identities</a:t>
            </a:r>
            <a:br>
              <a:rPr lang="en-US" dirty="0"/>
            </a:br>
            <a:endParaRPr lang="en-US" dirty="0"/>
          </a:p>
          <a:p>
            <a:pPr marL="285750" indent="-285750">
              <a:spcBef>
                <a:spcPts val="0"/>
              </a:spcBef>
              <a:buFont typeface="Arial" panose="020B0604020202020204" pitchFamily="34" charset="0"/>
              <a:buChar char="•"/>
            </a:pPr>
            <a:r>
              <a:rPr lang="en-US" dirty="0">
                <a:ln w="15875">
                  <a:noFill/>
                  <a:round/>
                </a:ln>
              </a:rPr>
              <a:t>Individuals differ by categories of oppression &amp; privilege</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t>Intersectionality at different points in life span, create disadvantages/advantages</a:t>
            </a:r>
            <a:br>
              <a:rPr lang="en-US" dirty="0"/>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Must consider intersectionality changes to understand individual experiences</a:t>
            </a:r>
          </a:p>
          <a:p>
            <a:pPr>
              <a:spcBef>
                <a:spcPts val="0"/>
              </a:spcBef>
            </a:pPr>
            <a:endParaRPr lang="en-US" dirty="0"/>
          </a:p>
          <a:p>
            <a:pPr>
              <a:spcBef>
                <a:spcPts val="0"/>
              </a:spcBef>
            </a:pPr>
            <a:endParaRPr lang="en-US" dirty="0"/>
          </a:p>
        </p:txBody>
      </p:sp>
    </p:spTree>
    <p:extLst>
      <p:ext uri="{BB962C8B-B14F-4D97-AF65-F5344CB8AC3E}">
        <p14:creationId xmlns:p14="http://schemas.microsoft.com/office/powerpoint/2010/main" val="33017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4518FA-5C67-CD43-BFBA-9CB345F36247}"/>
              </a:ext>
            </a:extLst>
          </p:cNvPr>
          <p:cNvPicPr>
            <a:picLocks noChangeAspect="1"/>
          </p:cNvPicPr>
          <p:nvPr/>
        </p:nvPicPr>
        <p:blipFill rotWithShape="1">
          <a:blip r:embed="rId3"/>
          <a:srcRect t="15175"/>
          <a:stretch/>
        </p:blipFill>
        <p:spPr>
          <a:xfrm>
            <a:off x="0" y="-36576"/>
            <a:ext cx="12192000" cy="6894576"/>
          </a:xfrm>
          <a:prstGeom prst="rect">
            <a:avLst/>
          </a:prstGeom>
        </p:spPr>
      </p:pic>
      <p:sp>
        <p:nvSpPr>
          <p:cNvPr id="5" name="Rectangle 4">
            <a:extLst>
              <a:ext uri="{FF2B5EF4-FFF2-40B4-BE49-F238E27FC236}">
                <a16:creationId xmlns:a16="http://schemas.microsoft.com/office/drawing/2014/main" id="{9398C8E4-50B4-5249-9807-14DF49997C1B}"/>
              </a:ext>
            </a:extLst>
          </p:cNvPr>
          <p:cNvSpPr/>
          <p:nvPr/>
        </p:nvSpPr>
        <p:spPr>
          <a:xfrm>
            <a:off x="6252711" y="253114"/>
            <a:ext cx="5612193" cy="635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32355BE-4411-E948-9186-BAFC44F642D7}"/>
              </a:ext>
            </a:extLst>
          </p:cNvPr>
          <p:cNvSpPr/>
          <p:nvPr/>
        </p:nvSpPr>
        <p:spPr>
          <a:xfrm>
            <a:off x="6408923" y="427534"/>
            <a:ext cx="5299768" cy="6002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707A66B-C5E1-214F-B003-EA1B3EA560C7}"/>
              </a:ext>
            </a:extLst>
          </p:cNvPr>
          <p:cNvSpPr txBox="1"/>
          <p:nvPr/>
        </p:nvSpPr>
        <p:spPr>
          <a:xfrm>
            <a:off x="8294913" y="6127164"/>
            <a:ext cx="3282043" cy="246221"/>
          </a:xfrm>
          <a:prstGeom prst="rect">
            <a:avLst/>
          </a:prstGeom>
          <a:noFill/>
        </p:spPr>
        <p:txBody>
          <a:bodyPr wrap="square" rtlCol="0">
            <a:spAutoFit/>
          </a:bodyPr>
          <a:lstStyle/>
          <a:p>
            <a:pPr algn="r"/>
            <a:r>
              <a:rPr lang="en-US" sz="1000" dirty="0"/>
              <a:t>Photo Credit: Unsplash</a:t>
            </a:r>
          </a:p>
        </p:txBody>
      </p:sp>
      <p:sp>
        <p:nvSpPr>
          <p:cNvPr id="2" name="Title 1">
            <a:extLst>
              <a:ext uri="{FF2B5EF4-FFF2-40B4-BE49-F238E27FC236}">
                <a16:creationId xmlns:a16="http://schemas.microsoft.com/office/drawing/2014/main" id="{879E1B5E-7AC4-F046-8D67-BE318C03D801}"/>
              </a:ext>
            </a:extLst>
          </p:cNvPr>
          <p:cNvSpPr>
            <a:spLocks noGrp="1"/>
          </p:cNvSpPr>
          <p:nvPr>
            <p:ph type="title"/>
          </p:nvPr>
        </p:nvSpPr>
        <p:spPr>
          <a:xfrm>
            <a:off x="6598024" y="642594"/>
            <a:ext cx="4978932" cy="1371600"/>
          </a:xfrm>
        </p:spPr>
        <p:txBody>
          <a:bodyPr>
            <a:normAutofit/>
          </a:bodyPr>
          <a:lstStyle/>
          <a:p>
            <a:r>
              <a:rPr lang="en-US" sz="3600" dirty="0"/>
              <a:t>“Race” as a Social Construct</a:t>
            </a:r>
          </a:p>
        </p:txBody>
      </p:sp>
      <p:sp>
        <p:nvSpPr>
          <p:cNvPr id="3" name="Content Placeholder 2">
            <a:extLst>
              <a:ext uri="{FF2B5EF4-FFF2-40B4-BE49-F238E27FC236}">
                <a16:creationId xmlns:a16="http://schemas.microsoft.com/office/drawing/2014/main" id="{DE22A2B8-DF62-8D4B-8C9C-2653CB43BC46}"/>
              </a:ext>
            </a:extLst>
          </p:cNvPr>
          <p:cNvSpPr>
            <a:spLocks noGrp="1"/>
          </p:cNvSpPr>
          <p:nvPr>
            <p:ph idx="1"/>
          </p:nvPr>
        </p:nvSpPr>
        <p:spPr>
          <a:xfrm>
            <a:off x="6598024" y="1890847"/>
            <a:ext cx="4978932" cy="3849624"/>
          </a:xfrm>
        </p:spPr>
        <p:txBody>
          <a:bodyPr>
            <a:normAutofit/>
          </a:bodyPr>
          <a:lstStyle/>
          <a:p>
            <a:pPr marL="285750" indent="-285750">
              <a:spcBef>
                <a:spcPts val="0"/>
              </a:spcBef>
              <a:buFont typeface="Arial" panose="020B0604020202020204" pitchFamily="34" charset="0"/>
              <a:buChar char="•"/>
            </a:pPr>
            <a:r>
              <a:rPr lang="en-US" b="1" dirty="0"/>
              <a:t>Culture</a:t>
            </a:r>
            <a:r>
              <a:rPr lang="en-US" dirty="0"/>
              <a:t> = shared values, beliefs, behaviors, traditions, technology &amp; resources of human group</a:t>
            </a:r>
            <a:endParaRPr lang="en-US" dirty="0">
              <a:ln w="15875">
                <a:noFill/>
                <a:round/>
              </a:ln>
            </a:endParaRPr>
          </a:p>
          <a:p>
            <a:pPr marL="560070" lvl="1" indent="-285750">
              <a:spcBef>
                <a:spcPts val="0"/>
              </a:spcBef>
              <a:buFont typeface="Arial" panose="020B0604020202020204" pitchFamily="34" charset="0"/>
              <a:buChar char="•"/>
            </a:pPr>
            <a:r>
              <a:rPr lang="en-US" sz="1800" dirty="0">
                <a:ln w="15875">
                  <a:noFill/>
                  <a:round/>
                </a:ln>
              </a:rPr>
              <a:t>Transmitted &amp; developed from one generation to next</a:t>
            </a:r>
            <a:br>
              <a:rPr lang="en-US" sz="1800" dirty="0">
                <a:ln w="15875">
                  <a:noFill/>
                  <a:round/>
                </a:ln>
              </a:rPr>
            </a:br>
            <a:endParaRPr lang="en-US" sz="1800" dirty="0">
              <a:ln w="15875">
                <a:noFill/>
                <a:round/>
              </a:ln>
            </a:endParaRPr>
          </a:p>
          <a:p>
            <a:pPr marL="285750" indent="-285750">
              <a:spcBef>
                <a:spcPts val="0"/>
              </a:spcBef>
              <a:buFont typeface="Arial" panose="020B0604020202020204" pitchFamily="34" charset="0"/>
              <a:buChar char="•"/>
            </a:pPr>
            <a:r>
              <a:rPr lang="en-US" b="1" dirty="0"/>
              <a:t>Ethnicity </a:t>
            </a:r>
            <a:r>
              <a:rPr lang="en-US" dirty="0"/>
              <a:t>= individual’s membership in group that shares ancestral heritage based on nationality &amp; culture</a:t>
            </a:r>
          </a:p>
          <a:p>
            <a:pPr marL="560070" lvl="1" indent="-285750">
              <a:spcBef>
                <a:spcPts val="0"/>
              </a:spcBef>
              <a:buFont typeface="Arial" panose="020B0604020202020204" pitchFamily="34" charset="0"/>
              <a:buChar char="•"/>
            </a:pPr>
            <a:r>
              <a:rPr lang="en-US" sz="1800" dirty="0"/>
              <a:t>May include shared biological factors &amp;/or psychological attachments</a:t>
            </a:r>
            <a:endParaRPr lang="en-US" sz="1800" dirty="0">
              <a:ln w="15875">
                <a:noFill/>
                <a:round/>
              </a:ln>
            </a:endParaRPr>
          </a:p>
          <a:p>
            <a:pPr marL="560070" lvl="1" indent="-285750">
              <a:spcBef>
                <a:spcPts val="0"/>
              </a:spcBef>
              <a:buFont typeface="Arial" panose="020B0604020202020204" pitchFamily="34" charset="0"/>
              <a:buChar char="•"/>
            </a:pPr>
            <a:r>
              <a:rPr lang="en-US" sz="1800" dirty="0">
                <a:ln w="15875">
                  <a:noFill/>
                  <a:round/>
                </a:ln>
              </a:rPr>
              <a:t>Largely voluntary, self-defined &amp;culturally oriented</a:t>
            </a:r>
          </a:p>
          <a:p>
            <a:pPr>
              <a:spcBef>
                <a:spcPts val="0"/>
              </a:spcBef>
            </a:pPr>
            <a:endParaRPr lang="en-US" dirty="0"/>
          </a:p>
          <a:p>
            <a:pPr>
              <a:spcBef>
                <a:spcPts val="0"/>
              </a:spcBef>
            </a:pPr>
            <a:endParaRPr lang="en-US" dirty="0"/>
          </a:p>
        </p:txBody>
      </p:sp>
    </p:spTree>
    <p:extLst>
      <p:ext uri="{BB962C8B-B14F-4D97-AF65-F5344CB8AC3E}">
        <p14:creationId xmlns:p14="http://schemas.microsoft.com/office/powerpoint/2010/main" val="4243954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outdoor, building, man&#10;&#10;Description automatically generated">
            <a:extLst>
              <a:ext uri="{FF2B5EF4-FFF2-40B4-BE49-F238E27FC236}">
                <a16:creationId xmlns:a16="http://schemas.microsoft.com/office/drawing/2014/main" id="{F415DA67-D092-F14B-A655-6A32EC73035D}"/>
              </a:ext>
            </a:extLst>
          </p:cNvPr>
          <p:cNvPicPr>
            <a:picLocks noChangeAspect="1"/>
          </p:cNvPicPr>
          <p:nvPr/>
        </p:nvPicPr>
        <p:blipFill rotWithShape="1">
          <a:blip r:embed="rId3"/>
          <a:srcRect l="9091" t="6096" b="17295"/>
          <a:stretch/>
        </p:blipFill>
        <p:spPr>
          <a:xfrm flipH="1">
            <a:off x="20" y="10"/>
            <a:ext cx="12191980" cy="6857990"/>
          </a:xfrm>
          <a:prstGeom prst="rect">
            <a:avLst/>
          </a:prstGeom>
        </p:spPr>
      </p:pic>
      <p:sp>
        <p:nvSpPr>
          <p:cNvPr id="21"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44BFA-2F5A-944C-9782-4133A7207E6A}"/>
              </a:ext>
            </a:extLst>
          </p:cNvPr>
          <p:cNvSpPr>
            <a:spLocks noGrp="1"/>
          </p:cNvSpPr>
          <p:nvPr>
            <p:ph type="title"/>
          </p:nvPr>
        </p:nvSpPr>
        <p:spPr>
          <a:xfrm>
            <a:off x="6613070" y="466367"/>
            <a:ext cx="5174239" cy="1718225"/>
          </a:xfrm>
        </p:spPr>
        <p:txBody>
          <a:bodyPr>
            <a:normAutofit/>
          </a:bodyPr>
          <a:lstStyle/>
          <a:p>
            <a:r>
              <a:rPr lang="en-US" sz="3500" dirty="0"/>
              <a:t>“Race” as a Social Construct</a:t>
            </a:r>
          </a:p>
        </p:txBody>
      </p:sp>
      <p:sp>
        <p:nvSpPr>
          <p:cNvPr id="3" name="Content Placeholder 2">
            <a:extLst>
              <a:ext uri="{FF2B5EF4-FFF2-40B4-BE49-F238E27FC236}">
                <a16:creationId xmlns:a16="http://schemas.microsoft.com/office/drawing/2014/main" id="{0B07582B-4FBF-EF4B-9535-BDB800371795}"/>
              </a:ext>
            </a:extLst>
          </p:cNvPr>
          <p:cNvSpPr>
            <a:spLocks noGrp="1"/>
          </p:cNvSpPr>
          <p:nvPr>
            <p:ph idx="1"/>
          </p:nvPr>
        </p:nvSpPr>
        <p:spPr>
          <a:xfrm>
            <a:off x="6836350" y="1885775"/>
            <a:ext cx="4602152" cy="3480066"/>
          </a:xfrm>
        </p:spPr>
        <p:txBody>
          <a:bodyPr>
            <a:noAutofit/>
          </a:bodyPr>
          <a:lstStyle/>
          <a:p>
            <a:pPr marL="285750" indent="-285750">
              <a:lnSpc>
                <a:spcPct val="90000"/>
              </a:lnSpc>
              <a:spcBef>
                <a:spcPts val="0"/>
              </a:spcBef>
              <a:buFont typeface="Arial" panose="020B0604020202020204" pitchFamily="34" charset="0"/>
              <a:buChar char="•"/>
            </a:pPr>
            <a:r>
              <a:rPr lang="en-US" b="1" dirty="0"/>
              <a:t>Acculturation </a:t>
            </a:r>
            <a:r>
              <a:rPr lang="en-US" dirty="0"/>
              <a:t>= process of learning language, values &amp; social competencies for functioning in majority society</a:t>
            </a:r>
            <a:br>
              <a:rPr lang="en-US" dirty="0"/>
            </a:br>
            <a:endParaRPr lang="en-US" dirty="0"/>
          </a:p>
          <a:p>
            <a:pPr marL="285750" indent="-285750">
              <a:lnSpc>
                <a:spcPct val="90000"/>
              </a:lnSpc>
              <a:spcBef>
                <a:spcPts val="0"/>
              </a:spcBef>
              <a:buFont typeface="Arial" panose="020B0604020202020204" pitchFamily="34" charset="0"/>
              <a:buChar char="•"/>
            </a:pPr>
            <a:r>
              <a:rPr lang="en-US" b="1" dirty="0"/>
              <a:t>Assimilation</a:t>
            </a:r>
            <a:r>
              <a:rPr lang="en-US" dirty="0"/>
              <a:t> = ancestral culture largely replaced w/ dominant culture’s</a:t>
            </a:r>
            <a:br>
              <a:rPr lang="en-US" dirty="0"/>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t>Can acculturate in varying degrees; </a:t>
            </a:r>
            <a:r>
              <a:rPr lang="en-US" dirty="0">
                <a:ln w="15875">
                  <a:noFill/>
                  <a:round/>
                </a:ln>
              </a:rPr>
              <a:t>physical appearance &amp; group markers communicate race/ethnicity to others. </a:t>
            </a:r>
            <a:br>
              <a:rPr lang="en-US" dirty="0">
                <a:ln w="15875">
                  <a:noFill/>
                  <a:round/>
                </a:ln>
              </a:rPr>
            </a:br>
            <a:endParaRPr lang="en-US" dirty="0">
              <a:ln w="15875">
                <a:noFill/>
                <a:round/>
              </a:ln>
            </a:endParaRPr>
          </a:p>
          <a:p>
            <a:pPr marL="285750" indent="-285750">
              <a:lnSpc>
                <a:spcPct val="90000"/>
              </a:lnSpc>
              <a:spcBef>
                <a:spcPts val="0"/>
              </a:spcBef>
              <a:buFont typeface="Arial" panose="020B0604020202020204" pitchFamily="34" charset="0"/>
              <a:buChar char="•"/>
            </a:pPr>
            <a:r>
              <a:rPr lang="en-US" b="1" dirty="0">
                <a:ln w="15875">
                  <a:noFill/>
                  <a:round/>
                </a:ln>
              </a:rPr>
              <a:t>Code switching</a:t>
            </a:r>
            <a:r>
              <a:rPr lang="en-US" dirty="0">
                <a:ln w="15875">
                  <a:noFill/>
                  <a:round/>
                </a:ln>
              </a:rPr>
              <a:t> = individuals alter features of language in relation to social/cultural context</a:t>
            </a:r>
          </a:p>
          <a:p>
            <a:pPr marL="285750" indent="-285750">
              <a:lnSpc>
                <a:spcPct val="90000"/>
              </a:lnSpc>
              <a:spcBef>
                <a:spcPts val="0"/>
              </a:spcBef>
              <a:buFont typeface="Arial" panose="020B0604020202020204" pitchFamily="34" charset="0"/>
              <a:buChar char="•"/>
            </a:pPr>
            <a:endParaRPr lang="en-US" dirty="0">
              <a:ln w="15875">
                <a:noFill/>
                <a:round/>
              </a:ln>
            </a:endParaRPr>
          </a:p>
          <a:p>
            <a:pPr marL="285750" indent="-285750">
              <a:lnSpc>
                <a:spcPct val="90000"/>
              </a:lnSpc>
              <a:spcBef>
                <a:spcPts val="0"/>
              </a:spcBef>
              <a:buFont typeface="Arial" panose="020B0604020202020204" pitchFamily="34" charset="0"/>
              <a:buChar char="•"/>
            </a:pPr>
            <a:endParaRPr lang="en-US" dirty="0">
              <a:ln w="15875">
                <a:noFill/>
                <a:round/>
              </a:ln>
            </a:endParaRPr>
          </a:p>
          <a:p>
            <a:pPr>
              <a:lnSpc>
                <a:spcPct val="90000"/>
              </a:lnSpc>
              <a:spcBef>
                <a:spcPts val="0"/>
              </a:spcBef>
            </a:pPr>
            <a:endParaRPr lang="en-US" dirty="0"/>
          </a:p>
          <a:p>
            <a:pPr>
              <a:lnSpc>
                <a:spcPct val="90000"/>
              </a:lnSpc>
              <a:spcBef>
                <a:spcPts val="0"/>
              </a:spcBef>
            </a:pPr>
            <a:endParaRPr lang="en-US" dirty="0"/>
          </a:p>
        </p:txBody>
      </p:sp>
      <p:sp>
        <p:nvSpPr>
          <p:cNvPr id="13" name="TextBox 12">
            <a:extLst>
              <a:ext uri="{FF2B5EF4-FFF2-40B4-BE49-F238E27FC236}">
                <a16:creationId xmlns:a16="http://schemas.microsoft.com/office/drawing/2014/main" id="{A55B39FE-2EDF-2045-8C07-212F17B4B434}"/>
              </a:ext>
            </a:extLst>
          </p:cNvPr>
          <p:cNvSpPr txBox="1"/>
          <p:nvPr/>
        </p:nvSpPr>
        <p:spPr>
          <a:xfrm>
            <a:off x="8294913" y="6127164"/>
            <a:ext cx="32820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1317752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building&#10;&#10;Description automatically generated">
            <a:extLst>
              <a:ext uri="{FF2B5EF4-FFF2-40B4-BE49-F238E27FC236}">
                <a16:creationId xmlns:a16="http://schemas.microsoft.com/office/drawing/2014/main" id="{54927461-C987-5143-A789-39D401415E65}"/>
              </a:ext>
            </a:extLst>
          </p:cNvPr>
          <p:cNvPicPr>
            <a:picLocks noChangeAspect="1"/>
          </p:cNvPicPr>
          <p:nvPr/>
        </p:nvPicPr>
        <p:blipFill rotWithShape="1">
          <a:blip r:embed="rId3"/>
          <a:srcRect t="5174" r="9091" b="20174"/>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EC7C0A-4BD2-2B40-B45F-5F6FEECC501A}"/>
              </a:ext>
            </a:extLst>
          </p:cNvPr>
          <p:cNvSpPr>
            <a:spLocks noGrp="1"/>
          </p:cNvSpPr>
          <p:nvPr>
            <p:ph type="title"/>
          </p:nvPr>
        </p:nvSpPr>
        <p:spPr>
          <a:xfrm>
            <a:off x="774043" y="352067"/>
            <a:ext cx="4602152" cy="1718225"/>
          </a:xfrm>
        </p:spPr>
        <p:txBody>
          <a:bodyPr>
            <a:normAutofit/>
          </a:bodyPr>
          <a:lstStyle/>
          <a:p>
            <a:r>
              <a:rPr lang="en-US" sz="3200" dirty="0"/>
              <a:t>Racism, White Privilege &amp; Institutional Racism</a:t>
            </a:r>
          </a:p>
        </p:txBody>
      </p:sp>
      <p:sp>
        <p:nvSpPr>
          <p:cNvPr id="3" name="Content Placeholder 2">
            <a:extLst>
              <a:ext uri="{FF2B5EF4-FFF2-40B4-BE49-F238E27FC236}">
                <a16:creationId xmlns:a16="http://schemas.microsoft.com/office/drawing/2014/main" id="{AEBB0FF0-CB69-4E4B-A83A-C69C78F12CEC}"/>
              </a:ext>
            </a:extLst>
          </p:cNvPr>
          <p:cNvSpPr>
            <a:spLocks noGrp="1"/>
          </p:cNvSpPr>
          <p:nvPr>
            <p:ph idx="1"/>
          </p:nvPr>
        </p:nvSpPr>
        <p:spPr>
          <a:xfrm>
            <a:off x="609450" y="1902106"/>
            <a:ext cx="4942263" cy="3480066"/>
          </a:xfrm>
        </p:spPr>
        <p:txBody>
          <a:bodyPr>
            <a:noAutofit/>
          </a:bodyPr>
          <a:lstStyle/>
          <a:p>
            <a:pPr marL="285750" indent="-285750">
              <a:lnSpc>
                <a:spcPct val="90000"/>
              </a:lnSpc>
              <a:spcBef>
                <a:spcPts val="0"/>
              </a:spcBef>
              <a:buFont typeface="Arial" panose="020B0604020202020204" pitchFamily="34" charset="0"/>
              <a:buChar char="•"/>
            </a:pPr>
            <a:r>
              <a:rPr lang="en-US" b="1" dirty="0"/>
              <a:t>Racism </a:t>
            </a:r>
            <a:r>
              <a:rPr lang="en-US" dirty="0"/>
              <a:t>= hierarchical system of advantages based on race</a:t>
            </a:r>
            <a:br>
              <a:rPr lang="en-US" dirty="0"/>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ln w="15875">
                  <a:noFill/>
                  <a:round/>
                </a:ln>
              </a:rPr>
              <a:t>Racism reflected in social institutions, individual attitudes &amp; behaviors</a:t>
            </a:r>
            <a:br>
              <a:rPr lang="en-US" dirty="0">
                <a:ln w="15875">
                  <a:noFill/>
                  <a:round/>
                </a:ln>
              </a:rPr>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ln w="15875">
                  <a:noFill/>
                  <a:round/>
                </a:ln>
              </a:rPr>
              <a:t>People of color penalized in housing, bank loans, social service systems, child protective services &amp; criminal/police/legal system</a:t>
            </a:r>
            <a:br>
              <a:rPr lang="en-US" dirty="0">
                <a:ln w="15875">
                  <a:noFill/>
                  <a:round/>
                </a:ln>
              </a:rPr>
            </a:br>
            <a:endParaRPr lang="en-US" dirty="0">
              <a:ln w="15875">
                <a:noFill/>
                <a:round/>
              </a:ln>
            </a:endParaRPr>
          </a:p>
          <a:p>
            <a:pPr marL="285750" indent="-285750">
              <a:lnSpc>
                <a:spcPct val="90000"/>
              </a:lnSpc>
              <a:spcBef>
                <a:spcPts val="0"/>
              </a:spcBef>
              <a:buFont typeface="Arial" panose="020B0604020202020204" pitchFamily="34" charset="0"/>
              <a:buChar char="•"/>
            </a:pPr>
            <a:r>
              <a:rPr lang="en-US" b="1" dirty="0">
                <a:ln w="15875">
                  <a:noFill/>
                  <a:round/>
                </a:ln>
              </a:rPr>
              <a:t>Prejudice</a:t>
            </a:r>
            <a:r>
              <a:rPr lang="en-US" dirty="0">
                <a:ln w="15875">
                  <a:noFill/>
                  <a:round/>
                </a:ln>
              </a:rPr>
              <a:t> = preconceived judgment/opinion based on limited info &amp; exposure to cultural stereotypes</a:t>
            </a:r>
            <a:br>
              <a:rPr lang="en-US" dirty="0">
                <a:ln w="15875">
                  <a:noFill/>
                  <a:round/>
                </a:ln>
              </a:rPr>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ln w="15875">
                  <a:noFill/>
                  <a:round/>
                </a:ln>
              </a:rPr>
              <a:t>Prejudice attitudes deny person’s individuality &amp; marks power differential between members of dominant &amp; subordinate groups</a:t>
            </a:r>
          </a:p>
          <a:p>
            <a:pPr>
              <a:lnSpc>
                <a:spcPct val="90000"/>
              </a:lnSpc>
              <a:spcBef>
                <a:spcPts val="0"/>
              </a:spcBef>
            </a:pPr>
            <a:endParaRPr lang="en-US" dirty="0"/>
          </a:p>
          <a:p>
            <a:pPr>
              <a:lnSpc>
                <a:spcPct val="90000"/>
              </a:lnSpc>
              <a:spcBef>
                <a:spcPts val="0"/>
              </a:spcBef>
            </a:pPr>
            <a:endParaRPr lang="en-US" dirty="0"/>
          </a:p>
        </p:txBody>
      </p:sp>
      <p:sp>
        <p:nvSpPr>
          <p:cNvPr id="8" name="TextBox 7">
            <a:extLst>
              <a:ext uri="{FF2B5EF4-FFF2-40B4-BE49-F238E27FC236}">
                <a16:creationId xmlns:a16="http://schemas.microsoft.com/office/drawing/2014/main" id="{8C7F4182-F0BC-DF4B-AA91-28406E5805D2}"/>
              </a:ext>
            </a:extLst>
          </p:cNvPr>
          <p:cNvSpPr txBox="1"/>
          <p:nvPr/>
        </p:nvSpPr>
        <p:spPr>
          <a:xfrm>
            <a:off x="2416631" y="6169804"/>
            <a:ext cx="3282043"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12987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riding a skate board on a city street&#10;&#10;Description automatically generated">
            <a:extLst>
              <a:ext uri="{FF2B5EF4-FFF2-40B4-BE49-F238E27FC236}">
                <a16:creationId xmlns:a16="http://schemas.microsoft.com/office/drawing/2014/main" id="{1D1FB6CB-28E2-084F-9D02-C19775BAC46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4494" r="9091" b="10854"/>
          <a:stretch/>
        </p:blipFill>
        <p:spPr>
          <a:xfrm flipH="1">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886A0-ED30-E74C-A273-A90FAECB3BBB}"/>
              </a:ext>
            </a:extLst>
          </p:cNvPr>
          <p:cNvSpPr>
            <a:spLocks noGrp="1"/>
          </p:cNvSpPr>
          <p:nvPr>
            <p:ph type="title"/>
          </p:nvPr>
        </p:nvSpPr>
        <p:spPr>
          <a:xfrm>
            <a:off x="774043" y="526780"/>
            <a:ext cx="4602152" cy="1718225"/>
          </a:xfrm>
        </p:spPr>
        <p:txBody>
          <a:bodyPr>
            <a:normAutofit/>
          </a:bodyPr>
          <a:lstStyle/>
          <a:p>
            <a:r>
              <a:rPr lang="en-US" sz="3700" dirty="0"/>
              <a:t>Racism, White Privilege &amp; Institutional Racism</a:t>
            </a:r>
          </a:p>
        </p:txBody>
      </p:sp>
      <p:sp>
        <p:nvSpPr>
          <p:cNvPr id="3" name="Content Placeholder 2">
            <a:extLst>
              <a:ext uri="{FF2B5EF4-FFF2-40B4-BE49-F238E27FC236}">
                <a16:creationId xmlns:a16="http://schemas.microsoft.com/office/drawing/2014/main" id="{331BFEC1-0FCE-5649-87AB-74594859271D}"/>
              </a:ext>
            </a:extLst>
          </p:cNvPr>
          <p:cNvSpPr>
            <a:spLocks noGrp="1"/>
          </p:cNvSpPr>
          <p:nvPr>
            <p:ph idx="1"/>
          </p:nvPr>
        </p:nvSpPr>
        <p:spPr>
          <a:xfrm>
            <a:off x="774043" y="2245006"/>
            <a:ext cx="4602152" cy="3480066"/>
          </a:xfrm>
        </p:spPr>
        <p:txBody>
          <a:bodyPr>
            <a:normAutofit/>
          </a:bodyPr>
          <a:lstStyle/>
          <a:p>
            <a:pPr>
              <a:spcBef>
                <a:spcPts val="0"/>
              </a:spcBef>
              <a:buFont typeface="Arial" panose="020B0604020202020204" pitchFamily="34" charset="0"/>
              <a:buChar char="•"/>
            </a:pPr>
            <a:r>
              <a:rPr lang="en-US" b="1" dirty="0">
                <a:ln w="15875">
                  <a:noFill/>
                  <a:round/>
                </a:ln>
              </a:rPr>
              <a:t>Internalized racism </a:t>
            </a:r>
            <a:r>
              <a:rPr lang="en-US" dirty="0">
                <a:ln w="15875">
                  <a:noFill/>
                  <a:round/>
                </a:ln>
              </a:rPr>
              <a:t>= inculcation of racist stereotypes, values, images &amp; ideologies perpetrated by dominant society among racially subordinated group members</a:t>
            </a:r>
          </a:p>
          <a:p>
            <a:pPr lvl="1">
              <a:spcBef>
                <a:spcPts val="0"/>
              </a:spcBef>
              <a:buFont typeface="Arial" panose="020B0604020202020204" pitchFamily="34" charset="0"/>
              <a:buChar char="•"/>
            </a:pPr>
            <a:r>
              <a:rPr lang="en-US" sz="1800" dirty="0">
                <a:ln w="15875">
                  <a:noFill/>
                  <a:round/>
                </a:ln>
              </a:rPr>
              <a:t>Result of interlocking social processes</a:t>
            </a:r>
          </a:p>
          <a:p>
            <a:pPr lvl="1">
              <a:spcBef>
                <a:spcPts val="0"/>
              </a:spcBef>
              <a:buFont typeface="Arial" panose="020B0604020202020204" pitchFamily="34" charset="0"/>
              <a:buChar char="•"/>
            </a:pPr>
            <a:r>
              <a:rPr lang="en-US" sz="1800" dirty="0">
                <a:ln w="15875">
                  <a:noFill/>
                  <a:round/>
                </a:ln>
              </a:rPr>
              <a:t>Cn lead to feelings of self-doubt, disgust &amp; disrespect for one’s race</a:t>
            </a:r>
            <a:br>
              <a:rPr lang="en-US" sz="1800" dirty="0">
                <a:ln w="15875">
                  <a:noFill/>
                  <a:round/>
                </a:ln>
              </a:rPr>
            </a:br>
            <a:endParaRPr lang="en-US" sz="1800" dirty="0">
              <a:ln w="15875">
                <a:noFill/>
                <a:round/>
              </a:ln>
            </a:endParaRPr>
          </a:p>
          <a:p>
            <a:pPr marL="242888" lvl="1" indent="-242888">
              <a:spcBef>
                <a:spcPts val="0"/>
              </a:spcBef>
              <a:buFont typeface="Arial" panose="020B0604020202020204" pitchFamily="34" charset="0"/>
              <a:buChar char="•"/>
            </a:pPr>
            <a:r>
              <a:rPr lang="en-US" sz="1800" b="1" dirty="0">
                <a:ln w="15875">
                  <a:noFill/>
                  <a:round/>
                </a:ln>
              </a:rPr>
              <a:t>Defensive othering </a:t>
            </a:r>
            <a:r>
              <a:rPr lang="en-US" sz="1800" dirty="0">
                <a:ln w="15875">
                  <a:noFill/>
                  <a:round/>
                </a:ln>
              </a:rPr>
              <a:t>occurs, when individuals attempt to be like dominant group to distance from stereotypes associated w/ subordinated group</a:t>
            </a:r>
          </a:p>
          <a:p>
            <a:pPr>
              <a:spcBef>
                <a:spcPts val="0"/>
              </a:spcBef>
              <a:buFont typeface="Arial" panose="020B0604020202020204" pitchFamily="34" charset="0"/>
              <a:buChar char="•"/>
            </a:pPr>
            <a:endParaRPr lang="en-US" dirty="0">
              <a:ln w="15875">
                <a:noFill/>
                <a:round/>
              </a:ln>
            </a:endParaRPr>
          </a:p>
          <a:p>
            <a:pPr>
              <a:spcBef>
                <a:spcPts val="0"/>
              </a:spcBef>
              <a:buFont typeface="Arial" panose="020B0604020202020204" pitchFamily="34" charset="0"/>
              <a:buChar char="•"/>
            </a:pPr>
            <a:endParaRPr lang="en-US" dirty="0">
              <a:ln w="15875">
                <a:noFill/>
                <a:round/>
              </a:ln>
            </a:endParaRPr>
          </a:p>
          <a:p>
            <a:pPr>
              <a:spcBef>
                <a:spcPts val="0"/>
              </a:spcBef>
              <a:buFont typeface="Arial" panose="020B0604020202020204" pitchFamily="34" charset="0"/>
              <a:buChar char="•"/>
            </a:pPr>
            <a:endParaRPr lang="en-US" dirty="0"/>
          </a:p>
          <a:p>
            <a:pPr>
              <a:spcBef>
                <a:spcPts val="0"/>
              </a:spcBef>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9BFFF283-9B8E-2B45-9665-D939B7AAD244}"/>
              </a:ext>
            </a:extLst>
          </p:cNvPr>
          <p:cNvSpPr txBox="1"/>
          <p:nvPr/>
        </p:nvSpPr>
        <p:spPr>
          <a:xfrm>
            <a:off x="2433173" y="6153475"/>
            <a:ext cx="3282043" cy="246221"/>
          </a:xfrm>
          <a:prstGeom prst="rect">
            <a:avLst/>
          </a:prstGeom>
          <a:noFill/>
        </p:spPr>
        <p:txBody>
          <a:bodyPr wrap="square" rtlCol="0">
            <a:spAutoFit/>
          </a:bodyPr>
          <a:lstStyle/>
          <a:p>
            <a:pPr algn="r"/>
            <a:r>
              <a:rPr lang="en-US" sz="1000" dirty="0"/>
              <a:t>Photo Credit: Unsplash</a:t>
            </a:r>
          </a:p>
        </p:txBody>
      </p:sp>
    </p:spTree>
    <p:extLst>
      <p:ext uri="{BB962C8B-B14F-4D97-AF65-F5344CB8AC3E}">
        <p14:creationId xmlns:p14="http://schemas.microsoft.com/office/powerpoint/2010/main" val="11231381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3840</Words>
  <Application>Microsoft Macintosh PowerPoint</Application>
  <PresentationFormat>Widescreen</PresentationFormat>
  <Paragraphs>467</Paragraphs>
  <Slides>33</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Garamond</vt:lpstr>
      <vt:lpstr>Times New Roman</vt:lpstr>
      <vt:lpstr>SavonVTI</vt:lpstr>
      <vt:lpstr>CHAPTER 13. RACE, RACISM AND RESISTANCE ACROSS  THE LIFE SPAN </vt:lpstr>
      <vt:lpstr>Objectives</vt:lpstr>
      <vt:lpstr>Race</vt:lpstr>
      <vt:lpstr>“Race” as a Social Construct</vt:lpstr>
      <vt:lpstr>“Race” as a Social Construct</vt:lpstr>
      <vt:lpstr>“Race” as a Social Construct</vt:lpstr>
      <vt:lpstr>“Race” as a Social Construct</vt:lpstr>
      <vt:lpstr>Racism, White Privilege &amp; Institutional Racism</vt:lpstr>
      <vt:lpstr>Racism, White Privilege &amp; Institutional Racism</vt:lpstr>
      <vt:lpstr>Racism, White Privilege &amp; Institutional Racism</vt:lpstr>
      <vt:lpstr>Racism, White Privilege &amp; Institutional Racism</vt:lpstr>
      <vt:lpstr>Racism, White Privilege &amp; Institutional Racism</vt:lpstr>
      <vt:lpstr>Racial Identity Development</vt:lpstr>
      <vt:lpstr>Racial Identity Development</vt:lpstr>
      <vt:lpstr>Racial Identity Development</vt:lpstr>
      <vt:lpstr>Racial Identity Development in African Americans</vt:lpstr>
      <vt:lpstr>Racial Identity Development  in African Americans</vt:lpstr>
      <vt:lpstr>Racial Identity Development  in African Americans</vt:lpstr>
      <vt:lpstr>Racial Identity Development in European Americans</vt:lpstr>
      <vt:lpstr>Racial Identity Development in  European Americans</vt:lpstr>
      <vt:lpstr>Racial Identity Development in European Americans</vt:lpstr>
      <vt:lpstr>Racial Identity Development in European Americans</vt:lpstr>
      <vt:lpstr>Racial Identity Development in European Americans</vt:lpstr>
      <vt:lpstr>Biracial &amp; Multiracial Identity Development</vt:lpstr>
      <vt:lpstr>Racial Identity Development in Immigrants of Color</vt:lpstr>
      <vt:lpstr>Racial Identity Development in Immigrants of Color</vt:lpstr>
      <vt:lpstr>Responses to Oppression</vt:lpstr>
      <vt:lpstr>Protective Socialization Practices in Families &amp; Communities</vt:lpstr>
      <vt:lpstr>Protective Socialization Practices in Families &amp; Communities</vt:lpstr>
      <vt:lpstr>Formal Education</vt:lpstr>
      <vt:lpstr>Formal Education</vt:lpstr>
      <vt:lpstr>Activism</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RACE, RACISM AND RESISTANCE ACROSS  THE LIFE SPAN </dc:title>
  <dc:creator>Bailey Jader</dc:creator>
  <cp:lastModifiedBy>Bailey Jader</cp:lastModifiedBy>
  <cp:revision>3</cp:revision>
  <dcterms:created xsi:type="dcterms:W3CDTF">2019-08-29T08:14:20Z</dcterms:created>
  <dcterms:modified xsi:type="dcterms:W3CDTF">2019-09-06T14:57:24Z</dcterms:modified>
</cp:coreProperties>
</file>