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1"/>
  </p:sldMasterIdLst>
  <p:notesMasterIdLst>
    <p:notesMasterId r:id="rId28"/>
  </p:notesMasterIdLst>
  <p:sldIdLst>
    <p:sldId id="256" r:id="rId2"/>
    <p:sldId id="257" r:id="rId3"/>
    <p:sldId id="258" r:id="rId4"/>
    <p:sldId id="259" r:id="rId5"/>
    <p:sldId id="260" r:id="rId6"/>
    <p:sldId id="261" r:id="rId7"/>
    <p:sldId id="268" r:id="rId8"/>
    <p:sldId id="262" r:id="rId9"/>
    <p:sldId id="263" r:id="rId10"/>
    <p:sldId id="265" r:id="rId11"/>
    <p:sldId id="264" r:id="rId12"/>
    <p:sldId id="266" r:id="rId13"/>
    <p:sldId id="267" r:id="rId14"/>
    <p:sldId id="269" r:id="rId15"/>
    <p:sldId id="270" r:id="rId16"/>
    <p:sldId id="271" r:id="rId17"/>
    <p:sldId id="273" r:id="rId18"/>
    <p:sldId id="274" r:id="rId19"/>
    <p:sldId id="272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305"/>
    <p:restoredTop sz="78956"/>
  </p:normalViewPr>
  <p:slideViewPr>
    <p:cSldViewPr snapToGrid="0" snapToObjects="1">
      <p:cViewPr varScale="1">
        <p:scale>
          <a:sx n="78" d="100"/>
          <a:sy n="78" d="100"/>
        </p:scale>
        <p:origin x="5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BCC50-FB2E-3D4C-B28F-CBC633E9C9DD}" type="datetimeFigureOut">
              <a:rPr lang="en-US" smtClean="0"/>
              <a:t>9/6/19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D82CD-EE43-7D4C-B990-190FBB9F7A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15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The major learning objectives for this chapter are: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recognize cultural context as suffusing individual development.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illustrate that individuals throughout the world live successfully with a wide variety of disabilities throughout the lifespan.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consider children’s experiences of cognitive and behavioral disabilities in the U.S. and Japan.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b="0" dirty="0">
                <a:ln w="15875">
                  <a:noFill/>
                  <a:round/>
                </a:ln>
              </a:rPr>
              <a:t>think about the relevance of international social work for understanding human behavior for social work practice.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0" dirty="0">
              <a:ln w="15875">
                <a:noFill/>
                <a:round/>
              </a:ln>
            </a:endParaRP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563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How we respond to those living with disabilities is a global, human rights issue.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International social workers consider the ‘Dignity and worth of the person’ [and] ‘human rights issues in relation to social, economic, cultural, and political situations’ (International Council on Social Welfare, 2010).</a:t>
            </a:r>
            <a:endParaRPr lang="en-US" sz="12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“Human rights” is the simple idea that all people have rights simply because they are human (Healy, 2008).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43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Universal Declaration of Human Rights (UDHR) clearly states the philosophy underlying human rights: “All human beings are born free and equal in dignity and in rights” (UN, 1948, article 1).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Traditionally, supporting human rights, a pillar of social justice, is a priority for social work (</a:t>
            </a:r>
            <a:r>
              <a:rPr lang="en-US" dirty="0" err="1"/>
              <a:t>Wornka</a:t>
            </a:r>
            <a:r>
              <a:rPr lang="en-US" dirty="0"/>
              <a:t> &amp; Staub </a:t>
            </a:r>
            <a:r>
              <a:rPr lang="en-US" dirty="0" err="1"/>
              <a:t>Bernasconi</a:t>
            </a:r>
            <a:r>
              <a:rPr lang="en-US" dirty="0"/>
              <a:t>, 2012).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2010 the IFSW, IASSW and the International Council on Social Welfare (ICSW) introduced a </a:t>
            </a:r>
            <a:r>
              <a:rPr lang="en-US" sz="2400" i="1" dirty="0"/>
              <a:t>Global Agenda for Social Work and Social Development aimed at the: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i="1" dirty="0"/>
              <a:t>Engagement Agenda–Mobilization of Social Workers, Social Work Educators, and Policy Practitioners and Developers for Global Social Change </a:t>
            </a:r>
            <a:r>
              <a:rPr lang="en-US" sz="2400" dirty="0"/>
              <a:t>(2010),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stressed looking at the ‘Dignity and worth of the person’ [and] ‘human rights issues in relation to social, economic, cultural, and political situations’ (2010). 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7668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Globalization is the interaction and integration of people across national borders, in which economic systems, cultural practices and political processes are subject to international influences.</a:t>
            </a:r>
            <a:endParaRPr lang="en-US" sz="24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Initiatives by international organizations, (e.g. the United Nations and UNESCO) have facilitated implementation of inclusive education worldwide.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As an example, International pressure and policies and practices in Western countries have affected East Asian countries’ implementation of special education services in inclusive environments at local public schools </a:t>
            </a:r>
            <a:endParaRPr lang="en-US" sz="3600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Implementation of special education services for children with mild cognitive and behavioral disabilities in East Asian countries occurred in late 1990 to early 2000s.</a:t>
            </a:r>
            <a:endParaRPr lang="en-US" sz="2800" dirty="0">
              <a:ln w="15875">
                <a:noFill/>
                <a:round/>
              </a:ln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This increased awareness contributed to changing perspectives of disabilities among parents and educators.</a:t>
            </a:r>
            <a:endParaRPr lang="en-US" sz="2800" dirty="0">
              <a:ln w="15875">
                <a:noFill/>
                <a:round/>
              </a:ln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695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Social development: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involves changes in social structures, attitudes and institutions;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is a process of planned social change designed to promote the development and well-being of the society as a whole; and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integrates economic, social, gender, and environmental interventions.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078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Social development results in: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acceleration of economic growth;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reduction of inequality;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 eradication of poverty.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Individuals with disabilities experience lower employment and higher poverty rates worldwide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This profoundly affects food security, housing, and access to safe water, health care and education.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3969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both Japan and the U.S., children may experience shame and loss of status in relation to their peers.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They can struggle socially, emotionally, and academically.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 is especially difficult for children with relatively hidden disabilities such as dyslexia.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530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Families and children in Japan and the United States reside in distinct cultural contexts: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 U.S. elementary schools learning is more individualized and teacher-directed.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Children are expected to “keep up” and to meet teacher, standardized curriculum, and achievement measurement expectations.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Within Japanese elementary schools a child’s life is organized around their peer groups.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Children work together in academic studies, caring for classrooms, and planning long-term projects.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7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Laws and policies reflect underlying cultural concerns: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U.S. special education laws are implemented in a cultural context supportive of the individual child’s development.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Educators individually tailor special education services, based on Individualized Education Programs.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In Japan, a special education system was not implemented until 2007 in part, due to concerns about stigmatization.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Educators implement group activities to facilitate children’s mutual learning and socialization into Japanese culture through collaborative work with peers.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8179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Attention to diverse cultural cases helps us: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expose cultural blind spots in our perception, beliefs, and social-cognitive information processing;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stimulate creativity in approaches to complex and persistent social justice issues such as disability.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Within our own communities,</a:t>
            </a:r>
            <a:r>
              <a:rPr lang="en-US" sz="1200" b="1" dirty="0"/>
              <a:t> Cultural blind spots </a:t>
            </a:r>
            <a:r>
              <a:rPr lang="en-US" sz="1200" dirty="0"/>
              <a:t>are often left unexamined, accepted as factual beliefs and practices and silently endorsed as natural and correct.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An international approach helps us to identify cultural blind spots so that they do not become obstacles to providing effective services and designing appropriate policies for culturally diverse communities.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206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Cross-cultural variation guides international social workers in formulating culturally-sensitive programs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Within-culture</a:t>
            </a:r>
            <a:r>
              <a:rPr lang="en-US" dirty="0"/>
              <a:t> variations guides us to consider the diverse needs of individuals in particular cultures that differ from the majority.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Disability laws in India have been transitioning to the rights-based approach from the historical, exclusionary welfare model.</a:t>
            </a: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India is characterized by highly structured and hierarchical social systems, including the caste system , gender hierarchy, and urban/rural status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4519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Disability, like race and gender, is largely a social construct.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Perceptions of disability vary across cultures and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Many social work clients from diverse cultures share the experience of stigmatization.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15875">
                  <a:noFill/>
                  <a:round/>
                </a:ln>
              </a:rPr>
              <a:t>Stigmatization</a:t>
            </a:r>
            <a:r>
              <a:rPr lang="en-US" sz="2800" dirty="0">
                <a:ln w="15875">
                  <a:noFill/>
                  <a:round/>
                </a:ln>
              </a:rPr>
              <a:t> is a social process through which individuals with differences considered undesirable within their particular social group are marked, separated and discredited in the larger society.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This occurs through labeling, stereotyping, status loss, discrimination, social exclusion, and negative emotional experiences.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03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Access to resources is not equal to all people with disabilities.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Those who are especially marginalized include people with disabilities who are: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lower castes;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living in impoverished, rural areas;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females.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Experiences of disability and associated stigmatization vary with factors, such as: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socioeconomic status;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poverty;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lack of resources and opportunities in rural areas; and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/>
              <a:t>gender expectations.</a:t>
            </a:r>
            <a:endParaRPr lang="en-US" sz="28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71429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A challenge for social workers addressing disability, and other human challenges, from an international perspective is to identify the influence of Western models on policy and practice. 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Social workers must consider the appropriateness of Western models in the international context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Not all Western models and interventions will be transferable to international contexts.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Transferring Western models to other cultural contexts also may have unintended negative consequences.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e.g. Stigmatization on children growing up within a cultural context where group belonging is central to their basic experience of self as valuable and competent.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303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Key elements in a code of ethics appropriate to international contexts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emphasis on principles and values;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reluctance to be tightly prescriptive;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importance of ‘both/and” in relation to core values.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3580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Local and culture-specific interventions may help social work practices: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reduce the risk of stigmatization;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confront economic realities.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Economic realities include barriers to implementation, such as: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Lack of financial resources; 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Professionals’ knowledge and experiences.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522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There is a cost if international social workers fail to pay attention to issues intersecting with disabilities. Among other things, individuals facing physical and psychological challenges will not: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completely benefit from available services;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receive the training and accommodations that allow them to fully participate in the community and contribute to their society.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multifaceted perspective is critical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obtaining holistic understandings of the issue of disability;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developing more comprehensive intervention programs to better serve individuals with disabilities.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923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The concept of “disability” is complex and varies across cultures and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It is important for social workers to become more internationally knowledgeable and multiculturally sensitive as the profession becomes increasingly global.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Knowing how local communities understand disabilities, accommodations, and interventions for disabilities is essential for effective, ethical practice and policy development within diverse cultural contexts.</a:t>
            </a:r>
            <a:endParaRPr lang="en-CA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8517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ln w="15875">
                  <a:noFill/>
                  <a:round/>
                </a:ln>
              </a:rPr>
              <a:t>Stigmatization</a:t>
            </a:r>
            <a:r>
              <a:rPr lang="en-US" sz="2800" dirty="0">
                <a:ln w="15875">
                  <a:noFill/>
                  <a:round/>
                </a:ln>
              </a:rPr>
              <a:t> can have profound consequences for development.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Examples include: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being hidden from view,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denied access to appropriate public education as children and employment as adults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Social exclusion can lead to impoverishment and other negative outcomes.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Individuals experience stigmatization as an attack on their worth as a member of a social group.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Stigmatization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“spoils” or destroys personal identity,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discredits and robs one of social status,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prevents participation in social, educational, and work events.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263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Marginalization even occurs in countries that have policies intended to insure their human rights.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>
                <a:ln w="15875">
                  <a:noFill/>
                  <a:round/>
                </a:ln>
              </a:rPr>
              <a:t>Social work has an ethical obligation to support the development and implementation of programs that facilitate the inclusion of individuals with disabilities.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 w="15875">
                  <a:noFill/>
                  <a:round/>
                </a:ln>
              </a:rPr>
              <a:t>Society improves culturally, psychologically and economically as the talents and potential of individuals with disabilities are fully utilized. </a:t>
            </a:r>
          </a:p>
          <a:p>
            <a:endParaRPr lang="en-US" sz="12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9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 w="15875">
                  <a:noFill/>
                  <a:round/>
                </a:ln>
              </a:rPr>
              <a:t>“Disability” emerges from an interaction of bio-psycho-social conditions occurring across development and embedded within particular environmental and cultural contexts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ln w="15875">
                  <a:noFill/>
                  <a:round/>
                </a:ln>
              </a:rPr>
              <a:t>Biologically-</a:t>
            </a:r>
            <a:r>
              <a:rPr lang="en-US" sz="1200" dirty="0">
                <a:ln w="15875">
                  <a:noFill/>
                  <a:round/>
                </a:ln>
              </a:rPr>
              <a:t>based impairments interfere with individuals’ everyday activities, independence, and participation in social activities.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Psychological </a:t>
            </a:r>
            <a:r>
              <a:rPr lang="en-US" sz="1200" dirty="0"/>
              <a:t>characteristics (e.g. intelligence, emotion, and personality) affect individuals’ responses to impairment in everyday life</a:t>
            </a:r>
            <a:endParaRPr lang="en-US" sz="1200" dirty="0">
              <a:ln w="15875">
                <a:noFill/>
                <a:round/>
              </a:ln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200" dirty="0">
                <a:ln w="15875">
                  <a:noFill/>
                  <a:round/>
                </a:ln>
              </a:rPr>
              <a:t>Biological and psychological disabilities impact individuals differentially.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2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632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Factors influencing how disabilities are experienced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The type, nature, number of problems, and severity of the disability;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Age disability started;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Availability and timing of evidence-based interventions and services;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Severity of stigmatization;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Availability of age appropriate accommodations.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i="1" dirty="0">
                <a:ln w="15875">
                  <a:noFill/>
                  <a:round/>
                </a:ln>
              </a:rPr>
              <a:t>Societal </a:t>
            </a:r>
            <a:r>
              <a:rPr lang="en-US" sz="2800" dirty="0">
                <a:ln w="15875">
                  <a:noFill/>
                  <a:round/>
                </a:ln>
              </a:rPr>
              <a:t>barriers that stand in the way of people with disabilities include: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inaccessible physical environments in the community;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discriminatory attitudes of community members;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 inadequacy of policies to protect people with impairments.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2200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The developmental timing of the acquisition of an impairment can be critical.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e.g. acquiring a hearing impairment in infancy versus adulthood.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Experiences of disability will also change over time as individuals participate in society (e.g. education and employment).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physical ecology can affect individuals’ experiences of impairment.</a:t>
            </a:r>
            <a:r>
              <a:rPr lang="en-US" sz="2400" i="1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The presence of hilly or flat terrains, for instance, affects the experience of people using wheelchairs.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Uneven terrain and the lack of sidewalks may be challenging for people with visual impairments.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Classroom seating arrangements can affect the participation of children with hearing, attention deficit disorders, and visual impairments.</a:t>
            </a:r>
            <a:endParaRPr lang="en-CA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712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Not all disabilities are visible, examples of disabilities that are less apparent than others include: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learning disabilities;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Attention Deficit Hyperactivity Disorder (ADHD);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high-functioning Autism Spectrum Disorders (e.g. Asperger’s syndrome)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ln w="15875">
                  <a:noFill/>
                  <a:round/>
                </a:ln>
              </a:rPr>
              <a:t>certain forms of h</a:t>
            </a:r>
            <a:r>
              <a:rPr lang="en-US" sz="2400" dirty="0">
                <a:ln w="15875">
                  <a:noFill/>
                  <a:round/>
                </a:ln>
                <a:effectLst/>
              </a:rPr>
              <a:t>eart, lung, and other internal diseases.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Individuals and family members may decide to disclose or conceal their disabilities.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Disclosure risks and benefits are weighted: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Psychosocial risks of stigmatization to development due to disability labels.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Potential benefits of specialized support services varies across communities and cultural groups.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disclosure decision often depends on the intersection of culture and individual experience. </a:t>
            </a:r>
            <a:endParaRPr lang="en-US" sz="2800" dirty="0">
              <a:ln w="15875">
                <a:noFill/>
                <a:round/>
              </a:ln>
              <a:effectLst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>
                <a:ln w="15875">
                  <a:noFill/>
                  <a:round/>
                </a:ln>
              </a:rPr>
              <a:t>Depending how an individual is positioned within particular cultural groups affects how they understand and respond to limitations created by the disability and society.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>
              <a:ln w="15875">
                <a:noFill/>
                <a:round/>
              </a:ln>
              <a:effectLst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9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International social work is professional action taken by social workers across borders, directed towards global social justice and human rights issues.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Central concepts in international social work include promotion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Human rights;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Globalization; and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Social development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FD82CD-EE43-7D4C-B990-190FBB9F7A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656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492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4F40B7-36AB-4376-BE14-EF7004D79BB9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98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7CAB8-DCAE-46A5-AADA-B3FAD11A54E0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08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009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9/6/19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877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9/6/19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61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9/6/19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863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9/6/19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7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9/6/19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54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9/6/19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3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9/6/19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65901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9/6/19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99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6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5157F9-B929-5348-BC70-560EBC2669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751"/>
            <a:ext cx="12192000" cy="6858000"/>
          </a:xfrm>
          <a:prstGeom prst="rect">
            <a:avLst/>
          </a:prstGeom>
        </p:spPr>
      </p:pic>
      <p:sp useBgFill="1">
        <p:nvSpPr>
          <p:cNvPr id="30" name="Rectangle 24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2" name="Rectangle 26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2DAAA7-86A2-414E-BF6E-9C61A4978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4000" dirty="0"/>
              <a:t>CHAPTER 12.</a:t>
            </a:r>
            <a:br>
              <a:rPr lang="en-US" sz="2800" dirty="0"/>
            </a:br>
            <a:r>
              <a:rPr lang="en-US" sz="3100" dirty="0"/>
              <a:t>DISABILITY AND STIGMATIZATION IN INTERNATIONAL PERSPECTIVE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59FC62-69B1-924B-B1DB-AB2988CC11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Human Behavior for Social Work Practice</a:t>
            </a:r>
          </a:p>
          <a:p>
            <a:pPr>
              <a:spcAft>
                <a:spcPts val="600"/>
              </a:spcAft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75D89D9-50B2-2845-868B-8F18DD1DE221}"/>
              </a:ext>
            </a:extLst>
          </p:cNvPr>
          <p:cNvCxnSpPr/>
          <p:nvPr/>
        </p:nvCxnSpPr>
        <p:spPr>
          <a:xfrm>
            <a:off x="2548128" y="4394254"/>
            <a:ext cx="7095744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750C544-2FBA-7041-A27B-714F6556E626}"/>
              </a:ext>
            </a:extLst>
          </p:cNvPr>
          <p:cNvSpPr txBox="1"/>
          <p:nvPr/>
        </p:nvSpPr>
        <p:spPr>
          <a:xfrm>
            <a:off x="-2165684" y="13796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AAF955D-9C0E-3E47-869F-FDD640D8D385}"/>
              </a:ext>
            </a:extLst>
          </p:cNvPr>
          <p:cNvSpPr txBox="1"/>
          <p:nvPr/>
        </p:nvSpPr>
        <p:spPr>
          <a:xfrm>
            <a:off x="10852084" y="6598028"/>
            <a:ext cx="24467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Photo Credit: Pixabay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D2A622-9E3E-7240-B14C-943CF1800366}"/>
              </a:ext>
            </a:extLst>
          </p:cNvPr>
          <p:cNvSpPr txBox="1"/>
          <p:nvPr/>
        </p:nvSpPr>
        <p:spPr>
          <a:xfrm>
            <a:off x="8951494" y="6516171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solidFill>
                  <a:schemeClr val="bg1"/>
                </a:solidFill>
              </a:rPr>
              <a:t>Photo Credit: Pixabay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3D87E-52F3-CA4E-BC07-55465F3B5FB7}"/>
              </a:ext>
            </a:extLst>
          </p:cNvPr>
          <p:cNvSpPr txBox="1"/>
          <p:nvPr/>
        </p:nvSpPr>
        <p:spPr>
          <a:xfrm>
            <a:off x="196042" y="6492672"/>
            <a:ext cx="57357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Power Point format &amp; design by: Bailey Jader, University of Minnesota</a:t>
            </a:r>
          </a:p>
        </p:txBody>
      </p:sp>
    </p:spTree>
    <p:extLst>
      <p:ext uri="{BB962C8B-B14F-4D97-AF65-F5344CB8AC3E}">
        <p14:creationId xmlns:p14="http://schemas.microsoft.com/office/powerpoint/2010/main" val="11665264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e, airplane&#10;&#10;Description automatically generated">
            <a:extLst>
              <a:ext uri="{FF2B5EF4-FFF2-40B4-BE49-F238E27FC236}">
                <a16:creationId xmlns:a16="http://schemas.microsoft.com/office/drawing/2014/main" id="{47765D3B-480B-0A43-B8BD-6F3F37C4CC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"/>
          <a:stretch/>
        </p:blipFill>
        <p:spPr>
          <a:xfrm flipH="1">
            <a:off x="3048" y="10"/>
            <a:ext cx="1218895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81D6C5E-375D-6D41-A52C-2466BF878F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chemeClr val="tx1"/>
                </a:solidFill>
              </a:rPr>
              <a:t>Disability &amp; International Social Work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B88E67-61E5-FF42-A183-ADFA9EA67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2740498"/>
            <a:ext cx="4633415" cy="2572193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International social work = professional </a:t>
            </a:r>
            <a:br>
              <a:rPr lang="en-US" dirty="0"/>
            </a:br>
            <a:r>
              <a:rPr lang="en-US" dirty="0"/>
              <a:t>action taken by social workers across </a:t>
            </a:r>
            <a:br>
              <a:rPr lang="en-US" dirty="0"/>
            </a:br>
            <a:r>
              <a:rPr lang="en-US" dirty="0"/>
              <a:t>borders, directed towards global social </a:t>
            </a:r>
            <a:br>
              <a:rPr lang="en-US" dirty="0"/>
            </a:br>
            <a:r>
              <a:rPr lang="en-US" dirty="0"/>
              <a:t>justice &amp; human rights issues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Promotes: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Human rights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Globalization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Social development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A2B6EB-FFDB-194B-8688-949478291B7E}"/>
              </a:ext>
            </a:extLst>
          </p:cNvPr>
          <p:cNvSpPr txBox="1"/>
          <p:nvPr/>
        </p:nvSpPr>
        <p:spPr>
          <a:xfrm>
            <a:off x="7805866" y="5464609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038055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glass building&#10;&#10;Description automatically generated">
            <a:extLst>
              <a:ext uri="{FF2B5EF4-FFF2-40B4-BE49-F238E27FC236}">
                <a16:creationId xmlns:a16="http://schemas.microsoft.com/office/drawing/2014/main" id="{9F77F9C2-568A-F64D-AF0E-3A3CFCDD93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170" b="14933"/>
          <a:stretch/>
        </p:blipFill>
        <p:spPr>
          <a:xfrm flipH="1"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567206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Human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81545" y="2121825"/>
            <a:ext cx="4981066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How respond to people w/ disabilities = global, human rights issue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International social workers consider the ‘Dignity and worth of the person’ [and] ‘human rights issues in relation to social, economic, cultural, and political situations’ (International Council on Social Welfare, 2010)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“Human rights” = idea all people have rights because they’re human (Healy, 2008)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5220CB-F246-0245-9CC3-8E0F78386292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217365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lane, sky, airplane, building&#10;&#10;Description automatically generated">
            <a:extLst>
              <a:ext uri="{FF2B5EF4-FFF2-40B4-BE49-F238E27FC236}">
                <a16:creationId xmlns:a16="http://schemas.microsoft.com/office/drawing/2014/main" id="{D3872B66-AE35-1E44-8793-CD12D9208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7214" y="236034"/>
            <a:ext cx="6718433" cy="174650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Human Rights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5959" y="1843667"/>
            <a:ext cx="7201300" cy="4093998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Universal Declaration of Human Rights (UDHR) states philosophy underlying human rights: “All human beings are born free and equal in dignity and in rights” (UN, 1948, article 1)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Traditionally, supporting human rights = pillar of social justice &amp; priority for social work (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Wornka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&amp; Staub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Bernasconi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2012)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2010 the IFSW, IASSW &amp; International Council on Social Welfare (ICSW) introduced Global Agenda for Social Work &amp; Development: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Engagement Agenda–Mobilization of Social Workers, Social Work Educators &amp; Policy Practitioners &amp; Developers for Global Social Change (2010)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Stressed looking at ‘Dignity and worth of the person’ [and] ‘human rights issues in relation to social, economic, cultural, and political situations’ (2010). </a:t>
            </a:r>
            <a:endParaRPr lang="en-CA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B3102F-F540-CA48-A6B2-6592973544D0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217404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building, wall, indoor&#10;&#10;Description automatically generated">
            <a:extLst>
              <a:ext uri="{FF2B5EF4-FFF2-40B4-BE49-F238E27FC236}">
                <a16:creationId xmlns:a16="http://schemas.microsoft.com/office/drawing/2014/main" id="{D7A67B2B-DB96-E341-871B-EC5A82255B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1192" b="1219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2182" y="475660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5390" y="2005264"/>
            <a:ext cx="5161920" cy="388538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Globalization = interaction/integration of people across national borders where economic systems, cultural practices &amp; political processes subject to international influences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Initiatives by international organizations facilitated implementation of inclusive education worldwide</a:t>
            </a:r>
            <a:br>
              <a:rPr lang="en-US" dirty="0"/>
            </a:b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Implementation of special education services for children w/ cognitive/behavioral disabilities in East Asian countries occurred 1990- 2000’s</a:t>
            </a:r>
            <a:endParaRPr lang="en-US" dirty="0">
              <a:ln w="15875">
                <a:noFill/>
                <a:round/>
              </a:ln>
            </a:endParaRP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Increased awareness contributed to changing perspectives of disabilities among parents &amp; educators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C010D3-DC2F-DA4D-B46D-F68FDB816541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599813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, plane&#10;&#10;Description automatically generated">
            <a:extLst>
              <a:ext uri="{FF2B5EF4-FFF2-40B4-BE49-F238E27FC236}">
                <a16:creationId xmlns:a16="http://schemas.microsoft.com/office/drawing/2014/main" id="{ABE421FF-0494-C742-9C63-FB754AC456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1539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272067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International Social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6" y="2740946"/>
            <a:ext cx="4633415" cy="257219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Social development: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Involves changes in social structures, attitudes &amp; institutions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Process of planned social change designed to promote development &amp; well-being of society</a:t>
            </a:r>
            <a:endParaRPr lang="en-US" sz="1800" dirty="0">
              <a:ln w="15875">
                <a:noFill/>
                <a:round/>
              </a:ln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800" dirty="0"/>
              <a:t>Integrates economic, social, gender &amp; environmental interventions</a:t>
            </a:r>
            <a:endParaRPr lang="en-US" sz="1800" dirty="0">
              <a:ln w="15875">
                <a:noFill/>
                <a:round/>
              </a:ln>
            </a:endParaRPr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EA4C19-0F51-394E-955A-4BAD0B978A44}"/>
              </a:ext>
            </a:extLst>
          </p:cNvPr>
          <p:cNvSpPr txBox="1"/>
          <p:nvPr/>
        </p:nvSpPr>
        <p:spPr>
          <a:xfrm>
            <a:off x="7805866" y="5462822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564255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glass building&#10;&#10;Description automatically generated">
            <a:extLst>
              <a:ext uri="{FF2B5EF4-FFF2-40B4-BE49-F238E27FC236}">
                <a16:creationId xmlns:a16="http://schemas.microsoft.com/office/drawing/2014/main" id="{BA15EF0C-71D2-AE4C-A370-2F7ABD83CB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37" r="-1" b="12355"/>
          <a:stretch/>
        </p:blipFill>
        <p:spPr>
          <a:xfrm flipH="1">
            <a:off x="3048" y="10"/>
            <a:ext cx="121889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International Social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2852792"/>
            <a:ext cx="4633415" cy="257219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Social development results in: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Acceleration of economic growth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Reduction of inequality 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Eradication of poverty</a:t>
            </a:r>
            <a:br>
              <a:rPr lang="en-US" sz="1800" dirty="0"/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People w/disabilities experience lower employment/higher poverty rates worldwide</a:t>
            </a:r>
            <a:endParaRPr lang="en-US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D535E7-59C0-A84A-8B73-88162826031F}"/>
              </a:ext>
            </a:extLst>
          </p:cNvPr>
          <p:cNvSpPr txBox="1"/>
          <p:nvPr/>
        </p:nvSpPr>
        <p:spPr>
          <a:xfrm>
            <a:off x="7805866" y="5465170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092590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dome, indoor, wall&#10;&#10;Description automatically generated">
            <a:extLst>
              <a:ext uri="{FF2B5EF4-FFF2-40B4-BE49-F238E27FC236}">
                <a16:creationId xmlns:a16="http://schemas.microsoft.com/office/drawing/2014/main" id="{B001625F-9C5D-584C-BD25-8A156EA064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2" r="-1" b="12059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tx1"/>
                </a:solidFill>
              </a:rPr>
              <a:t>Children w/ Mild Cognitive &amp; Behavioral Disabilities in Japan &amp; U.S.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6" y="3179383"/>
            <a:ext cx="4633415" cy="257219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Japan &amp; U.S., children experience shame/loss of status in relation to peers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Especially difficult for children w/ hidden disabilities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  <a:p>
            <a:pPr>
              <a:spcBef>
                <a:spcPts val="0"/>
              </a:spcBef>
              <a:spcAft>
                <a:spcPts val="600"/>
              </a:spcAft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63E85A-D0A5-734F-9733-A0EF9AD50568}"/>
              </a:ext>
            </a:extLst>
          </p:cNvPr>
          <p:cNvSpPr txBox="1"/>
          <p:nvPr/>
        </p:nvSpPr>
        <p:spPr>
          <a:xfrm>
            <a:off x="7769698" y="5464609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3665057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indoor, table, metal&#10;&#10;Description automatically generated">
            <a:extLst>
              <a:ext uri="{FF2B5EF4-FFF2-40B4-BE49-F238E27FC236}">
                <a16:creationId xmlns:a16="http://schemas.microsoft.com/office/drawing/2014/main" id="{60221E90-7674-EE4E-A30D-EF64F93F59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7529" b="1428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599290"/>
            <a:ext cx="4602152" cy="1718225"/>
          </a:xfrm>
        </p:spPr>
        <p:txBody>
          <a:bodyPr>
            <a:normAutofit/>
          </a:bodyPr>
          <a:lstStyle/>
          <a:p>
            <a:r>
              <a:rPr lang="en-US" sz="3100" dirty="0"/>
              <a:t>Children w/ Mild Cognitive &amp; Behavioral Disabilities in Japan &amp; U.S.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378500"/>
            <a:ext cx="4602152" cy="3480066"/>
          </a:xfrm>
        </p:spPr>
        <p:txBody>
          <a:bodyPr>
            <a:no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Families &amp; children in Japan/U.S. reside in distinct cultural contexts: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U.S. elementary school learning more individualized &amp; teacher-directed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U.S. children expected to “keep up” &amp; meet teacher, standardized curriculum &amp; achievement measurement expectations</a:t>
            </a:r>
            <a:br>
              <a:rPr lang="en-US" sz="1800" dirty="0"/>
            </a:br>
            <a:endParaRPr lang="en-US" sz="1800" dirty="0"/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Japanese elementary schools, child’s life organized around peer groups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Japanese children work together in academic studies, caring for classrooms &amp; planning long-term projects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196BB0-A86E-1D49-B35A-8E56A8BFAEC9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743155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tall building&#10;&#10;Description automatically generated">
            <a:extLst>
              <a:ext uri="{FF2B5EF4-FFF2-40B4-BE49-F238E27FC236}">
                <a16:creationId xmlns:a16="http://schemas.microsoft.com/office/drawing/2014/main" id="{12ECC2EB-FCCD-454B-8ECF-5B04D7FBFB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7516" b="14302"/>
          <a:stretch/>
        </p:blipFill>
        <p:spPr>
          <a:xfrm flipH="1"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727626"/>
            <a:ext cx="4937331" cy="1718225"/>
          </a:xfrm>
        </p:spPr>
        <p:txBody>
          <a:bodyPr>
            <a:normAutofit/>
          </a:bodyPr>
          <a:lstStyle/>
          <a:p>
            <a:r>
              <a:rPr lang="en-US" sz="3000" dirty="0"/>
              <a:t>Children w/ Mild Cognitive &amp; Behavioral Disabilities in Japan &amp; U.S.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Laws &amp; policies reflect cultural concerns: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U.S. special education laws implemented in cultural context supportive of individual child’s development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Educators individually tailor special education services, based on Individualized Education Programs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In Japan, special education system implemented in 2007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Educators implement group activities to facilitate children’s learning &amp; socialization into Japanese culture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DE4334-EE9B-DC42-949F-B0C52CD4D3FF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9342131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building, bicycle, sitting&#10;&#10;Description automatically generated">
            <a:extLst>
              <a:ext uri="{FF2B5EF4-FFF2-40B4-BE49-F238E27FC236}">
                <a16:creationId xmlns:a16="http://schemas.microsoft.com/office/drawing/2014/main" id="{65DF29A9-C584-AB44-A552-237B196F69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5187" b="1663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Children w/ Mild Cognitive &amp; Behavioral Disabilities in Japan &amp; U.S.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752" y="2389098"/>
            <a:ext cx="6718434" cy="364594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Attention to diverse cultural cases helps: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Expose cultural blind spots </a:t>
            </a:r>
          </a:p>
          <a:p>
            <a:pPr marL="56007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Stimulate creativity in approaches to complex &amp; persistent social justice issues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Within own communities,</a:t>
            </a: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Cultural blind spots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often left unexamined, accepted as factual beliefs &amp; practices; silently endorsed as natural/correct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International approach helps identify cultural blind spots to remove obstacles for providing effective services &amp; designing appropriate policies for diverse communities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12897D-D401-6F42-BCBA-430B79ED0789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041092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30AACF-991F-4E4F-8734-7A0AF87AC6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D9E516-E934-E446-A9B4-766FC7476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6094" y="788892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F5032-A4F6-C545-96CB-A58859580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016942"/>
            <a:ext cx="5010912" cy="3131672"/>
          </a:xfrm>
        </p:spPr>
        <p:txBody>
          <a:bodyPr>
            <a:noAutofit/>
          </a:bodyPr>
          <a:lstStyle/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Recognize cultural context as suffusing individual development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Illustrate that individuals around world live successfully w/ variety of disabilities through lifespan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Consider children’s experiences of cognitive &amp; behavioral disabilities in U.S. &amp; Japan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Consider relevance of international social work for understanding human behavior for social work practice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729410-7AE7-D341-BC94-4987F65A2A3F}"/>
              </a:ext>
            </a:extLst>
          </p:cNvPr>
          <p:cNvSpPr txBox="1"/>
          <p:nvPr/>
        </p:nvSpPr>
        <p:spPr>
          <a:xfrm>
            <a:off x="8147505" y="5759114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5645135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he roof of a building&#10;&#10;Description automatically generated">
            <a:extLst>
              <a:ext uri="{FF2B5EF4-FFF2-40B4-BE49-F238E27FC236}">
                <a16:creationId xmlns:a16="http://schemas.microsoft.com/office/drawing/2014/main" id="{C5331576-1FA9-0643-9D23-5C185DD01D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7247" b="16144"/>
          <a:stretch/>
        </p:blipFill>
        <p:spPr>
          <a:xfrm flipH="1">
            <a:off x="20" y="-1"/>
            <a:ext cx="12191980" cy="6857999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7264" y="583248"/>
            <a:ext cx="5177962" cy="1718225"/>
          </a:xfrm>
        </p:spPr>
        <p:txBody>
          <a:bodyPr>
            <a:normAutofit/>
          </a:bodyPr>
          <a:lstStyle/>
          <a:p>
            <a:r>
              <a:rPr lang="en-US" sz="2400" dirty="0"/>
              <a:t>Attention to Within-culture Variations in International Social Work: Examples from Adults w/ Physical Disabilities in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1758" y="2330371"/>
            <a:ext cx="4896684" cy="373583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Cross-cultural variation guides international social workers in formulating culturally-sensitive programs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Within-culture </a:t>
            </a:r>
            <a:r>
              <a:rPr lang="en-US" dirty="0"/>
              <a:t>variations considers diverse needs of minority cultures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Disability laws in India transitioning to rights-based approach from historical, exclusionary welfare model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India characterized by structured/hierarchical social systems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4E04B5-5812-DE4B-A6BD-27B794833CAD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3805662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building&#10;&#10;Description automatically generated">
            <a:extLst>
              <a:ext uri="{FF2B5EF4-FFF2-40B4-BE49-F238E27FC236}">
                <a16:creationId xmlns:a16="http://schemas.microsoft.com/office/drawing/2014/main" id="{650E72C6-486B-D444-A350-123D2E92B7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649" b="29169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9348" y="577843"/>
            <a:ext cx="5177962" cy="1718225"/>
          </a:xfrm>
        </p:spPr>
        <p:txBody>
          <a:bodyPr>
            <a:normAutofit/>
          </a:bodyPr>
          <a:lstStyle/>
          <a:p>
            <a:r>
              <a:rPr lang="en-US" sz="2400" dirty="0"/>
              <a:t>Attention to Within-culture Variations in International Social Work: Examples from Adults w/ Physical Disabilities in India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68" y="2296068"/>
            <a:ext cx="4816474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Access to resources not equal to people w/ disabilities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People w/disabilities particularly marginalized:</a:t>
            </a:r>
            <a:endParaRPr lang="en-US" sz="1400" dirty="0">
              <a:ln w="15875">
                <a:noFill/>
                <a:round/>
              </a:ln>
            </a:endParaRP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Lower castes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n w="15875">
                  <a:noFill/>
                  <a:round/>
                </a:ln>
              </a:rPr>
              <a:t>Living in impoverished, rural area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Women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Experiences of disability/stigmatization vary w/factors:</a:t>
            </a:r>
            <a:endParaRPr lang="en-US" sz="1400" dirty="0"/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Socioeconomic status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Poverty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Poor resources/opportunities in rural areas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Gender expectations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FC743-AC82-E34A-8CE5-101A2F6EC519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2199908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166143C5-0C58-4F4F-BF8D-4F971D17C1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b="23391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350" y="427534"/>
            <a:ext cx="4602152" cy="1718225"/>
          </a:xfrm>
        </p:spPr>
        <p:txBody>
          <a:bodyPr>
            <a:normAutofit/>
          </a:bodyPr>
          <a:lstStyle/>
          <a:p>
            <a:r>
              <a:rPr lang="en-US" sz="3400" dirty="0"/>
              <a:t>Addressing Challenges of International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0350" y="2089740"/>
            <a:ext cx="4942581" cy="389154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Challenge addressing disability from international perspective is to identify influence of Western models on policy/practice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Social workers consider appropriateness of Western models in international context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Not all Western models/interventions transferable internationally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Transferring Western models to other cultural contexts may have unintended consequences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3274EB-4914-1E47-AC3A-96269F416D97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578405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ain, building&#10;&#10;Description automatically generated">
            <a:extLst>
              <a:ext uri="{FF2B5EF4-FFF2-40B4-BE49-F238E27FC236}">
                <a16:creationId xmlns:a16="http://schemas.microsoft.com/office/drawing/2014/main" id="{D08A10DE-F701-044A-9E57-B281B59F76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67" r="-1" b="8525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352277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>
                <a:solidFill>
                  <a:schemeClr val="tx1"/>
                </a:solidFill>
              </a:rPr>
              <a:t>Ethical Issues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5" y="2852792"/>
            <a:ext cx="4633415" cy="2572193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Key elements in code of ethics appropriate </a:t>
            </a:r>
            <a:br>
              <a:rPr lang="en-US" dirty="0"/>
            </a:br>
            <a:r>
              <a:rPr lang="en-US" dirty="0"/>
              <a:t>to international contexts: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Emphasis on principles &amp; values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Reluctance to be tightly prescriptive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Importance of ‘both/and” in relation </a:t>
            </a:r>
            <a:br>
              <a:rPr lang="en-US" sz="1800" dirty="0"/>
            </a:br>
            <a:r>
              <a:rPr lang="en-US" sz="1800" dirty="0"/>
              <a:t>to core values</a:t>
            </a:r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491987-9546-5E41-BCA7-CFCBD303D04B}"/>
              </a:ext>
            </a:extLst>
          </p:cNvPr>
          <p:cNvSpPr txBox="1"/>
          <p:nvPr/>
        </p:nvSpPr>
        <p:spPr>
          <a:xfrm>
            <a:off x="7805866" y="550535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8307956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sky&#10;&#10;Description automatically generated">
            <a:extLst>
              <a:ext uri="{FF2B5EF4-FFF2-40B4-BE49-F238E27FC236}">
                <a16:creationId xmlns:a16="http://schemas.microsoft.com/office/drawing/2014/main" id="{A53116DF-A40B-EF42-994A-6C8872BFAA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625" b="71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1050247"/>
            <a:ext cx="4472921" cy="1371600"/>
          </a:xfrm>
        </p:spPr>
        <p:txBody>
          <a:bodyPr>
            <a:normAutofit/>
          </a:bodyPr>
          <a:lstStyle/>
          <a:p>
            <a:r>
              <a:rPr lang="en-US" sz="3400"/>
              <a:t>Challenges Facing International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605741"/>
            <a:ext cx="4472922" cy="313167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Local &amp; culture-specific interventions may help social work practices: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Reduce risk of stigmatization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Confront economic realities</a:t>
            </a:r>
            <a:br>
              <a:rPr lang="en-US" sz="1800" dirty="0"/>
            </a:br>
            <a:endParaRPr lang="en-US" sz="1800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Economic realities include barriers to implementation: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Lack of financial resources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Professionals’ knowledge &amp; experiences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35B818-C843-5B46-B32C-D55A5B552950}"/>
              </a:ext>
            </a:extLst>
          </p:cNvPr>
          <p:cNvSpPr txBox="1"/>
          <p:nvPr/>
        </p:nvSpPr>
        <p:spPr>
          <a:xfrm>
            <a:off x="8001372" y="5750580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6022038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AF4503-30D0-4447-A5E7-EEE083454D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05" r="3343" b="840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Addressing Challenges of International Social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752" y="2389098"/>
            <a:ext cx="6718434" cy="364594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There’s cost if international social workers fail to pay attention to issues intersecting w/disabilities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People facing physical &amp; psychological challenges will not: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Completely benefit from available services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Receive training &amp; accommodations that allow to fully participate in community &amp; contribute to society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Multifaceted perspective critical to: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Obtaining holistic understandings of issue of disability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Developing comprehensive intervention programs to better serve people w/ disabilities</a:t>
            </a: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645CAE-F6BB-C842-B3AD-DA4609C310C6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2681246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yellow&#10;&#10;Description automatically generated">
            <a:extLst>
              <a:ext uri="{FF2B5EF4-FFF2-40B4-BE49-F238E27FC236}">
                <a16:creationId xmlns:a16="http://schemas.microsoft.com/office/drawing/2014/main" id="{80A3833F-9C71-8045-BAC4-783F7737FF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8819" b="1457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32999-DDE2-C742-83CD-3D2B27762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331282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09AF8-6C6D-1946-B237-7FA985BB4F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1860884"/>
            <a:ext cx="4602152" cy="4158102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Concept of “disability” = complex &amp; varies across cultures &amp; over time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Important for social workers to become more internationally knowledgeable &amp; multiculturally sensitive as profession becomes increasingly global</a:t>
            </a:r>
            <a:br>
              <a:rPr lang="en-US" dirty="0"/>
            </a:br>
            <a:endParaRPr lang="en-US" dirty="0"/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Knowing how local communities understand disabilities, accommodations &amp; interventions = essential for effective, ethical practice &amp; policy development within diverse cultural contexts</a:t>
            </a:r>
            <a:endParaRPr lang="en-CA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B820A8-8CFB-8A43-B412-49EA0FFA8459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70475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6EE7E08-B389-43E5-B019-1B0A8ACBB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tall glass building&#10;&#10;Description automatically generated">
            <a:extLst>
              <a:ext uri="{FF2B5EF4-FFF2-40B4-BE49-F238E27FC236}">
                <a16:creationId xmlns:a16="http://schemas.microsoft.com/office/drawing/2014/main" id="{FB5B835F-CEA1-9D4B-A48A-F7AEC02144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09" b="12921"/>
          <a:stretch/>
        </p:blipFill>
        <p:spPr>
          <a:xfrm flipH="1">
            <a:off x="20" y="-1"/>
            <a:ext cx="12191980" cy="685799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E60D94A5-8A09-4BAB-8F7C-69BC34C54D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11489" y="642594"/>
            <a:ext cx="5342133" cy="55728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A1AE32B-3A6E-4C5E-8FEB-73861B9A2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77099" y="804672"/>
            <a:ext cx="5010912" cy="5248656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4304" y="841701"/>
            <a:ext cx="4472921" cy="1371600"/>
          </a:xfrm>
        </p:spPr>
        <p:txBody>
          <a:bodyPr>
            <a:normAutofit/>
          </a:bodyPr>
          <a:lstStyle/>
          <a:p>
            <a:r>
              <a:rPr lang="en-US" sz="4000" dirty="0"/>
              <a:t>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4304" y="2160491"/>
            <a:ext cx="4318496" cy="313167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Disability = social construct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Views of disability vary across culture/time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 clients from diverse cultures share experience of stigmatization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n w="15875">
                  <a:noFill/>
                  <a:round/>
                </a:ln>
              </a:rPr>
              <a:t>Stigmatization</a:t>
            </a:r>
            <a:r>
              <a:rPr lang="en-US" dirty="0">
                <a:ln w="15875">
                  <a:noFill/>
                  <a:round/>
                </a:ln>
              </a:rPr>
              <a:t> = social process where people w/ “undesirable” differences marked, separated &amp; discredited in larger society</a:t>
            </a: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A65407-CFFA-B748-929A-4FEFE49E65FB}"/>
              </a:ext>
            </a:extLst>
          </p:cNvPr>
          <p:cNvSpPr txBox="1"/>
          <p:nvPr/>
        </p:nvSpPr>
        <p:spPr>
          <a:xfrm>
            <a:off x="8147505" y="5759114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4035078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007EBC-9758-5C4B-9E89-81A4C1C3E3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267" t="13881" b="19521"/>
          <a:stretch/>
        </p:blipFill>
        <p:spPr>
          <a:xfrm flipH="1">
            <a:off x="18" y="-1"/>
            <a:ext cx="12191982" cy="68580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350" y="427534"/>
            <a:ext cx="4602152" cy="1718225"/>
          </a:xfrm>
        </p:spPr>
        <p:txBody>
          <a:bodyPr>
            <a:normAutofit/>
          </a:bodyPr>
          <a:lstStyle/>
          <a:p>
            <a:r>
              <a:rPr lang="en-US" sz="4400" dirty="0"/>
              <a:t>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6350" y="1860884"/>
            <a:ext cx="4602152" cy="3965597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n w="15875">
                  <a:noFill/>
                  <a:round/>
                </a:ln>
              </a:rPr>
              <a:t>Stigmatization</a:t>
            </a:r>
            <a:r>
              <a:rPr lang="en-US" dirty="0">
                <a:ln w="15875">
                  <a:noFill/>
                  <a:round/>
                </a:ln>
              </a:rPr>
              <a:t> can have profound consequences for development:</a:t>
            </a:r>
          </a:p>
          <a:p>
            <a:pPr marL="1200150" lvl="2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Being hidden from view</a:t>
            </a:r>
          </a:p>
          <a:p>
            <a:pPr marL="1200150" lvl="2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Denied access to appropriate public education &amp; employment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exclusion can lead to impoverishment 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Stigmatization experience = attack on person’s worth as member of a social group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Stigmatization “spoils”/destroys personal identity, discredits &amp; robs social status &amp; prevents participation in social, educational &amp; work events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C7D709-7076-084B-81C3-92ED188D03B6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6045332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indoor&#10;&#10;Description automatically generated">
            <a:extLst>
              <a:ext uri="{FF2B5EF4-FFF2-40B4-BE49-F238E27FC236}">
                <a16:creationId xmlns:a16="http://schemas.microsoft.com/office/drawing/2014/main" id="{7D06E86D-1FB3-A844-837D-5DEF1C5BC5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12" r="-1" b="5561"/>
          <a:stretch/>
        </p:blipFill>
        <p:spPr>
          <a:xfrm>
            <a:off x="3048" y="10"/>
            <a:ext cx="1218895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D64F326-929E-45E2-B54D-DC7E172077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0224" y="941695"/>
            <a:ext cx="5452527" cy="497461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BFCDFD7-7B3B-4ED9-B533-34D0B37244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56167" y="1106424"/>
            <a:ext cx="5120640" cy="464515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0846" y="1157663"/>
            <a:ext cx="4633416" cy="1371600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Disability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0847" y="2486485"/>
            <a:ext cx="4633415" cy="3228242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Marginalization occurs in countries that have policies intended to insure human rights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Social work has ethical obligation to support development &amp; implementation of programs that facilitate inclusion of people w/  disabilities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Society improves culturally, psychologically &amp; economically as talents &amp; potential of people w/ disabilities fully utilized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>
              <a:ln w="15875">
                <a:noFill/>
                <a:round/>
              </a:ln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C7AA2-C59B-E748-B935-29CF0CC2EC80}"/>
              </a:ext>
            </a:extLst>
          </p:cNvPr>
          <p:cNvSpPr txBox="1"/>
          <p:nvPr/>
        </p:nvSpPr>
        <p:spPr>
          <a:xfrm>
            <a:off x="7772133" y="5459611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0343756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wooden, fence, floor, indoor&#10;&#10;Description automatically generated">
            <a:extLst>
              <a:ext uri="{FF2B5EF4-FFF2-40B4-BE49-F238E27FC236}">
                <a16:creationId xmlns:a16="http://schemas.microsoft.com/office/drawing/2014/main" id="{9AE423FB-5D1F-8F49-9D98-CED97398C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52" t="793" b="82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6350" y="499713"/>
            <a:ext cx="4602152" cy="1718225"/>
          </a:xfrm>
        </p:spPr>
        <p:txBody>
          <a:bodyPr>
            <a:normAutofit/>
          </a:bodyPr>
          <a:lstStyle/>
          <a:p>
            <a:r>
              <a:rPr lang="en-US" sz="3100" dirty="0"/>
              <a:t>A Developmental, Ecological-Systems Perspective on “Disability"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474" y="2310063"/>
            <a:ext cx="5129835" cy="4140349"/>
          </a:xfrm>
        </p:spPr>
        <p:txBody>
          <a:bodyPr>
            <a:normAutofit/>
          </a:bodyPr>
          <a:lstStyle/>
          <a:p>
            <a:pPr marL="171450" lvl="0" indent="-171450">
              <a:spcBef>
                <a:spcPts val="0"/>
              </a:spcBef>
              <a:buClrTx/>
              <a:buFont typeface="Arial" panose="020B0604020202020204" pitchFamily="34" charset="0"/>
              <a:buChar char="•"/>
              <a:defRPr/>
            </a:pPr>
            <a:r>
              <a:rPr lang="en-US" dirty="0">
                <a:ln w="15875">
                  <a:noFill/>
                  <a:round/>
                </a:ln>
              </a:rPr>
              <a:t>“Disability” emerges from interaction of bio-psycho-social conditions occurring across development, within environmental &amp; cultural contexts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ln w="15875">
                  <a:noFill/>
                  <a:round/>
                </a:ln>
              </a:rPr>
              <a:t>Biologically</a:t>
            </a:r>
            <a:r>
              <a:rPr lang="en-US" i="1" dirty="0">
                <a:ln w="15875">
                  <a:noFill/>
                  <a:round/>
                </a:ln>
              </a:rPr>
              <a:t>-</a:t>
            </a:r>
            <a:r>
              <a:rPr lang="en-US" dirty="0">
                <a:ln w="15875">
                  <a:noFill/>
                  <a:round/>
                </a:ln>
              </a:rPr>
              <a:t>based impairments interfere w/ individuals’ everyday activities, independence &amp; participation in social activities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/>
              <a:t>Psychological </a:t>
            </a:r>
            <a:r>
              <a:rPr lang="en-US" dirty="0"/>
              <a:t>characteristics affect individuals’ responses to impairment in everyday life</a:t>
            </a:r>
            <a:br>
              <a:rPr lang="en-US" dirty="0"/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Disabilities impact individuals differentially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6D33C72-2D13-FC47-9601-220FB9F49B0E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131605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basket&#10;&#10;Description automatically generated">
            <a:extLst>
              <a:ext uri="{FF2B5EF4-FFF2-40B4-BE49-F238E27FC236}">
                <a16:creationId xmlns:a16="http://schemas.microsoft.com/office/drawing/2014/main" id="{CAFEAE44-6A15-264B-AF6B-6D635194C8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924" b="21180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5428" y="577843"/>
            <a:ext cx="4941173" cy="1718225"/>
          </a:xfrm>
        </p:spPr>
        <p:txBody>
          <a:bodyPr>
            <a:normAutofit/>
          </a:bodyPr>
          <a:lstStyle/>
          <a:p>
            <a:r>
              <a:rPr lang="en-US" sz="3100" dirty="0"/>
              <a:t>A Developmental, Ecological-Systems Perspective on “Disability"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9348" y="2296068"/>
            <a:ext cx="5177962" cy="3480066"/>
          </a:xfrm>
        </p:spPr>
        <p:txBody>
          <a:bodyPr>
            <a:no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Factors influencing how disabilities experienced: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Type, nature, number of problems, severity of disability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Age disability started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Availability/timing of evidence-based interventions/services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Severity of stigmatization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Availability of age appropriate accommodations</a:t>
            </a:r>
            <a:br>
              <a:rPr lang="en-US" sz="1800" dirty="0">
                <a:ln w="15875">
                  <a:noFill/>
                  <a:round/>
                </a:ln>
              </a:rPr>
            </a:br>
            <a:endParaRPr lang="en-US" sz="1800" dirty="0">
              <a:ln w="15875">
                <a:noFill/>
                <a:round/>
              </a:ln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Societal barriers stand in way of people w/disabilities: 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Inaccessible physical environments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Discriminatory attitudes </a:t>
            </a:r>
          </a:p>
          <a:p>
            <a:pPr marL="56007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</a:rPr>
              <a:t>Inadequacy of policies to protect</a:t>
            </a:r>
            <a:endParaRPr lang="en-US" sz="1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122AF8-CED7-984E-A8CE-E99AAED62725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5660456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8632963-757B-40C2-BB84-FC6107A54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866" y="0"/>
            <a:ext cx="1219386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9E4B1B-61A6-8141-B85F-FDA87CCD10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15359" b="8032"/>
          <a:stretch/>
        </p:blipFill>
        <p:spPr>
          <a:xfrm>
            <a:off x="20" y="-1"/>
            <a:ext cx="12191980" cy="68579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853AE55-7E35-44B0-89F1-3F52B262AF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09" y="253548"/>
            <a:ext cx="5612193" cy="6361598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C4BE4D-4B50-4F51-9F85-4B5D60B02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7542" y="407588"/>
            <a:ext cx="5299768" cy="6022878"/>
          </a:xfrm>
          <a:prstGeom prst="rect">
            <a:avLst/>
          </a:prstGeom>
          <a:noFill/>
          <a:ln w="63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6137" y="727626"/>
            <a:ext cx="4602152" cy="1718225"/>
          </a:xfrm>
        </p:spPr>
        <p:txBody>
          <a:bodyPr>
            <a:normAutofit/>
          </a:bodyPr>
          <a:lstStyle/>
          <a:p>
            <a:r>
              <a:rPr lang="en-US" sz="3100"/>
              <a:t>A Developmental, Ecological-Systems Perspective on “Disability"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6137" y="2538920"/>
            <a:ext cx="4602152" cy="3480066"/>
          </a:xfrm>
        </p:spPr>
        <p:txBody>
          <a:bodyPr>
            <a:normAutofit/>
          </a:bodyPr>
          <a:lstStyle/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Timing of acquisition of impairment can be critical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</a:rPr>
              <a:t>Experiences of disability change over time as people participate in society </a:t>
            </a:r>
            <a:br>
              <a:rPr lang="en-US" dirty="0">
                <a:ln w="15875">
                  <a:noFill/>
                  <a:round/>
                </a:ln>
              </a:rPr>
            </a:br>
            <a:endParaRPr lang="en-US" dirty="0">
              <a:ln w="15875">
                <a:noFill/>
                <a:round/>
              </a:ln>
            </a:endParaRP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Physical ecology can affect individuals’ experiences of impairment</a:t>
            </a:r>
            <a:endParaRPr lang="en-US" i="1" dirty="0"/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Presence of hilly/flat/uneven terrains</a:t>
            </a:r>
          </a:p>
          <a:p>
            <a:pPr marL="742950" lvl="1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/>
              <a:t>Classroom seating arrangements can affect participation of children</a:t>
            </a:r>
            <a:endParaRPr lang="en-US" sz="1800" dirty="0">
              <a:ln w="15875">
                <a:noFill/>
                <a:round/>
              </a:ln>
            </a:endParaRP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B6F44-110D-994D-A0AA-65E0B307A357}"/>
              </a:ext>
            </a:extLst>
          </p:cNvPr>
          <p:cNvSpPr txBox="1"/>
          <p:nvPr/>
        </p:nvSpPr>
        <p:spPr>
          <a:xfrm>
            <a:off x="8546804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30249379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tall building&#10;&#10;Description automatically generated">
            <a:extLst>
              <a:ext uri="{FF2B5EF4-FFF2-40B4-BE49-F238E27FC236}">
                <a16:creationId xmlns:a16="http://schemas.microsoft.com/office/drawing/2014/main" id="{C548458F-960A-9E43-9C48-BDDB2DBE5A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91" t="20494" b="260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380E9A-163E-4576-BCDD-0A450B7E9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79943" y="237744"/>
            <a:ext cx="7652977" cy="6382512"/>
          </a:xfrm>
          <a:prstGeom prst="rect">
            <a:avLst/>
          </a:prstGeom>
          <a:solidFill>
            <a:schemeClr val="bg1">
              <a:alpha val="9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8DDEF77-9746-4D83-91F9-442A2487E6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17103" y="374904"/>
            <a:ext cx="7340156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B46550-9EBF-D44C-A9EA-BC42E7E9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0751" y="642594"/>
            <a:ext cx="6718433" cy="1746504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chemeClr val="tx1">
                    <a:lumMod val="75000"/>
                    <a:lumOff val="25000"/>
                  </a:schemeClr>
                </a:solidFill>
              </a:rPr>
              <a:t>The Experience of Disability Across the Lifespan &amp; Cultures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120EE-4A34-8042-943C-0581BA6CC4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0752" y="2389098"/>
            <a:ext cx="6718434" cy="3645942"/>
          </a:xfrm>
        </p:spPr>
        <p:txBody>
          <a:bodyPr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Not all disabilities visible</a:t>
            </a:r>
            <a:br>
              <a:rPr lang="en-US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Individuals &amp; family decide to disclose/conceal disabilities</a:t>
            </a:r>
            <a:b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Disclosure risks/benefits weighted:</a:t>
            </a: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Psychosocial risks of stigmatization 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development </a:t>
            </a: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Potential benefits of specialized support services vary across communities &amp; cultural groups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Disclosure decision depends on intersection of culture &amp; experience</a:t>
            </a:r>
            <a:endParaRPr lang="en-US" dirty="0">
              <a:ln w="15875">
                <a:noFill/>
                <a:round/>
              </a:ln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ln w="15875">
                  <a:noFill/>
                  <a:round/>
                </a:ln>
                <a:solidFill>
                  <a:schemeClr val="tx1">
                    <a:lumMod val="75000"/>
                    <a:lumOff val="25000"/>
                  </a:schemeClr>
                </a:solidFill>
              </a:rPr>
              <a:t>Depending how individual positioned in cultural groups affects how they understand/respond to limitations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B349A3-3F9E-6748-9806-8082CEE37909}"/>
              </a:ext>
            </a:extLst>
          </p:cNvPr>
          <p:cNvSpPr txBox="1"/>
          <p:nvPr/>
        </p:nvSpPr>
        <p:spPr>
          <a:xfrm>
            <a:off x="8434510" y="6153475"/>
            <a:ext cx="324050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/>
              <a:t>Photo Credit: Pixabay</a:t>
            </a:r>
          </a:p>
        </p:txBody>
      </p:sp>
    </p:spTree>
    <p:extLst>
      <p:ext uri="{BB962C8B-B14F-4D97-AF65-F5344CB8AC3E}">
        <p14:creationId xmlns:p14="http://schemas.microsoft.com/office/powerpoint/2010/main" val="24674357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2770</Words>
  <Application>Microsoft Macintosh PowerPoint</Application>
  <PresentationFormat>Widescreen</PresentationFormat>
  <Paragraphs>347</Paragraphs>
  <Slides>26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Garamond</vt:lpstr>
      <vt:lpstr>SavonVTI</vt:lpstr>
      <vt:lpstr>CHAPTER 12. DISABILITY AND STIGMATIZATION IN INTERNATIONAL PERSPECTIVE</vt:lpstr>
      <vt:lpstr>Objectives</vt:lpstr>
      <vt:lpstr>Disability</vt:lpstr>
      <vt:lpstr>Disability</vt:lpstr>
      <vt:lpstr>Disability</vt:lpstr>
      <vt:lpstr>A Developmental, Ecological-Systems Perspective on “Disability"</vt:lpstr>
      <vt:lpstr>A Developmental, Ecological-Systems Perspective on “Disability"</vt:lpstr>
      <vt:lpstr>A Developmental, Ecological-Systems Perspective on “Disability"</vt:lpstr>
      <vt:lpstr>The Experience of Disability Across the Lifespan &amp; Cultures</vt:lpstr>
      <vt:lpstr>Disability &amp; International Social Work</vt:lpstr>
      <vt:lpstr>Human Rights</vt:lpstr>
      <vt:lpstr>Human Rights</vt:lpstr>
      <vt:lpstr>Globalization</vt:lpstr>
      <vt:lpstr>International Social Development</vt:lpstr>
      <vt:lpstr>International Social Development</vt:lpstr>
      <vt:lpstr>Children w/ Mild Cognitive &amp; Behavioral Disabilities in Japan &amp; U.S. </vt:lpstr>
      <vt:lpstr>Children w/ Mild Cognitive &amp; Behavioral Disabilities in Japan &amp; U.S. </vt:lpstr>
      <vt:lpstr>Children w/ Mild Cognitive &amp; Behavioral Disabilities in Japan &amp; U.S. </vt:lpstr>
      <vt:lpstr>Children w/ Mild Cognitive &amp; Behavioral Disabilities in Japan &amp; U.S. </vt:lpstr>
      <vt:lpstr>Attention to Within-culture Variations in International Social Work: Examples from Adults w/ Physical Disabilities in India</vt:lpstr>
      <vt:lpstr>Attention to Within-culture Variations in International Social Work: Examples from Adults w/ Physical Disabilities in India</vt:lpstr>
      <vt:lpstr>Addressing Challenges of International Social Work</vt:lpstr>
      <vt:lpstr>Ethical Issues to Consider</vt:lpstr>
      <vt:lpstr>Challenges Facing International Social Work</vt:lpstr>
      <vt:lpstr>Addressing Challenges of International Social Work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12. DISABILITY AND STIGMATIZATION IN INTERNATIONAL PERSPECTIVE</dc:title>
  <dc:creator>Bailey Jader</dc:creator>
  <cp:lastModifiedBy>Bailey Jader</cp:lastModifiedBy>
  <cp:revision>4</cp:revision>
  <dcterms:created xsi:type="dcterms:W3CDTF">2019-08-25T01:50:29Z</dcterms:created>
  <dcterms:modified xsi:type="dcterms:W3CDTF">2019-09-06T14:57:45Z</dcterms:modified>
</cp:coreProperties>
</file>