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7"/>
  </p:notesMasterIdLst>
  <p:sldIdLst>
    <p:sldId id="256" r:id="rId2"/>
    <p:sldId id="296" r:id="rId3"/>
    <p:sldId id="264" r:id="rId4"/>
    <p:sldId id="261" r:id="rId5"/>
    <p:sldId id="258" r:id="rId6"/>
    <p:sldId id="270" r:id="rId7"/>
    <p:sldId id="268" r:id="rId8"/>
    <p:sldId id="260" r:id="rId9"/>
    <p:sldId id="262" r:id="rId10"/>
    <p:sldId id="263" r:id="rId11"/>
    <p:sldId id="300" r:id="rId12"/>
    <p:sldId id="301" r:id="rId13"/>
    <p:sldId id="302" r:id="rId14"/>
    <p:sldId id="266" r:id="rId15"/>
    <p:sldId id="265" r:id="rId16"/>
    <p:sldId id="267" r:id="rId17"/>
    <p:sldId id="257" r:id="rId18"/>
    <p:sldId id="303" r:id="rId19"/>
    <p:sldId id="269" r:id="rId20"/>
    <p:sldId id="276" r:id="rId21"/>
    <p:sldId id="304" r:id="rId22"/>
    <p:sldId id="290" r:id="rId23"/>
    <p:sldId id="275" r:id="rId24"/>
    <p:sldId id="306" r:id="rId25"/>
    <p:sldId id="308" r:id="rId26"/>
    <p:sldId id="297" r:id="rId27"/>
    <p:sldId id="295" r:id="rId28"/>
    <p:sldId id="291" r:id="rId29"/>
    <p:sldId id="305" r:id="rId30"/>
    <p:sldId id="274" r:id="rId31"/>
    <p:sldId id="280" r:id="rId32"/>
    <p:sldId id="287" r:id="rId33"/>
    <p:sldId id="279" r:id="rId34"/>
    <p:sldId id="273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6"/>
    <p:restoredTop sz="79905"/>
  </p:normalViewPr>
  <p:slideViewPr>
    <p:cSldViewPr snapToGrid="0" snapToObjects="1">
      <p:cViewPr varScale="1">
        <p:scale>
          <a:sx n="79" d="100"/>
          <a:sy n="79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13CC-1C66-C841-9AE7-F240D9D466DD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B3EBC-DED7-1548-9650-286B17776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6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ln w="15875">
                  <a:noFill/>
                  <a:round/>
                </a:ln>
              </a:rPr>
              <a:t>The major learning objectives for this chapter are:</a:t>
            </a:r>
            <a:endParaRPr lang="en-US" sz="2400" b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Understanding the changing biopsychosocial characteristics and cultural contexts of people roughly twelve to twenty-two years old.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Illustrate the developmental role of school-based mentoring programs.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Review the influence of mesosystems and microsystems formed at school, home, and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dirty="0">
              <a:ln w="15875">
                <a:noFill/>
                <a:round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59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Youth Initiated Mentoring (YIM) is an approach that may address limitations of both natural and formal mentoring relationships.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Youth receive training in mentor-recruitment strategies and then nominate mentors from non-parental adults who are already part of their social networks.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YIM results in longer lasting relationships than traditional, formal mentoring programs.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YIM is especially appropriate with first generation college students, youth from low income backgrounds, and minority youth.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In Canada organized YIM programs are a vital part of assisting Aboriginal students to negotiate university courses and campus life.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52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School-based mentoring is the fastest-growing form of mentoring.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Children and mentors meet regularly to engage in activities such as homework, talking, or participating in games, arts and crafts, or other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This form of mentoring capitalizes on the knowledge, supervision, and support of the adults who are already in schools.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This program modality reaches more youth due to: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Reduced requirements for parental involvement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Few safety risks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Efficient monitoring methods and relationship building.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49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Limitations of school-based mentoring relationships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Limited to the school setting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Less emotionally intense and of shorter duration than community-based programs.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Less effective at improving academic achievement.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Strengths include improvements in: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Support from non-familial adults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Relationships with teachers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Peer support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Perceptions of scholastic efficacy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Reduced school-related misconduct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Reduced absenteeism and truancy.</a:t>
            </a:r>
          </a:p>
          <a:p>
            <a:endParaRPr lang="en-US" sz="28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8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Scientists and practitioners generally view adolescence as a series of phases rather than a single developmental period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Early adolescence (about 10-13 years)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Middle adolescence (about 14-17 years)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Late adolescence (about ages 18-22 years)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71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Throughout these phases, adolescents progress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Master skills necessary for economic survival,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Learn appropriate social roles associated with adult status,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 more emotional independence from parents and other adults,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Acquire a deeper understanding of their culture’s values and ethical system,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Learn to behave in a socially responsible fashion as defined by their culture.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82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Adolescence can be cut short because of poverty or victimization.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young person may struggle throughout life to acquire the skills necessary to participate in mainstream society.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Often the environment does not allow a person with an abbreviated adolescence period an opportunity to learn missed skills - - life and time moves on.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 adolescent period has lengthened in the United States in the past century because: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Longer life expectancy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Young people mature physically earlier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Increased time required to acquire the knowledge and skills necessary to be independent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Therefore, many older adolescents and young adults remain economically dependent on their parents into their twenties.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</a:endParaRPr>
          </a:p>
          <a:p>
            <a:pPr lvl="1"/>
            <a:endParaRPr lang="en-US" sz="28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2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Biological transition, </a:t>
            </a:r>
            <a:r>
              <a:rPr lang="en-US" sz="2400" b="1" dirty="0"/>
              <a:t>puberty</a:t>
            </a:r>
            <a:r>
              <a:rPr lang="en-US" sz="2400" dirty="0"/>
              <a:t>, results in dramatic changes in the adolescent’s physical appearance and capability for sexual reproduction.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Primary sex characteristics</a:t>
            </a:r>
            <a:r>
              <a:rPr lang="en-US" sz="2400" dirty="0"/>
              <a:t>: the sexual organs that are necessary for reproduction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Secondary sex characteristics: </a:t>
            </a:r>
            <a:r>
              <a:rPr lang="en-US" sz="2400" dirty="0"/>
              <a:t>changes not directly part of the reproductive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Body hair, and the development of breasts and facial hair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There is wide variation in the age of puberty onset and its duration.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First pubertal changes typically occur between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age 7 and 9 ½ for girls,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and 9 ½ and 13 for boys.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Puberty depends on interactions between genetic and environmental factors.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72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There is growing evidence that sexual orientation is biologically based and not a “lifestyle choice”.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 adolescence, youth explore their sexual orientation as heterosexual, bisexual, or homosexual that will remain largely stable throughout their lives.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Adolescents in sexual minorities may face significant challenges to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Increased risk for homelessness, victimization, sexual exploitation and suicide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Gay Affirmative Approach focuses on empowerment and affirming youths’ identities.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Youth are helped to identify homophobic influences in their lives, and to consider their own challenges in the context of homophobia and discrimination.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Mentors can provide these youth with perspective, psychological support, affirmation, and advocacy.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01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Eric Erikson viewed adolescence as a period revolving around the identity crisis (identity versus role confusion).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conflict is affected by pubertal changes and society’s demands that young people make decisions about their futures.</a:t>
            </a:r>
            <a:endParaRPr lang="en-US" sz="20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Psychological changes are attributed to brain regions associated with impulse control, decision making, and the ability to multitask.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Changes in thinking occur including ability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Think about hypothetical situations and abstract concepts;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Plan ahead, reason scientifically, and consider moral dilemmas;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Think in logical ways about their relationships, politics, religion, and philosophy.</a:t>
            </a:r>
            <a:endParaRPr lang="en-US" sz="40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Mentors can facilitate psychological development through social interaction.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An experienced mentor scaffolds and supports the developing person’s emerging competencies.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 developing person then is able to function at a higher level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1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Shifts occur in an adolescent’s sense of self and understanding of others: parents, teachers, siblings, and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Relationships with peers, parents, and mentors go through considerable changes as young people try new roles and activities. 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Parents experience a role transition from decision maker to facilitator, coach, and cheerleader.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Conflicts with parents typically increase during early adolescence.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Difficulties may be experienced as adolescents’ peer relationships gain in importance.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Adolescence is a time of rapid development beginning with puberty and ending with adult roles.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Dramatic development occurs in these areas: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Physical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Psychological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Social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Individuals vary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Skills developed during childhood;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Experiences in home, school, and community contexts.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Specific and differential skills, experiences, and support affect functioning and range of responses in adolescence.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Adolescents are one of the most stereotyped groups in society as they navigate transitions to adult roles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Portrayed in the media as delinquent, overly sexual, foolish, irresponsible, and troubled.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87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Informal and formal mentors can fill a unique niche for adolescents, somewhere between their parents and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Mentors provide a space to air sensitive issues while simultaneously transmitting adult values, advice, and perspectives.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Guidance and encouragement from an adult non-caregiver is sometimes more seriously considered than parental counsel.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Paid work and volunteer activities in adolescence may: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 affirmation that the educational system is not providing;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 their responsibility, teach skills, and provide adult role models;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Explore how youth might fit into the adult world of work and responsibilities.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82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Cultural and historical contexts can exacerbate or ease the challenges of adolescent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Children’s responses to early versus late maturation may be related to cultural ideals for body 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Poor body image is positively related to eating disorders, ineffective dieting, low self-esteem, depression, and high-risk behaviors among adolescent girls.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However, this does not mean that body image caused these problems, but rather poor body image is associated with these difficulties.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  <a:effectLst/>
              </a:rPr>
              <a:t>As an example, an eating disorder may cause one to have a poor body image, and the poor body image, in turn, reinforces the eating disorder </a:t>
            </a:r>
            <a:r>
              <a:rPr lang="en-US" sz="2400" dirty="0">
                <a:ln w="15875">
                  <a:noFill/>
                  <a:round/>
                </a:ln>
              </a:rPr>
              <a:t>illness. </a:t>
            </a:r>
            <a:endParaRPr lang="en-US" sz="24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5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concept of body image varies across cultures, as an example,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African-American girls are less likely than European-American and Asian girls to develop a negative body image.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This may indicate that a wider variation of female body types are accepted within African-American communities. </a:t>
            </a:r>
            <a:endParaRPr lang="en-US" sz="36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Historical variation in girls’ body images also are apparent.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During the Victorian period, a protective umbrella was created by female community members for European-American adolescent girls.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These Victorian girls repeatedly reported positive informal mentoring received from their young women teachers and leaders.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However, many adolescent girls in modern communities lack this protective umbrella.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They are under more pressure and are at greater risk because of a combination of biological and cultural forces.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Physical appearance is more emphasized in modern girls compared to Victorian girls who valued inner beauty—moral character, service to others, and spirituality.</a:t>
            </a:r>
            <a:endParaRPr lang="en-US" sz="36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22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Mentoring can be life-saving, but administered incorrectly it can be ineffective or even toxic.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Positive impact of mentoring increases over time, but short-term relationships can be harmful to youth.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It may take up to four months for some adolescents to emotional connection to be developed.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Mentor relationships that last more than four months improves: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Self-worth, social acceptance, and scholastic competence;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Parent-child relationships,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Views that school is more rewarding;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Less use of drug and alcohol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2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Mentoring relationships terminated within the first three months may trigger a significant drop in feelings of self-worth and perceived scholastic competence.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Inconsistencies and terminations of relationships can touch the vulnerabilities of youth.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Issues of acceptance and rejection are paramount in adolescence.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68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Young teens are more responsive to mentoring than are older adolescents.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Older adolescents are at higher risk for early termination than younger teens.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Mentors of older adolescents tend to experience their relationships as less close and supportive than do mentors of preteens.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75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Sharing enjoyable activities with a caring adult can positively impact adolescents’ sense of self-worth.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Mentors act as a source of support for youth experiencing stress, and assist adolescents in negotiating problems in transitioning to young adulthood.</a:t>
            </a:r>
            <a:endParaRPr lang="en-US" sz="44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Mentoring programs are not as effective for youth experiencing severe psychological, social, or behavioral problems.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 these cases, professional intervention is required.</a:t>
            </a:r>
            <a:endParaRPr lang="en-US" sz="4400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03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Attachment theory and research suggest: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expectations of self and others is learned from early intimate relationships with parents,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can affect the development of subsequent close relationships.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Foster youth, for example, may find it difficult to establish the close, supportive relationships with mentors, or even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Formal mentoring programs and informal natural mentors are effective for helping youth in foster care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Form beneficial relationships with mentors;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 their perceptions of peer support.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 sustained, stable mentor relationship may enhance the outcome of other child welfare services.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06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Autonomy is viewed as the hallmark of emotional maturity in American culture.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Independence as evidence of growth can cause adolescents to devalue adult guidance and emotional support and lead to premature separation from adults.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is important to recognize that mentoring programs do not always equally work across cultures.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Youth from collectivist cultures may be uncomfortable in relationships with adults outside of their immediate communities.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More group-oriented approaches or recruitment of natural mentors from within the community may be preferable.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20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Neighborhood and community factors also can impact mentoring relationships.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Adolescents may remain sequestered at home in communities with high crime for their safety.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However, this can limit opportunities for contact with adults outside of home and school.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Family factors like parental support of the mentor program can be critical to establishing and maintaining relationships.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Parents who cultivate positive community connections and channel their children to community-based recreational and social programs also greatly increase the likelihood for beneficial mentoring relationships.</a:t>
            </a:r>
            <a:endParaRPr lang="en-US" sz="1200" dirty="0">
              <a:ln w="15875">
                <a:noFill/>
                <a:round/>
              </a:ln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47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How adolescents experience transitions to adult roles varies by cultural and historical contexts.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The boundaries between childhood and adulthood are affected by social, political and economic circumstances.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How individuals acquire new roles throughout adolescence is shaped within an expanding array of diverse social contexts.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These might include family, school, peer groups, romantic relationships, work, leisure activities, and community organizations.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For many, school is a central context of development throughout adolescence.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5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Mentoring is an example of a preventive intervention that assists adolescents in transitioning into resilient adults.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is empirical literature to guide school social workers in developing effective mentoring programs: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/>
              <a:t>(1) Focus on the quality of sustained interpersonal relationships</a:t>
            </a:r>
            <a:endParaRPr lang="en-CA" sz="24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/>
              <a:t>(2) Screen, recruit, educate, and supervise mentors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/>
              <a:t>(3) Anticipate the challenges of school-based mentoring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/>
              <a:t>(4) Recognize the limitations of mentoring.</a:t>
            </a:r>
            <a:endParaRPr lang="en-US" sz="4000" i="1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11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/>
              <a:t>(3) Anticipate the challenges of school-based mentoring programs.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Relationships formed through school-based programs tend to be less close than community-based programs.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The school setting limits types of leisure activities and time spent together.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Compensatory strategies include supporting relationships through planned events outside of school.</a:t>
            </a: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4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i="1" dirty="0"/>
              <a:t>(4) Recognize the limitations of mentoring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Consider ecological factors that contribute to adolescents’ risks.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Mentoring cannot make up for years of accumulated failure of the educational system, family, community, and poverty.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An array of other interventions are essential for success.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Mentoring is only one component that is needed for helping adolescents.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05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Adolescence is a time of biological, psychological, social, and economic transitions occurring within specific sociocultural-historical contexts.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School social workers provide assessments, services, and advocacy to support adolescents in environments that extend beyond the school boundaries.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Mentoring programs can be an effective preventative strategy for supporting typically developing adolescents.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Mentoring is </a:t>
            </a:r>
            <a:r>
              <a:rPr lang="en-US" sz="1200" i="1" dirty="0">
                <a:ln w="15875">
                  <a:noFill/>
                  <a:round/>
                </a:ln>
              </a:rPr>
              <a:t>not</a:t>
            </a:r>
            <a:r>
              <a:rPr lang="en-US" sz="1200" dirty="0">
                <a:ln w="15875">
                  <a:noFill/>
                  <a:round/>
                </a:ln>
              </a:rPr>
              <a:t> a substitute for social resources and professional assistance.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Poorly implemented mentoring programs can be harmful to the young person involved.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9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Mentoring interventions are the focus of school social work and provide crucial support for adolescents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n w="15875">
                  <a:noFill/>
                  <a:round/>
                </a:ln>
              </a:rPr>
              <a:t>School social work </a:t>
            </a:r>
            <a:r>
              <a:rPr lang="en-US" sz="1200" dirty="0">
                <a:ln w="15875">
                  <a:noFill/>
                  <a:round/>
                </a:ln>
              </a:rPr>
              <a:t>blends the fields of education and social work to support the well-being and academic achievement of children in school.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School social work emerged at the beginning of the twentieth century.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Started from concern for children whose learning was impeded by poverty or family issues.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School social workers went to the homes of immigrant children to develop links between families and schools.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Contemporary school social workers continue to act as a home-school-community liaison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Additionally, they provide assessments, advocacy, and assist in removing barriers.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28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Roles of school social workers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(1) Provide direct interventions to children and families. (e.g. social skills groups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(2) Link children and families to community services not available at the school. (e.g. referrals for possible </a:t>
            </a:r>
            <a:r>
              <a:rPr lang="en-US" sz="2800" b="1" dirty="0"/>
              <a:t>depression </a:t>
            </a:r>
            <a:r>
              <a:rPr lang="en-US" sz="2800" dirty="0"/>
              <a:t>or </a:t>
            </a:r>
            <a:r>
              <a:rPr lang="en-US" sz="2800" b="1" dirty="0"/>
              <a:t>attention deficit with hyperactivity disorder</a:t>
            </a:r>
            <a:r>
              <a:rPr lang="en-US" sz="2800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(3) Advocate for children to make schools more responsive to their needs.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As an example, school social workers often  advocate for schools, law enforcement agencies, and families to adopt positive approaches to awarding and disciplining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Immediate and direct interventions for adolescent problems are needed as funding limitations shrink community resources.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School social workers may act as the only resource for mental health screening, assessment, intervention, and referral in rural school districts.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Some districts rely on teachers to provide functions usually provided by social workers.</a:t>
            </a:r>
            <a:endParaRPr lang="en-US" sz="2800" dirty="0">
              <a:ln w="15875">
                <a:noFill/>
                <a:round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6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Developmental, ecological-systems thinking in school social work emphasize relations of the child, family, school, and community that can affect educational outcomes.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Ways school social workers apply this perspective: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Alert to potential problems and suggests intervention strategies.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Identify potential mismatches between developmental needs and school demands.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 preventive interventions (e.g. school-based mentoring programs) to establish trusting relationships for children with adults.</a:t>
            </a:r>
            <a:endParaRPr lang="en-US" sz="28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7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n w="15875">
                  <a:noFill/>
                  <a:round/>
                </a:ln>
              </a:rPr>
              <a:t>Mentor</a:t>
            </a:r>
            <a:r>
              <a:rPr lang="en-US" sz="2800" dirty="0">
                <a:ln w="15875">
                  <a:noFill/>
                  <a:round/>
                </a:ln>
              </a:rPr>
              <a:t> refers to a relationship between an experienced adult and an unrelated younger person.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Ongoing support, encouragement, and guidance are supplied by the adult.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 bond of mutual commitment, respect, identification, and loyalty may be developed.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Mentoring relationships: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Support the adolescent’s well-being and development.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Facilitate the transition into adulthood.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Improve psychological, social, academic, and career functioning of at-risk adolescents.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2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Factors that prevent formation of mentoring relationships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Family mobility that isolates the mentor and sometimes the youth from family members and other safe adults.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Sequestering children at home in high-crime neighborhoods that protects them from danger but also restricts their opportunities.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Mentoring programs that will be discussed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Formal volunteer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Youth Initiated Mentoring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School-based mentoring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50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Formal mentoring programs pair supportive adults with vulnerable adolescents.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Mentors assigned through these volunteer programs can positively affect youth outcomes.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Mentors may offer emotional support, practical assistance, and role modeling.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Mentors may offer support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Social and emotional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School achievement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Reducing delinquent behavior and substance misuse.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Relationships that are of longer duration, have frequent and consistent meetings, and have strong emotional bonds are associated with better youth outcomes.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3EBC-DED7-1548-9650-286B177764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7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2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7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6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7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4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5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9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4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99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6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1669BB-D817-AF49-9EEB-0DCA160C5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8" r="18543" b="17159"/>
          <a:stretch/>
        </p:blipFill>
        <p:spPr>
          <a:xfrm>
            <a:off x="19" y="-839"/>
            <a:ext cx="12191981" cy="6858840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6F703E-758D-684D-891E-6BEB835F0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4000" dirty="0"/>
              <a:t>CHAPTER 8.</a:t>
            </a:r>
            <a:br>
              <a:rPr lang="en-US" sz="4000" dirty="0"/>
            </a:br>
            <a:r>
              <a:rPr lang="en-US" sz="2800" dirty="0"/>
              <a:t>SOCIAL WORK WITH ADOLESCENTS: </a:t>
            </a:r>
            <a:br>
              <a:rPr lang="en-US" sz="2800" dirty="0"/>
            </a:br>
            <a:r>
              <a:rPr lang="en-US" sz="2800" dirty="0"/>
              <a:t>MENTORING IN SCHOOLS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8B1EC-F6B2-544C-9FCF-C1ED6ADE8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r>
              <a:rPr lang="en-US" dirty="0"/>
              <a:t>Human Behavior for Social Work Practice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4B58BF-0FFD-0D41-BA76-834BDA39046E}"/>
              </a:ext>
            </a:extLst>
          </p:cNvPr>
          <p:cNvCxnSpPr>
            <a:cxnSpLocks/>
          </p:cNvCxnSpPr>
          <p:nvPr/>
        </p:nvCxnSpPr>
        <p:spPr>
          <a:xfrm>
            <a:off x="2962656" y="4364736"/>
            <a:ext cx="6181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57FE40-2156-2A4D-BE75-17991E2056CE}"/>
              </a:ext>
            </a:extLst>
          </p:cNvPr>
          <p:cNvSpPr txBox="1"/>
          <p:nvPr/>
        </p:nvSpPr>
        <p:spPr>
          <a:xfrm>
            <a:off x="8113986" y="6611780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05D7D-A529-634F-A1C1-7CAC70E9B145}"/>
              </a:ext>
            </a:extLst>
          </p:cNvPr>
          <p:cNvSpPr txBox="1"/>
          <p:nvPr/>
        </p:nvSpPr>
        <p:spPr>
          <a:xfrm>
            <a:off x="196042" y="6492672"/>
            <a:ext cx="5735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Power Point format &amp; design by: Bailey Jader,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1403838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1C65B-8FB5-8544-AA24-FAE17044E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7" t="18096" r="6983" b="23851"/>
          <a:stretch/>
        </p:blipFill>
        <p:spPr>
          <a:xfrm>
            <a:off x="257030" y="287415"/>
            <a:ext cx="5855903" cy="635090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55508-36E9-3144-B124-B75364F4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6" y="626028"/>
            <a:ext cx="4941173" cy="1718225"/>
          </a:xfrm>
        </p:spPr>
        <p:txBody>
          <a:bodyPr>
            <a:normAutofit/>
          </a:bodyPr>
          <a:lstStyle/>
          <a:p>
            <a:r>
              <a:rPr lang="en-US" sz="3600" dirty="0"/>
              <a:t>Formal Mentoring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324C-590C-0841-A3B4-2B49E45A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868" y="2217188"/>
            <a:ext cx="5149442" cy="3557805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Pair supportive adults w/ vulnerable adolescents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Mentors positively affect youth outcomes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Offer emotional support, practical assistance, role modeling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Offer support in s</a:t>
            </a:r>
            <a:r>
              <a:rPr lang="en-US" sz="1800" dirty="0">
                <a:ln w="15875">
                  <a:noFill/>
                  <a:round/>
                </a:ln>
              </a:rPr>
              <a:t>ocial &amp; emotional development, school achievement, reducing delinquent behavior </a:t>
            </a:r>
            <a:br>
              <a:rPr lang="en-US" sz="1800" dirty="0">
                <a:ln w="15875">
                  <a:noFill/>
                  <a:round/>
                </a:ln>
              </a:rPr>
            </a:br>
            <a:r>
              <a:rPr lang="en-US" sz="1800" dirty="0">
                <a:ln w="15875">
                  <a:noFill/>
                  <a:round/>
                </a:ln>
              </a:rPr>
              <a:t>&amp; substance misuse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Longer relationships = strong bonds w/better outcomes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93FC0-8B7F-0A47-9597-9E1976BD4C04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009027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on a bench in a park&#10;&#10;Description automatically generated">
            <a:extLst>
              <a:ext uri="{FF2B5EF4-FFF2-40B4-BE49-F238E27FC236}">
                <a16:creationId xmlns:a16="http://schemas.microsoft.com/office/drawing/2014/main" id="{FD255B61-C811-0341-B973-A1F18491C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40" r="27690" b="14013"/>
          <a:stretch/>
        </p:blipFill>
        <p:spPr>
          <a:xfrm>
            <a:off x="0" y="-2"/>
            <a:ext cx="12310533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F473B-A46F-EC44-A1E4-19D3E933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12" y="364428"/>
            <a:ext cx="4941173" cy="1718225"/>
          </a:xfrm>
        </p:spPr>
        <p:txBody>
          <a:bodyPr>
            <a:normAutofit/>
          </a:bodyPr>
          <a:lstStyle/>
          <a:p>
            <a:r>
              <a:rPr lang="en-US" sz="3600" dirty="0"/>
              <a:t>Youth Initiated Mentoring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B6B7-5F64-EE46-81C0-FFECCC4C4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98" y="1759327"/>
            <a:ext cx="5029199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Approach may address limitations of natural &amp; formal mentoring relationships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Youth receive training in mentor-recruitment strategies &amp; nominate mentors from non-parental adults already part of social networks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Results in longer lasting relationships than formal mentoring programs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Appropriate w/ first generation college students, low income &amp; minority youth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Canada organized programs = vital part of assisting Aboriginal students negotiate university courses &amp; campus life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F14DE-53FC-B249-B7B7-836E264B8DE6}"/>
              </a:ext>
            </a:extLst>
          </p:cNvPr>
          <p:cNvSpPr txBox="1"/>
          <p:nvPr/>
        </p:nvSpPr>
        <p:spPr>
          <a:xfrm>
            <a:off x="3065332" y="6153475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10148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1D74B-4B02-1249-BAA3-4A97E83CC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8" t="281" r="26681" b="-279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2D200-A47B-4F4C-8CFA-81249960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499" y="569969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/>
              <a:t>School-based Mentoring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636F-E58D-7C47-8A1F-40786BBB0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478" y="2381262"/>
            <a:ext cx="4920935" cy="355780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School-based mentoring = fastest-growing type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Children &amp; mentors engage in activities (e.g. homework, talking, games, arts &amp; crafts)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Capitalizes on knowledge, supervision &amp; support of adults already in schools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Program modality reaches more youth: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Reduced requirements for parental involvement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Few safety risks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Efficient monitoring methods &amp; </a:t>
            </a:r>
            <a:br>
              <a:rPr lang="en-US" sz="1800" dirty="0">
                <a:ln w="15875">
                  <a:noFill/>
                  <a:round/>
                </a:ln>
              </a:rPr>
            </a:br>
            <a:r>
              <a:rPr lang="en-US" sz="1800" dirty="0">
                <a:ln w="15875">
                  <a:noFill/>
                  <a:round/>
                </a:ln>
              </a:rPr>
              <a:t>relationship building.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EDCFB-9B15-D34A-AA90-4FAD4CF7E8C6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664739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9DBF1A5-DABD-5A41-922F-2D2069731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2460" b="539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C543C-3DD8-4D41-B598-A2F2209A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School-based Mentoring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8DCB4-B4DC-9A40-90DB-3369D92D2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8814" y="2538920"/>
            <a:ext cx="4997669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Limitations: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Limited to the school setting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Less emotionally intense; shorter duration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Less effective at improving academic achievement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Strengths: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Support from non-familial adults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Relationships w/ teachers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Peer support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Perceptions of scholastic efficacy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Reduced school-related misconduct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Reduced absenteeism/truancy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9B7BD-AA38-424A-9E5D-236BB71E1A06}"/>
              </a:ext>
            </a:extLst>
          </p:cNvPr>
          <p:cNvSpPr txBox="1"/>
          <p:nvPr/>
        </p:nvSpPr>
        <p:spPr>
          <a:xfrm>
            <a:off x="9049410" y="6173026"/>
            <a:ext cx="2727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</a:t>
            </a:r>
            <a:r>
              <a:rPr lang="en-US" sz="1000" dirty="0" err="1"/>
              <a:t>Unsplash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5144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5902-6055-F54B-A604-D6E1E600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Highlights of Development During Adolescence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2C3C-3342-8A49-B83E-BFE7AE6A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Adolescence viewed as phases: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Early adolescence (10-13 yrs.)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Middle adolescence (14-17 yrs.)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Late adolescence (18-22 yrs.)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BAEA9-3807-014A-B175-9F5A01BCB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20" r="9638" b="18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7F043-C311-4245-BE6A-68A9B3C66950}"/>
              </a:ext>
            </a:extLst>
          </p:cNvPr>
          <p:cNvSpPr/>
          <p:nvPr/>
        </p:nvSpPr>
        <p:spPr>
          <a:xfrm>
            <a:off x="267889" y="1197864"/>
            <a:ext cx="5342133" cy="443390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B52EF3-E333-FB4C-A5D6-86EBBFFCED2D}"/>
              </a:ext>
            </a:extLst>
          </p:cNvPr>
          <p:cNvSpPr/>
          <p:nvPr/>
        </p:nvSpPr>
        <p:spPr>
          <a:xfrm>
            <a:off x="433499" y="1324302"/>
            <a:ext cx="5010912" cy="4175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E6854-8A2D-6341-9C8A-C22E5B950812}"/>
              </a:ext>
            </a:extLst>
          </p:cNvPr>
          <p:cNvSpPr txBox="1"/>
          <p:nvPr/>
        </p:nvSpPr>
        <p:spPr>
          <a:xfrm>
            <a:off x="549185" y="3267237"/>
            <a:ext cx="4389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Scientists &amp; practitioners view adolescence as series of phases: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Early adolescence (10-13 years)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Middle adolescence (14-17 years)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Late adolescence (18-22 years)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18FA87-7590-5244-95FF-58F8984116FD}"/>
              </a:ext>
            </a:extLst>
          </p:cNvPr>
          <p:cNvSpPr/>
          <p:nvPr/>
        </p:nvSpPr>
        <p:spPr>
          <a:xfrm>
            <a:off x="549185" y="1953972"/>
            <a:ext cx="47795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/>
              <a:t>Highlights of Development During Adolescence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9A2B9-673D-B64C-B1CC-669EAA2A1C03}"/>
              </a:ext>
            </a:extLst>
          </p:cNvPr>
          <p:cNvSpPr txBox="1"/>
          <p:nvPr/>
        </p:nvSpPr>
        <p:spPr>
          <a:xfrm>
            <a:off x="2743745" y="5264377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09470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flying through the air while riding a bicycle&#10;&#10;Description automatically generated">
            <a:extLst>
              <a:ext uri="{FF2B5EF4-FFF2-40B4-BE49-F238E27FC236}">
                <a16:creationId xmlns:a16="http://schemas.microsoft.com/office/drawing/2014/main" id="{4D122CEF-8D9D-984B-A3BD-E5879E10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87" r="19304" b="17606"/>
          <a:stretch/>
        </p:blipFill>
        <p:spPr>
          <a:xfrm flipH="1">
            <a:off x="-1" y="-2"/>
            <a:ext cx="12191999" cy="68580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3CCF2-C592-A548-8CAA-937D90B8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3100" dirty="0"/>
              <a:t>Highlights of Development During Adolescence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EA6A9-A1FA-1A41-823F-CE12F83AD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709" y="2605741"/>
            <a:ext cx="4472922" cy="313167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Throughout phases, adolescents: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Master skills necessary for economic survival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Learn appropriate social roles associated w/adult status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Develop emotional independence from parents/adults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Acquire deeper understanding of culture’s values &amp; ethical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Learn to behave in socially responsible ways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C8F2B0-9142-2043-9816-FE6D9BD73E2A}"/>
              </a:ext>
            </a:extLst>
          </p:cNvPr>
          <p:cNvSpPr txBox="1"/>
          <p:nvPr/>
        </p:nvSpPr>
        <p:spPr>
          <a:xfrm>
            <a:off x="8731793" y="581596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1572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E6C69-F5BC-9C4C-8396-A310BA01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93" r="17184" b="109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F3CC63-47B7-0A48-8C80-228651641858}"/>
              </a:ext>
            </a:extLst>
          </p:cNvPr>
          <p:cNvSpPr/>
          <p:nvPr/>
        </p:nvSpPr>
        <p:spPr>
          <a:xfrm>
            <a:off x="267889" y="299545"/>
            <a:ext cx="5342133" cy="638503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291B4C-CC16-024E-B892-740E024844AD}"/>
              </a:ext>
            </a:extLst>
          </p:cNvPr>
          <p:cNvSpPr/>
          <p:nvPr/>
        </p:nvSpPr>
        <p:spPr>
          <a:xfrm>
            <a:off x="433499" y="472965"/>
            <a:ext cx="5010912" cy="6053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C4DAD-5FAD-984C-83BE-16F0B2374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99" y="2360594"/>
            <a:ext cx="5010912" cy="4410695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Adolescence cut short; poverty &amp; victimization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Young person struggles to acquire skills to participate in mainstream society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Environment doesn’t allow “catch-up” </a:t>
            </a:r>
            <a:br>
              <a:rPr lang="en-US" sz="1800" dirty="0"/>
            </a:br>
            <a:r>
              <a:rPr lang="en-US" sz="1800" dirty="0"/>
              <a:t>period to learn missed skills</a:t>
            </a:r>
            <a:br>
              <a:rPr lang="en-US" sz="1800" dirty="0"/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Adolescent period lengthened in U.S.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Longer life expectancy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Young people mature physically earlier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Increased time required to acquire knowledge/skills to be independent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Older adolescents economically dependent </a:t>
            </a:r>
            <a:br>
              <a:rPr lang="en-US" sz="1800" dirty="0">
                <a:ln w="15875">
                  <a:noFill/>
                  <a:round/>
                </a:ln>
              </a:rPr>
            </a:br>
            <a:r>
              <a:rPr lang="en-US" sz="1800" dirty="0">
                <a:ln w="15875">
                  <a:noFill/>
                  <a:round/>
                </a:ln>
              </a:rPr>
              <a:t>on parents into 20’s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n w="15875">
                <a:noFill/>
                <a:round/>
              </a:ln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n w="15875">
                <a:noFill/>
                <a:round/>
              </a:ln>
            </a:endParaRPr>
          </a:p>
          <a:p>
            <a:pPr lvl="1">
              <a:spcBef>
                <a:spcPts val="0"/>
              </a:spcBef>
            </a:pPr>
            <a:endParaRPr lang="en-US" sz="1800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 marL="14288" lvl="1" indent="0"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3707F-CF23-2945-8B76-E3CB71E4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60" y="879083"/>
            <a:ext cx="4876852" cy="1371600"/>
          </a:xfrm>
        </p:spPr>
        <p:txBody>
          <a:bodyPr>
            <a:normAutofit/>
          </a:bodyPr>
          <a:lstStyle/>
          <a:p>
            <a:r>
              <a:rPr lang="en-US" sz="3200" dirty="0"/>
              <a:t>Highlights of Development During Adolescence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F0D30-DFB0-AB43-B110-DB3A826EA69C}"/>
              </a:ext>
            </a:extLst>
          </p:cNvPr>
          <p:cNvSpPr txBox="1"/>
          <p:nvPr/>
        </p:nvSpPr>
        <p:spPr>
          <a:xfrm>
            <a:off x="2814196" y="6261924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14493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79371D6C-C28E-3844-8428-7A002B9B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711" b="14102"/>
          <a:stretch/>
        </p:blipFill>
        <p:spPr>
          <a:xfrm>
            <a:off x="0" y="9"/>
            <a:ext cx="12192000" cy="68579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47399-71F5-5245-B658-E4CF9755F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350" y="330362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98669-81F9-2A4C-98B2-FD783BC9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544" y="1782173"/>
            <a:ext cx="5105765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Puberty: </a:t>
            </a:r>
            <a:r>
              <a:rPr lang="en-US" dirty="0"/>
              <a:t>changes in physical appearance &amp; capability for sexual reproduction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Primary sex characteristics</a:t>
            </a:r>
            <a:r>
              <a:rPr lang="en-US" dirty="0"/>
              <a:t>: sexual organs necessary for reproduction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Secondary sex characteristics: </a:t>
            </a:r>
            <a:r>
              <a:rPr lang="en-US" dirty="0"/>
              <a:t>changes not part of reproductive system 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Variation in age of puberty, onset &amp; duration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Typically occur between age 7 &amp; 9 ½ for girls; 9 ½ &amp; 13 for boys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Depends on interactions between genetic &amp; environmental factors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8AA415-2D6E-0944-887D-3AF485381206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824446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0068F-FCBA-F640-851A-B2921895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2" y="404657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5E44F-D3E3-2444-8F58-0C70A7A9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9384"/>
            <a:ext cx="7149958" cy="364845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Evidence sexual orientation = biologically based; not choice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Youth explore sexual orientation as hetero-, bi- &amp; homosexual 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Adolescents in sexual minorities face challenges; i</a:t>
            </a:r>
            <a:r>
              <a:rPr lang="en-US" sz="1800" dirty="0"/>
              <a:t>ncreased risk for homelessness, victimization, sexual exploitation &amp; suicide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Gay Affirmative Approach focuses on empowerment &amp; affirming youths’ identities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Youth helped to identify homophobic influences &amp; consider own challenges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Mentors provide youth w/ perspective, psychological support, affirmation, &amp; advocacy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 descr="A girl in a blue shirt&#10;&#10;Description automatically generated">
            <a:extLst>
              <a:ext uri="{FF2B5EF4-FFF2-40B4-BE49-F238E27FC236}">
                <a16:creationId xmlns:a16="http://schemas.microsoft.com/office/drawing/2014/main" id="{0CF0FD19-BBB0-AA49-8AE0-E5DCE1BA7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27248-558F-A74A-BC90-596098304B9C}"/>
              </a:ext>
            </a:extLst>
          </p:cNvPr>
          <p:cNvSpPr txBox="1"/>
          <p:nvPr/>
        </p:nvSpPr>
        <p:spPr>
          <a:xfrm>
            <a:off x="3870731" y="6207122"/>
            <a:ext cx="3736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</a:t>
            </a:r>
            <a:r>
              <a:rPr lang="en-US" sz="1000" dirty="0" err="1"/>
              <a:t>Unsplash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50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C570-EAFF-42BB-B76A-636A356AD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8240064-B99F-D34B-9711-ACEED17A6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" r="3895" b="-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FE30F4-8284-432A-B7D0-0FAA2FDA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0879" y="237744"/>
            <a:ext cx="7711563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ADD8A-102B-C049-9036-4753CC96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585" y="286775"/>
            <a:ext cx="6280826" cy="1746504"/>
          </a:xfrm>
        </p:spPr>
        <p:txBody>
          <a:bodyPr>
            <a:normAutofit/>
          </a:bodyPr>
          <a:lstStyle/>
          <a:p>
            <a:r>
              <a:rPr lang="en-US" dirty="0"/>
              <a:t>Psychological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E0473-05D3-CE42-8FDE-6564693AE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875" y="1771726"/>
            <a:ext cx="7398417" cy="453794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Eric Erikson: adolescence revolves around identity crisis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Conflict affected by pubertal changes &amp; society’s demands young people </a:t>
            </a:r>
            <a:br>
              <a:rPr lang="en-US" dirty="0"/>
            </a:br>
            <a:r>
              <a:rPr lang="en-US" dirty="0"/>
              <a:t>make decisions about futures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Psychological changes attributed to brain regions associated w/ impulse control, decision making, multitasking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Changes in thinking: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Think about hypothetical situations &amp; abstract concepts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Plan ahead, reason scientifically, consider moral dilemmas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Think in logical ways about relationships, politics, religion, philosophy</a:t>
            </a:r>
            <a:br>
              <a:rPr lang="en-US" sz="1800" dirty="0"/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Mentors facilitate psychological development through social interaction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Experienced mentors scaffold/support developing person’s emerging competencies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0230B-04E7-F248-B416-11EEA039D8B1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87803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park&#10;&#10;Description automatically generated">
            <a:extLst>
              <a:ext uri="{FF2B5EF4-FFF2-40B4-BE49-F238E27FC236}">
                <a16:creationId xmlns:a16="http://schemas.microsoft.com/office/drawing/2014/main" id="{D17F8517-CFFD-B24C-AA08-2A38150CF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4D6DF-3853-BD48-BA8A-693A8BF0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5" y="1352277"/>
            <a:ext cx="4328822" cy="1371600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A609F-3BA5-DC45-8B5E-83BD29B69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325" y="2636663"/>
            <a:ext cx="4633415" cy="2572193"/>
          </a:xfrm>
        </p:spPr>
        <p:txBody>
          <a:bodyPr>
            <a:normAutofit/>
          </a:bodyPr>
          <a:lstStyle/>
          <a:p>
            <a:pPr marL="358775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Understand changing biopsychosocial characteristics &amp; cultural contexts of people 12-22 years old</a:t>
            </a:r>
            <a:br>
              <a:rPr lang="en-US" sz="1800" dirty="0"/>
            </a:br>
            <a:endParaRPr lang="en-US" sz="1800" dirty="0"/>
          </a:p>
          <a:p>
            <a:pPr marL="358775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Illustrate developmental role of school-based mentoring programs</a:t>
            </a:r>
            <a:br>
              <a:rPr lang="en-US" sz="1800" dirty="0"/>
            </a:br>
            <a:endParaRPr lang="en-US" sz="1800" dirty="0"/>
          </a:p>
          <a:p>
            <a:pPr marL="358775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Review influences of meso- &amp; microsystems formed at school, home, in community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C67DD-B55F-8B4D-8C5C-41016E69A7B3}"/>
              </a:ext>
            </a:extLst>
          </p:cNvPr>
          <p:cNvSpPr txBox="1"/>
          <p:nvPr/>
        </p:nvSpPr>
        <p:spPr>
          <a:xfrm>
            <a:off x="3593697" y="5505723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03936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92157-F91F-0A49-BD69-0B9EA202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04" r="22300" b="55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792A4-51F9-1C4D-8873-CDA10E2E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427534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Social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027C6-3DA4-044B-9D3E-CF987CA95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1813034"/>
            <a:ext cx="4602152" cy="396946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Shifts occur in sense of self &amp; understanding of others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Relationships w/peers, parents &amp; mentors change when try new roles/activities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Parents experience role transition from decision maker to facilitator, coach &amp; cheerleader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Conflicts w/parents increase during early adolescence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Difficulties experienced as adolescents’ peer relationships gain importance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813A8-714F-2B4D-AFFC-5B9D3538E32A}"/>
              </a:ext>
            </a:extLst>
          </p:cNvPr>
          <p:cNvSpPr txBox="1"/>
          <p:nvPr/>
        </p:nvSpPr>
        <p:spPr>
          <a:xfrm>
            <a:off x="3065332" y="6153475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280506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392B9-F82D-1749-BBC3-AED2BFB57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10" r="28021" b="5933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61AB9-629D-B443-9C77-B0A262AC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301952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Social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677C-CB4C-5040-9A38-F64A2E774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56" y="1584398"/>
            <a:ext cx="5105765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Mentors can fill unique niche for adolescents; between parents &amp; peers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Mentors provide a space to air sensitive issues while simultaneously transmitting adult values, advice, and perspectives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Guidance/encouragement from adult non-caregiver sometimes more seriously considered than parental counsel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Paid work &amp; volunteer activities: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Provide affirmation educational system not providing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Increase responsibility, teach skills, provide adult role models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Allow exploration of how fit into world of work &amp; responsibilities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5B656-EEDF-AD45-ABBB-ECDB009B6A23}"/>
              </a:ext>
            </a:extLst>
          </p:cNvPr>
          <p:cNvSpPr txBox="1"/>
          <p:nvPr/>
        </p:nvSpPr>
        <p:spPr>
          <a:xfrm>
            <a:off x="3085001" y="6153475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557232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E7FD2A-AD1C-8B4D-82FC-5E0D71A4E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5" b="505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933B28-1B64-8047-B82C-EFF38C6B1C7C}"/>
              </a:ext>
            </a:extLst>
          </p:cNvPr>
          <p:cNvSpPr/>
          <p:nvPr/>
        </p:nvSpPr>
        <p:spPr>
          <a:xfrm>
            <a:off x="6574095" y="236483"/>
            <a:ext cx="5342133" cy="638503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B4EB0-C86F-534A-994C-4EDD4FCE9210}"/>
              </a:ext>
            </a:extLst>
          </p:cNvPr>
          <p:cNvSpPr/>
          <p:nvPr/>
        </p:nvSpPr>
        <p:spPr>
          <a:xfrm>
            <a:off x="6739705" y="409903"/>
            <a:ext cx="5010912" cy="6053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61AB9-629D-B443-9C77-B0A262AC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890" y="642594"/>
            <a:ext cx="4750726" cy="1371600"/>
          </a:xfrm>
        </p:spPr>
        <p:txBody>
          <a:bodyPr>
            <a:normAutofit/>
          </a:bodyPr>
          <a:lstStyle/>
          <a:p>
            <a:r>
              <a:rPr lang="en-US" sz="3600" dirty="0"/>
              <a:t>Sociocultural-Historical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677C-CB4C-5040-9A38-F64A2E774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508" y="2014194"/>
            <a:ext cx="4577306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Cultural &amp; historical contexts can exacerbate/ease challenges of development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Responses to early vs. late maturation related to cultural ideals for body types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Poor body image positively related to eating disorders, ineffective dieting, low self-esteem, depression &amp; high-risk behaviors among girls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However, doesn’t mean body image caused these problems; poor body image associated difficulties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66A82-D8C7-CC44-A189-7B7980A5D194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261421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6E831-5A02-A74F-8B1D-B99389D1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0" y="374904"/>
            <a:ext cx="6281928" cy="1744183"/>
          </a:xfrm>
        </p:spPr>
        <p:txBody>
          <a:bodyPr>
            <a:normAutofit/>
          </a:bodyPr>
          <a:lstStyle/>
          <a:p>
            <a:r>
              <a:rPr lang="en-US" sz="3600" dirty="0"/>
              <a:t>Sociocultural-Historical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6E55-A5C3-B949-8C10-262DF1B00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" y="2087036"/>
            <a:ext cx="6968359" cy="364845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Body image varies across cultures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African-American less likely than European-American &amp; Asian </a:t>
            </a:r>
            <a:br>
              <a:rPr lang="en-US" sz="1800" dirty="0"/>
            </a:br>
            <a:r>
              <a:rPr lang="en-US" sz="1800" dirty="0"/>
              <a:t>girls to have negative image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Historical variation also apparent</a:t>
            </a:r>
          </a:p>
          <a:p>
            <a:pPr marL="834390" lvl="2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Victorian era: protective umbrella created by female community members for girls &amp; informally mentored by women teachers &amp; leaders</a:t>
            </a:r>
          </a:p>
          <a:p>
            <a:pPr marL="834390" lvl="2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Today: under more pressure; at greater risk due to biological &amp; cultural forces</a:t>
            </a:r>
          </a:p>
          <a:p>
            <a:pPr marL="834390" lvl="2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Today: Physical appearance more emphasized compared to Victorian era; valued inner beauty, moral character, service to others, &amp; spirituality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303213" lvl="2" indent="-285750">
              <a:lnSpc>
                <a:spcPct val="90000"/>
              </a:lnSpc>
              <a:spcBef>
                <a:spcPts val="0"/>
              </a:spcBef>
            </a:pPr>
            <a:endParaRPr lang="en-US" sz="1800" dirty="0"/>
          </a:p>
        </p:txBody>
      </p:sp>
      <p:pic>
        <p:nvPicPr>
          <p:cNvPr id="5" name="Picture 4" descr="A young girl wearing a hat&#10;&#10;Description automatically generated">
            <a:extLst>
              <a:ext uri="{FF2B5EF4-FFF2-40B4-BE49-F238E27FC236}">
                <a16:creationId xmlns:a16="http://schemas.microsoft.com/office/drawing/2014/main" id="{B1886E0C-DCBE-A344-B698-226337794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1" r="-2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A2CBB3-F39D-FA41-ADAB-BE2774FAF0B6}"/>
              </a:ext>
            </a:extLst>
          </p:cNvPr>
          <p:cNvSpPr txBox="1"/>
          <p:nvPr/>
        </p:nvSpPr>
        <p:spPr>
          <a:xfrm>
            <a:off x="5031494" y="6182345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655985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at a table with a cup of coffee&#10;&#10;Description automatically generated">
            <a:extLst>
              <a:ext uri="{FF2B5EF4-FFF2-40B4-BE49-F238E27FC236}">
                <a16:creationId xmlns:a16="http://schemas.microsoft.com/office/drawing/2014/main" id="{6045C431-CB2B-D848-9AC8-881D35540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3" r="1110" b="936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6EFCB-51F1-7D41-A7D0-A9DD8C0F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018" y="427534"/>
            <a:ext cx="4788815" cy="1718225"/>
          </a:xfrm>
        </p:spPr>
        <p:txBody>
          <a:bodyPr>
            <a:normAutofit/>
          </a:bodyPr>
          <a:lstStyle/>
          <a:p>
            <a:r>
              <a:rPr lang="en-US" sz="3700" dirty="0"/>
              <a:t>The Development of Mentoring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8FE4-67B5-9442-B371-7BF97F91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049" y="2034424"/>
            <a:ext cx="5134261" cy="3480066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Mentoring can be life-saving, but administered incorrectly, can be ineffective/toxic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Positive impact increases over time, but short-term relationships can be harmful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May take +/- 4 months to emotionally connect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Relationships 4+ months improves: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Self-worth, social acceptance, scholastic competence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Parent-child relationships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Views school as more rewarding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Less use of drugs/alcohol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E94CD-09A2-0A4F-AAE8-FE5AE76CC3B4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398008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icture containing grass, person, outdoor, building&#10;&#10;Description automatically generated">
            <a:extLst>
              <a:ext uri="{FF2B5EF4-FFF2-40B4-BE49-F238E27FC236}">
                <a16:creationId xmlns:a16="http://schemas.microsoft.com/office/drawing/2014/main" id="{8379891A-5BBD-4746-B48D-94D7F9671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03" r="19407" b="8726"/>
          <a:stretch/>
        </p:blipFill>
        <p:spPr>
          <a:xfrm>
            <a:off x="19" y="0"/>
            <a:ext cx="1219198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35F4E-84F3-F849-9E5F-EDBF6E14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24" y="553660"/>
            <a:ext cx="4941173" cy="1718225"/>
          </a:xfrm>
        </p:spPr>
        <p:txBody>
          <a:bodyPr>
            <a:normAutofit/>
          </a:bodyPr>
          <a:lstStyle/>
          <a:p>
            <a:r>
              <a:rPr lang="en-US" sz="3700" dirty="0"/>
              <a:t>The Development of Mentoring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06C30-C94C-E34A-86F2-1ADA607AB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26" y="2239379"/>
            <a:ext cx="5112091" cy="3480066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Mentoring relationships terminated within 3 mos. may trigger significant drop in self-worth &amp; perceived scholastic competence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Relationship Inconsistencies/terminations </a:t>
            </a:r>
            <a:br>
              <a:rPr lang="en-US" dirty="0"/>
            </a:br>
            <a:r>
              <a:rPr lang="en-US" dirty="0"/>
              <a:t>impact vulnerable youth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To establish effective adolescent mentoring: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Ensure matched adults/youth meet often </a:t>
            </a:r>
            <a:br>
              <a:rPr lang="en-US" sz="1800" dirty="0"/>
            </a:br>
            <a:r>
              <a:rPr lang="en-US" sz="1800" dirty="0"/>
              <a:t>&amp; over long time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Maximize potential of mentoring; minimize potential risks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EC8EB-DF66-4243-9CDE-81D5956A38CF}"/>
              </a:ext>
            </a:extLst>
          </p:cNvPr>
          <p:cNvSpPr txBox="1"/>
          <p:nvPr/>
        </p:nvSpPr>
        <p:spPr>
          <a:xfrm>
            <a:off x="3073710" y="6181229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36912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7B81C124-BC42-C149-A119-013B19165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" b="143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33EE8-B0F0-5C4F-9E9C-E0E783DEA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Biological &amp; Age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64C7E-63DF-8E4D-84A8-C764AF57F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Young teens more responsive to mentoring than older adolescents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Older adolescents at higher risk for early termination than younger teens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Mentors of older adolescents experience relationships as less close/supportive than mentors of preteens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F37EB-6114-DC49-A742-B7B634C4EA47}"/>
              </a:ext>
            </a:extLst>
          </p:cNvPr>
          <p:cNvSpPr txBox="1"/>
          <p:nvPr/>
        </p:nvSpPr>
        <p:spPr>
          <a:xfrm>
            <a:off x="8757796" y="5798196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195840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person holding a swing&#10;&#10;Description automatically generated">
            <a:extLst>
              <a:ext uri="{FF2B5EF4-FFF2-40B4-BE49-F238E27FC236}">
                <a16:creationId xmlns:a16="http://schemas.microsoft.com/office/drawing/2014/main" id="{023A2B7D-1190-7E46-9972-EE6083C8B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0" r="20953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BF7E9-23F3-494D-840E-BCA2754E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/>
              <a:t>Psychological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A69F8-53A4-9744-9117-C27F1E447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Sharing activities w/ caring adult positively impact self-worth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Mentors act as support for youth experiencing stress &amp; assist in negotiating problems transitioning to young adulthood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Programs not as effective for youth experiencing psychological, social, behavioral problems; professional intervention required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C57CE2-66B6-0D4C-87F3-2EFDF26E3771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016803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C570-EAFF-42BB-B76A-636A356AD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6C8D-A141-F144-85FB-8F7F58614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8" t="1" r="31951" b="1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FE30F4-8284-432A-B7D0-0FAA2FDA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0879" y="237744"/>
            <a:ext cx="7711563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BF531-B73F-DE4A-A2FC-6D8CCC34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147" y="233172"/>
            <a:ext cx="6280826" cy="1746504"/>
          </a:xfrm>
        </p:spPr>
        <p:txBody>
          <a:bodyPr>
            <a:normAutofit/>
          </a:bodyPr>
          <a:lstStyle/>
          <a:p>
            <a:r>
              <a:rPr lang="en-US" dirty="0"/>
              <a:t>Social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286EA-B6E1-5441-A9BF-CADDBE06F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323" y="1837944"/>
            <a:ext cx="7174990" cy="3648456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Attachment theory &amp; research suggest: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Expectations of self/others learned from relationships with parents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Can affect development of subsequent close relationships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Formal &amp; informal mentors effective for helping youth in foster care to: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Form beneficial relationships w/ mentors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Increase perceptions of peer support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Enhance outcome of other child welfare services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Mentors recruited, trained &amp; informed about importance of positive long-term relationships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Programs aim at recruiting/educating adults who: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Value, are skillful at maintaining relationships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Have capacity to sustain long-term involvement</a:t>
            </a:r>
            <a:endParaRPr lang="en-CA" sz="18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 marL="288925" lvl="1" indent="-288925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A6AC7-D4E2-FE43-AC34-B8C0F094018A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862296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on a bench&#10;&#10;Description automatically generated">
            <a:extLst>
              <a:ext uri="{FF2B5EF4-FFF2-40B4-BE49-F238E27FC236}">
                <a16:creationId xmlns:a16="http://schemas.microsoft.com/office/drawing/2014/main" id="{FC835997-42A3-484E-80AF-F86EA4C1C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4969" b="84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6E831-5A02-A74F-8B1D-B99389D1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729" y="537896"/>
            <a:ext cx="4602152" cy="1718225"/>
          </a:xfrm>
        </p:spPr>
        <p:txBody>
          <a:bodyPr>
            <a:normAutofit/>
          </a:bodyPr>
          <a:lstStyle/>
          <a:p>
            <a:r>
              <a:rPr lang="en-US" sz="3600" dirty="0"/>
              <a:t>Sociocultural-Historical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6E55-A5C3-B949-8C10-262DF1B00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283" y="2145759"/>
            <a:ext cx="5150027" cy="3480066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Autonomy viewed as hallmark of emotional maturity in American culture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Independence as evidence of growth, cause adolescents to devalue adult guidance/emotional support &amp; lead to premature separation from adults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Important to recognize mentoring programs don’t work equally across cultures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Youth from collectivist cultures possibly uncomfortable in relationships w/ adults outside immediate communities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3B947-24A0-D84E-80C8-76599C7FC471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80836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skating, sky, board&#10;&#10;Description automatically generated">
            <a:extLst>
              <a:ext uri="{FF2B5EF4-FFF2-40B4-BE49-F238E27FC236}">
                <a16:creationId xmlns:a16="http://schemas.microsoft.com/office/drawing/2014/main" id="{78DF92BD-AC3F-0C44-B18A-46285D2AE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6096" b="12086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F0DC-2AD8-5F4A-BFAA-F516174D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444991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Adolescence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3D15A-500C-4146-AEE3-7DB2028FE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932" y="2006905"/>
            <a:ext cx="5020886" cy="4493644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Adolescence = time of rapid development; begins at puberty, ends w/ adult roles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Dramatic development occurs in physical, psychological &amp; social areas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Individuals vary in skills developed during childhood; experiences in home, school, community contexts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Specific &amp; differential skills, experiences, support affect functioning/range of responses in adolescence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One of most stereotyped groups in society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62E9-3B49-F344-A86E-D85649A621D2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548046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4DA43-19BD-404E-91BD-08F3EC2E4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3" t="11605" r="9091" b="24287"/>
          <a:stretch/>
        </p:blipFill>
        <p:spPr>
          <a:xfrm>
            <a:off x="-1866" y="-1"/>
            <a:ext cx="1219386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832D7-89EA-6B4A-A350-D8A9E69D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Sociocultural-Historical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FF6BB-0DB3-A74C-A51A-BBC92929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56" y="2369219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Neighborhood/community factors can impact mentoring relationships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Family factors, parental support of mentor program critical to establishing/maintaining relationships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Parents who cultivate positive community connections &amp; send children to community-based recreational/social programs increase likelihood for beneficial mentoring relationships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217C8-E314-B445-8BDA-9C047C05CEAB}"/>
              </a:ext>
            </a:extLst>
          </p:cNvPr>
          <p:cNvSpPr txBox="1"/>
          <p:nvPr/>
        </p:nvSpPr>
        <p:spPr>
          <a:xfrm>
            <a:off x="3065332" y="6153475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511692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7ACA05-5F2E-AC4B-B427-1DFA90EF5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22"/>
          <a:stretch/>
        </p:blipFill>
        <p:spPr>
          <a:xfrm>
            <a:off x="0" y="7882"/>
            <a:ext cx="12192000" cy="68501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ABF64D-1A21-C847-A15D-DBAA1725FDA3}"/>
              </a:ext>
            </a:extLst>
          </p:cNvPr>
          <p:cNvSpPr/>
          <p:nvPr/>
        </p:nvSpPr>
        <p:spPr>
          <a:xfrm>
            <a:off x="6574095" y="236483"/>
            <a:ext cx="5342133" cy="638503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206DE-7756-D24E-98F0-727FD1F941A1}"/>
              </a:ext>
            </a:extLst>
          </p:cNvPr>
          <p:cNvSpPr/>
          <p:nvPr/>
        </p:nvSpPr>
        <p:spPr>
          <a:xfrm>
            <a:off x="6739705" y="409903"/>
            <a:ext cx="5010912" cy="6053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228B1-4000-7E47-8DDB-C80088AD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9" y="642594"/>
            <a:ext cx="4892617" cy="1371600"/>
          </a:xfrm>
        </p:spPr>
        <p:txBody>
          <a:bodyPr>
            <a:noAutofit/>
          </a:bodyPr>
          <a:lstStyle/>
          <a:p>
            <a:r>
              <a:rPr lang="en-US" sz="3200" dirty="0"/>
              <a:t>Implications for School Social Work w/ 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0694A-89E1-454C-8DD9-FD0038AC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596" y="2187614"/>
            <a:ext cx="4619298" cy="3849624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Mentoring = example of preventive intervention, assists in transitioning into resilient adults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Empirical literature guides school social workers in developing effective mentoring programs: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Focus on quality of sustained interpersonal relationships</a:t>
            </a:r>
            <a:endParaRPr lang="en-CA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Screen, recruit, educate &amp; supervise mentors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Anticipate challenges of school-based mentoring programs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Recognize limitations of mentoring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0B933-371D-064A-B4F7-970073BB5888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773324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CC797-DFC6-054D-B072-AF8B165EA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5" t="281" r="15714" b="-279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2574A-F844-A94E-8625-89F05A6F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832" y="727626"/>
            <a:ext cx="5110239" cy="1718225"/>
          </a:xfrm>
        </p:spPr>
        <p:txBody>
          <a:bodyPr>
            <a:normAutofit/>
          </a:bodyPr>
          <a:lstStyle/>
          <a:p>
            <a:r>
              <a:rPr lang="en-US" sz="3200" dirty="0"/>
              <a:t>Implications for School Social Work w/ 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A48B4-C83A-BE45-81C4-2F2FEA72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832" y="2538919"/>
            <a:ext cx="4930823" cy="3557805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Focus on quality of sustained relationships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Impact grows as relationship matures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If pairings don’t achieve trust, respect &amp; closeness, unlikely to be of value</a:t>
            </a:r>
            <a:br>
              <a:rPr lang="en-US" sz="1800" dirty="0"/>
            </a:br>
            <a:endParaRPr lang="en-US" sz="1800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Screen, recruit, educate &amp; supervise mentors</a:t>
            </a:r>
            <a:endParaRPr lang="en-US" dirty="0">
              <a:ln w="15875">
                <a:noFill/>
                <a:round/>
              </a:ln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Volunteers willing/able to make long-term commitments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Staff responsible for educating, supporting, &amp; supervising mentors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Mentors offered support/supervision more likely to persist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EBD43-7BB8-EA4B-BEF4-86B40C1CFEEC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218531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54DD3A-8B03-F845-8CAE-442D2E523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23" b="594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5C274B-7456-1042-978B-D3B4325FB8D2}"/>
              </a:ext>
            </a:extLst>
          </p:cNvPr>
          <p:cNvSpPr/>
          <p:nvPr/>
        </p:nvSpPr>
        <p:spPr>
          <a:xfrm>
            <a:off x="6447971" y="1230665"/>
            <a:ext cx="5342133" cy="46035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DB16C-5CCC-5747-94BA-E4751522B728}"/>
              </a:ext>
            </a:extLst>
          </p:cNvPr>
          <p:cNvSpPr/>
          <p:nvPr/>
        </p:nvSpPr>
        <p:spPr>
          <a:xfrm>
            <a:off x="6629347" y="1435617"/>
            <a:ext cx="5010912" cy="422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BBC2D-6217-8047-8E7B-0864CE6D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938" y="1636776"/>
            <a:ext cx="4829554" cy="1371600"/>
          </a:xfrm>
        </p:spPr>
        <p:txBody>
          <a:bodyPr>
            <a:normAutofit/>
          </a:bodyPr>
          <a:lstStyle/>
          <a:p>
            <a:r>
              <a:rPr lang="en-US" sz="3200" dirty="0"/>
              <a:t>Implications for School Social Work w/ 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F19C3-B63F-2B4D-BD12-8765F92A0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827" y="3008376"/>
            <a:ext cx="4430109" cy="384962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3. Anticipate challenges of school-based mentoring programs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Relationships formed less close than community-based programs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Compensatory strategies, supporting relationships through events outside school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60B55-D083-AC46-92C0-7A5952DC5F08}"/>
              </a:ext>
            </a:extLst>
          </p:cNvPr>
          <p:cNvSpPr txBox="1"/>
          <p:nvPr/>
        </p:nvSpPr>
        <p:spPr>
          <a:xfrm>
            <a:off x="8937669" y="5377200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353478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E92114-EB87-DE49-BC1C-B76751CBA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C1BA56-C25C-4548-9C87-AEA7916FE35D}"/>
              </a:ext>
            </a:extLst>
          </p:cNvPr>
          <p:cNvSpPr/>
          <p:nvPr/>
        </p:nvSpPr>
        <p:spPr>
          <a:xfrm>
            <a:off x="6432204" y="1025713"/>
            <a:ext cx="5342133" cy="512283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318D-9B8C-204E-8CF9-4A4DED999127}"/>
              </a:ext>
            </a:extLst>
          </p:cNvPr>
          <p:cNvSpPr/>
          <p:nvPr/>
        </p:nvSpPr>
        <p:spPr>
          <a:xfrm>
            <a:off x="6613580" y="1230664"/>
            <a:ext cx="5010912" cy="4699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EC5739-42DA-B448-A904-3C198C85AE4C}"/>
              </a:ext>
            </a:extLst>
          </p:cNvPr>
          <p:cNvSpPr txBox="1">
            <a:spLocks/>
          </p:cNvSpPr>
          <p:nvPr/>
        </p:nvSpPr>
        <p:spPr>
          <a:xfrm>
            <a:off x="6794938" y="1418548"/>
            <a:ext cx="482955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3200" dirty="0"/>
              <a:t>Implications for School Social Work w/ 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4A4D1-3C2D-5742-A016-6372F8341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015" y="2850719"/>
            <a:ext cx="4979400" cy="384962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4. Recognize limitations of mentoring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Consider ecological factors that contribute </a:t>
            </a:r>
            <a:br>
              <a:rPr lang="en-US" sz="1800" dirty="0"/>
            </a:br>
            <a:r>
              <a:rPr lang="en-US" sz="1800" dirty="0"/>
              <a:t>to adolescents’ risks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Mentoring can’t make up for accumulated failure of educational system, family, community &amp; poverty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Other interventions essential for success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Mentoring  only one component needed </a:t>
            </a:r>
            <a:br>
              <a:rPr lang="en-US" sz="1800" dirty="0"/>
            </a:br>
            <a:r>
              <a:rPr lang="en-US" sz="1800" dirty="0"/>
              <a:t>for helping adolescents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AC027-4705-5B40-85E3-6CC65053A1EB}"/>
              </a:ext>
            </a:extLst>
          </p:cNvPr>
          <p:cNvSpPr txBox="1"/>
          <p:nvPr/>
        </p:nvSpPr>
        <p:spPr>
          <a:xfrm>
            <a:off x="8994277" y="5670106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701130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B2FBF0-B503-42C0-A48D-5A645DC5E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F7DD8-A383-46E3-A91D-49A4D65AD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5600872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90BD5-56F1-409F-AA78-39040745E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533663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8ABF3-4C2E-9D42-A0FB-BB2B3A8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77" y="190446"/>
            <a:ext cx="4610691" cy="1718225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340C-5970-9643-AC96-B6DAF5F3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85" y="1546572"/>
            <a:ext cx="5209709" cy="3596880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Adolescence = time of biological, psychological, social &amp; economic transitions occurring within specific sociocultural-historical contexts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School social workers provide assessments, services &amp; advocacy to support adolescents in environments that extend beyond school boundaries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Mentoring programs can be effective preventative strategy for supporting typically developing adolescents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Mentoring </a:t>
            </a:r>
            <a:r>
              <a:rPr lang="en-US" i="1" dirty="0">
                <a:ln w="15875">
                  <a:noFill/>
                  <a:round/>
                </a:ln>
              </a:rPr>
              <a:t>not </a:t>
            </a:r>
            <a:r>
              <a:rPr lang="en-US" dirty="0">
                <a:ln w="15875">
                  <a:noFill/>
                  <a:round/>
                </a:ln>
              </a:rPr>
              <a:t>substitute for social resources &amp; professional assistance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Poorly implemented mentoring programs can be harmful to young person involved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CA2E2-C80D-D642-AE80-063942D2B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978" r="17974" b="-3"/>
          <a:stretch/>
        </p:blipFill>
        <p:spPr>
          <a:xfrm>
            <a:off x="8245159" y="3209731"/>
            <a:ext cx="3716680" cy="3396343"/>
          </a:xfrm>
          <a:prstGeom prst="rect">
            <a:avLst/>
          </a:prstGeom>
        </p:spPr>
      </p:pic>
      <p:pic>
        <p:nvPicPr>
          <p:cNvPr id="5" name="Picture 4" descr="A girl sitting on a bench&#10;&#10;Description automatically generated">
            <a:extLst>
              <a:ext uri="{FF2B5EF4-FFF2-40B4-BE49-F238E27FC236}">
                <a16:creationId xmlns:a16="http://schemas.microsoft.com/office/drawing/2014/main" id="{EF56B7FA-439D-9046-B5CB-A67B5D3D9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7" r="-1" b="27275"/>
          <a:stretch/>
        </p:blipFill>
        <p:spPr>
          <a:xfrm>
            <a:off x="6013953" y="282258"/>
            <a:ext cx="3950144" cy="3749831"/>
          </a:xfrm>
          <a:custGeom>
            <a:avLst/>
            <a:gdLst>
              <a:gd name="connsiteX0" fmla="*/ 0 w 3950144"/>
              <a:gd name="connsiteY0" fmla="*/ 0 h 3749831"/>
              <a:gd name="connsiteX1" fmla="*/ 3950144 w 3950144"/>
              <a:gd name="connsiteY1" fmla="*/ 0 h 3749831"/>
              <a:gd name="connsiteX2" fmla="*/ 3950144 w 3950144"/>
              <a:gd name="connsiteY2" fmla="*/ 2780881 h 3749831"/>
              <a:gd name="connsiteX3" fmla="*/ 2071742 w 3950144"/>
              <a:gd name="connsiteY3" fmla="*/ 2780881 h 3749831"/>
              <a:gd name="connsiteX4" fmla="*/ 2071742 w 3950144"/>
              <a:gd name="connsiteY4" fmla="*/ 3749831 h 3749831"/>
              <a:gd name="connsiteX5" fmla="*/ 0 w 3950144"/>
              <a:gd name="connsiteY5" fmla="*/ 3749831 h 374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6" name="Picture 5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6F9BF6F3-E4DB-A04A-94FF-5EA87AAA28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02" t="12805" r="32703" b="-3"/>
          <a:stretch/>
        </p:blipFill>
        <p:spPr>
          <a:xfrm>
            <a:off x="10103511" y="282258"/>
            <a:ext cx="1858339" cy="2780881"/>
          </a:xfrm>
          <a:prstGeom prst="rect">
            <a:avLst/>
          </a:prstGeom>
        </p:spPr>
      </p:pic>
      <p:pic>
        <p:nvPicPr>
          <p:cNvPr id="4" name="Picture 3" descr="A young girl wearing a hat&#10;&#10;Description automatically generated">
            <a:extLst>
              <a:ext uri="{FF2B5EF4-FFF2-40B4-BE49-F238E27FC236}">
                <a16:creationId xmlns:a16="http://schemas.microsoft.com/office/drawing/2014/main" id="{CA2D65F9-B404-8A46-8809-6AD463E706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73" r="-5" b="19444"/>
          <a:stretch/>
        </p:blipFill>
        <p:spPr>
          <a:xfrm>
            <a:off x="6012660" y="4194828"/>
            <a:ext cx="2071743" cy="2411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ACEB05-C238-F44C-9F1D-138C3D973495}"/>
              </a:ext>
            </a:extLst>
          </p:cNvPr>
          <p:cNvSpPr txBox="1"/>
          <p:nvPr/>
        </p:nvSpPr>
        <p:spPr>
          <a:xfrm>
            <a:off x="3035132" y="6192009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48326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E834D-CA19-0D48-A732-72C49209B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453" r="2445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30" name="Rectangle 24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2D65B-C641-474B-9473-FD4326C2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142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/>
              <a:t>Adolescence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420B8-0A7F-6246-8C99-4AADA1C06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239664"/>
            <a:ext cx="4602152" cy="355780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How experience transitions to adult roles varies by cultural/historical contexts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Boundaries between childhood/adulthood affected by social, political, economic circumstances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Acquire new roles shaped within expanding diverse social contexts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School = central context of development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4749E-0AEA-0D4B-88FF-22AE9179CEB3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141981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person, clothing, little&#10;&#10;Description automatically generated">
            <a:extLst>
              <a:ext uri="{FF2B5EF4-FFF2-40B4-BE49-F238E27FC236}">
                <a16:creationId xmlns:a16="http://schemas.microsoft.com/office/drawing/2014/main" id="{D97CA37C-1F16-5E48-8F80-CEA650D79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9045" b="43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11941-A3F7-9C47-AEC4-0D7D5BBF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501" y="393215"/>
            <a:ext cx="7016507" cy="174650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School Social Work with 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D66FE-FC67-CF48-98DF-3159E9573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375" y="1890338"/>
            <a:ext cx="7201883" cy="3645942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Mentoring interventions = focus of school social work; provide crucial support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Blends fields of education &amp; social work to support well-being/academic achievement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Emerged in 20</a:t>
            </a:r>
            <a:r>
              <a:rPr lang="en-US" baseline="30000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 century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Started from concern for children impacted by poverty or family issues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Went to immigrant children homes;  developed links between families/schools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Continue to act as home-school-community liaison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Provide assessments, advocacy, assist in removing barriers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82D3B-ACC1-FE46-B45B-D6D9683D4829}"/>
              </a:ext>
            </a:extLst>
          </p:cNvPr>
          <p:cNvSpPr txBox="1"/>
          <p:nvPr/>
        </p:nvSpPr>
        <p:spPr>
          <a:xfrm>
            <a:off x="9123904" y="6178516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78238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A5DDB-25CE-5445-9A0B-A728B182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60" y="404657"/>
            <a:ext cx="7054798" cy="1744183"/>
          </a:xfrm>
        </p:spPr>
        <p:txBody>
          <a:bodyPr>
            <a:normAutofit/>
          </a:bodyPr>
          <a:lstStyle/>
          <a:p>
            <a:r>
              <a:rPr lang="en-US" sz="3600" dirty="0"/>
              <a:t>School Social Work with 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2B2E-2D21-7944-9B04-54FF190A3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87" y="1913618"/>
            <a:ext cx="6881944" cy="3648456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School social workers: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Provide direct interventions to children and families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Link children &amp; families to community services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Advocate to make schools more responsive to children's’ needs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Immediate interventions for adolescent problems needed; funding limitations shrink community resources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SW’s only resource for mental health screening, assessment, intervention, referral in rural school districts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Some districts rely on teachers to provide functions provided by social workers</a:t>
            </a:r>
            <a:endParaRPr lang="en-US" dirty="0">
              <a:ln w="15875">
                <a:noFill/>
                <a:round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C167E-D746-ED47-B4F8-AE6CEF2A2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808" r="31059" b="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7B0944-6AEE-E84E-BE9D-25E068C4E597}"/>
              </a:ext>
            </a:extLst>
          </p:cNvPr>
          <p:cNvSpPr txBox="1"/>
          <p:nvPr/>
        </p:nvSpPr>
        <p:spPr>
          <a:xfrm>
            <a:off x="5031494" y="6207122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202002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B43EF3-0840-0947-AE46-5152F569C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40" b="-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83465-D428-F84F-9F5C-87756484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School Social Work </a:t>
            </a:r>
            <a:br>
              <a:rPr lang="en-US" sz="4400"/>
            </a:br>
            <a:r>
              <a:rPr lang="en-US" sz="4400"/>
              <a:t>with 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18BAE-340C-EA47-BBF4-361576499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Developmental, ecological-systems thinking emphasizes relations of child, family, school, &amp; community; can affect educational outcomes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Developmental, ecological-systems thinking applied: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Alert to potential problems; suggests intervention strategies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Identify mismatches between developmental needs &amp; school demands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 preventive interventions to establish trusting relationships</a:t>
            </a:r>
            <a:endParaRPr lang="en-US" dirty="0">
              <a:ln w="15875">
                <a:noFill/>
                <a:round/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C5F27-84D0-E54B-B5AE-FDC556B00069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95410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 descr="A picture containing person, man, building, outdoor&#10;&#10;Description automatically generated">
            <a:extLst>
              <a:ext uri="{FF2B5EF4-FFF2-40B4-BE49-F238E27FC236}">
                <a16:creationId xmlns:a16="http://schemas.microsoft.com/office/drawing/2014/main" id="{ABEE3B2F-5C8A-B24D-9848-1FD77BA47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0" r="8162" b="1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4F7D2-612F-7B49-8EFB-F91C33AF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375" y="431228"/>
            <a:ext cx="4920935" cy="1718225"/>
          </a:xfrm>
        </p:spPr>
        <p:txBody>
          <a:bodyPr>
            <a:normAutofit/>
          </a:bodyPr>
          <a:lstStyle/>
          <a:p>
            <a:r>
              <a:rPr lang="en-US" sz="4400" dirty="0"/>
              <a:t>Mentoring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63E8-83EB-0F44-BDC1-CBDD0422E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543" y="1929320"/>
            <a:ext cx="4920935" cy="3557805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n w="15875">
                  <a:noFill/>
                  <a:round/>
                </a:ln>
              </a:rPr>
              <a:t>Mentoring</a:t>
            </a:r>
            <a:r>
              <a:rPr lang="en-US" dirty="0">
                <a:ln w="15875">
                  <a:noFill/>
                  <a:round/>
                </a:ln>
              </a:rPr>
              <a:t> = relationship between adult &amp;  younger person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Ongoing support, encouragement, guidance supplied by adult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Bond of mutual commitment, respect, identification, &amp; loyalty develops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Mentoring relationships: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Support adolescent’s well-being &amp; development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Facilitate transition into adulthood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Improve psychological, social, academic, career functioning of at-risk adolescents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EDEA4-BC17-C444-976C-47ABF15579FF}"/>
              </a:ext>
            </a:extLst>
          </p:cNvPr>
          <p:cNvSpPr txBox="1"/>
          <p:nvPr/>
        </p:nvSpPr>
        <p:spPr>
          <a:xfrm>
            <a:off x="9155436" y="6131218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78388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F383963A-BAC2-C64B-A758-00DAFC0D3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8AEFD-9A25-DB4B-9746-1905EA24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697" y="862383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 dirty="0"/>
              <a:t>Mentoring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4A98-1E86-5142-AA5A-E503DB1B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1429" y="2097741"/>
            <a:ext cx="4565796" cy="3131672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Impediments to mentoring relationships: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Family mobility isolates mentor &amp; youth from family members &amp; safe adults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Sequestering children at home in high-crime neighborhoods; protects, but restricts opportunities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3 Types: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Formal volunteer programs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Youth Initiated Mentoring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School-based mentoring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F27D1-F5C5-194D-BAF1-14862F2932AC}"/>
              </a:ext>
            </a:extLst>
          </p:cNvPr>
          <p:cNvSpPr txBox="1"/>
          <p:nvPr/>
        </p:nvSpPr>
        <p:spPr>
          <a:xfrm>
            <a:off x="8757796" y="5807107"/>
            <a:ext cx="26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5522516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233D3D"/>
      </a:dk2>
      <a:lt2>
        <a:srgbClr val="EAE7E4"/>
      </a:lt2>
      <a:accent1>
        <a:srgbClr val="7FA9AF"/>
      </a:accent1>
      <a:accent2>
        <a:srgbClr val="7F9ABA"/>
      </a:accent2>
      <a:accent3>
        <a:srgbClr val="9698C6"/>
      </a:accent3>
      <a:accent4>
        <a:srgbClr val="BA8E7F"/>
      </a:accent4>
      <a:accent5>
        <a:srgbClr val="B2A280"/>
      </a:accent5>
      <a:accent6>
        <a:srgbClr val="A3A772"/>
      </a:accent6>
      <a:hlink>
        <a:srgbClr val="9A7E5D"/>
      </a:hlink>
      <a:folHlink>
        <a:srgbClr val="848484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3688</Words>
  <Application>Microsoft Macintosh PowerPoint</Application>
  <PresentationFormat>Widescreen</PresentationFormat>
  <Paragraphs>525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Garamond</vt:lpstr>
      <vt:lpstr>SavonVTI</vt:lpstr>
      <vt:lpstr>CHAPTER 8. SOCIAL WORK WITH ADOLESCENTS:  MENTORING IN SCHOOLS</vt:lpstr>
      <vt:lpstr>Objectives</vt:lpstr>
      <vt:lpstr>Adolescence</vt:lpstr>
      <vt:lpstr>Adolescence</vt:lpstr>
      <vt:lpstr>School Social Work with Adolescents</vt:lpstr>
      <vt:lpstr>School Social Work with Adolescents</vt:lpstr>
      <vt:lpstr>School Social Work  with Adolescents</vt:lpstr>
      <vt:lpstr>Mentoring Programs</vt:lpstr>
      <vt:lpstr>Mentoring Programs</vt:lpstr>
      <vt:lpstr>Formal Mentoring Programs</vt:lpstr>
      <vt:lpstr>Youth Initiated Mentoring</vt:lpstr>
      <vt:lpstr>School-based Mentoring</vt:lpstr>
      <vt:lpstr>School-based Mentoring</vt:lpstr>
      <vt:lpstr>Highlights of Development During Adolescence</vt:lpstr>
      <vt:lpstr>Highlights of Development During Adolescence</vt:lpstr>
      <vt:lpstr>Highlights of Development During Adolescence</vt:lpstr>
      <vt:lpstr>Biological Factors</vt:lpstr>
      <vt:lpstr>Biological Factors</vt:lpstr>
      <vt:lpstr>Psychological Factors</vt:lpstr>
      <vt:lpstr>Social Factors</vt:lpstr>
      <vt:lpstr>Social Factors</vt:lpstr>
      <vt:lpstr>Sociocultural-Historical Contexts</vt:lpstr>
      <vt:lpstr>Sociocultural-Historical Contexts</vt:lpstr>
      <vt:lpstr>The Development of Mentoring Relationships</vt:lpstr>
      <vt:lpstr>The Development of Mentoring Relationships</vt:lpstr>
      <vt:lpstr>Biological &amp; Age Factors</vt:lpstr>
      <vt:lpstr>Psychological Factors</vt:lpstr>
      <vt:lpstr>Social Factors</vt:lpstr>
      <vt:lpstr>Sociocultural-Historical Contexts</vt:lpstr>
      <vt:lpstr>Sociocultural-Historical Contexts</vt:lpstr>
      <vt:lpstr>Implications for School Social Work w/ Adolescents</vt:lpstr>
      <vt:lpstr>Implications for School Social Work w/ Adolescents</vt:lpstr>
      <vt:lpstr>Implications for School Social Work w/ Adolescents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8. SOCIAL WORK WITH ADOLESCENTS:  MENTORING IN SCHOOLS</dc:title>
  <dc:creator>Bailey Jader</dc:creator>
  <cp:lastModifiedBy>Bailey Jader</cp:lastModifiedBy>
  <cp:revision>4</cp:revision>
  <dcterms:created xsi:type="dcterms:W3CDTF">2019-08-22T04:18:35Z</dcterms:created>
  <dcterms:modified xsi:type="dcterms:W3CDTF">2019-09-06T14:58:44Z</dcterms:modified>
</cp:coreProperties>
</file>