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5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8" r:id="rId11"/>
    <p:sldId id="266" r:id="rId12"/>
    <p:sldId id="263" r:id="rId13"/>
    <p:sldId id="267" r:id="rId14"/>
    <p:sldId id="269" r:id="rId15"/>
    <p:sldId id="278" r:id="rId16"/>
    <p:sldId id="279" r:id="rId17"/>
    <p:sldId id="280" r:id="rId18"/>
    <p:sldId id="270" r:id="rId19"/>
    <p:sldId id="275" r:id="rId20"/>
    <p:sldId id="27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55"/>
    <p:restoredTop sz="80968"/>
  </p:normalViewPr>
  <p:slideViewPr>
    <p:cSldViewPr snapToGrid="0" snapToObjects="1">
      <p:cViewPr varScale="1">
        <p:scale>
          <a:sx n="81" d="100"/>
          <a:sy n="81" d="100"/>
        </p:scale>
        <p:origin x="14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F95BD2-E06D-614B-9DA9-5F9B8C2EB088}" type="datetimeFigureOut">
              <a:rPr lang="en-US" smtClean="0"/>
              <a:t>9/6/19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FC846E-7CC9-3F47-8ACB-0E730F8F5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400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n w="15875">
                  <a:noFill/>
                  <a:round/>
                </a:ln>
              </a:rPr>
              <a:t>Consider the young child’s developing biological, psychological, and social competencies, as well as the physical and social ecologies where these achievements emerge.</a:t>
            </a: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Understand microsystems and the contexts that influence development from the age of </a:t>
            </a:r>
            <a:r>
              <a:rPr lang="en-US" sz="1200" dirty="0">
                <a:ln w="15875">
                  <a:noFill/>
                  <a:round/>
                </a:ln>
              </a:rPr>
              <a:t>2</a:t>
            </a:r>
            <a:r>
              <a:rPr lang="en-US" sz="1200" dirty="0"/>
              <a:t> ½</a:t>
            </a:r>
            <a:r>
              <a:rPr lang="en-US" sz="1200" dirty="0">
                <a:ln w="15875">
                  <a:noFill/>
                  <a:round/>
                </a:ln>
              </a:rPr>
              <a:t> to 6 years.</a:t>
            </a: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Consider interventions that may be necessary for the young child’s safety and development.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Understand the unintended consequences of child welfare interventions.</a:t>
            </a:r>
            <a:endParaRPr lang="en-US" sz="1200" dirty="0">
              <a:ln w="15875">
                <a:noFill/>
                <a:round/>
              </a:ln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C846E-7CC9-3F47-8ACB-0E730F8F5D3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2659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Pretend play allows children to explore, practice, and critique emotions they have observed or experienced.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Pretend play allows children an outlet to express negative emotions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All children experience negative emotions.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Negative emotions and thoughts are generated from 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2400" dirty="0"/>
              <a:t>increasing demands to follow social rules, 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2400" dirty="0"/>
              <a:t>everyday stresses, and 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2400" dirty="0"/>
              <a:t>more serious trauma in a context with no real-world consequences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/>
              <a:t>Pretend play also facilitates adults’ learning about children, and children’s and adults’ learning together as they co-construct an interpretation of the world as issues naturally emerge in the contexts of their everyday lives. </a:t>
            </a:r>
            <a:endParaRPr lang="en-US" sz="1600" dirty="0">
              <a:ln w="15875">
                <a:noFill/>
                <a:round/>
              </a:ln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C846E-7CC9-3F47-8ACB-0E730F8F5D3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There is a trend for preschool and care centers to move away from play and focus more on academic learning.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This undermines the  importance of play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The movement to decrease play and emphasize academics for young children has been criticized by experts in early-childhood development.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Play is also devalued when busy adults and parents fill children’s days with structured activities such as group music, gymnastics, and school learning activities at home.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Academic content is introduced to children at younger and younger ages.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Many preschools focus on teaching letters and numbers and other academic skills that are traditionally taught in kindergarten or even first grade. </a:t>
            </a:r>
            <a:endParaRPr lang="en-US" sz="3200" dirty="0">
              <a:ln w="15875">
                <a:noFill/>
                <a:round/>
              </a:ln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C846E-7CC9-3F47-8ACB-0E730F8F5D3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0425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Face-to-face contact between parents and their children in foster care supports adequate attachment relationships.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Ideally, visits occur frequently and in a comfortable, homelike setting.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However, visits often occur in a sterile office with no toys or other amenities, and under the watchful eyes of foster parents, social workers, or other outsiders.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Sometimes visits evoke painful feelings about separation, and the child’s behavior worsens following the visit.</a:t>
            </a:r>
            <a:endParaRPr lang="en-CA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C846E-7CC9-3F47-8ACB-0E730F8F5D3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5237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Young children may experience trauma from a prolonged and forced separation from a caregiver.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Therefore, emotional connection through play can help sustain the parent-child attachment relationship.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Mother-child pretend play is typically supportive of children’s prosocial behavior and well-being, but there is diversity in its content and social conduction.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For example, play with pretend violence may have interactions with a sense of warmth and playfulness, but may inculcate antisocial behavior by teaching the child to respond with aggression. </a:t>
            </a:r>
            <a:endParaRPr lang="en-US" sz="3200" dirty="0">
              <a:ln w="15875">
                <a:noFill/>
                <a:round/>
              </a:ln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C846E-7CC9-3F47-8ACB-0E730F8F5D3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8888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There is dramatic overrepresentation of Indigenous children and families in North American public child welfare systems.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Indigenous communities experience the effects of hundreds of years of genocide by colonial governments including poverty, substance misuse and stolen culture.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Implementation of official policies severed children from their culture and kinship networks through forced removal from their families, displacement from tribal homelands, and mandatory boarding school attendance.</a:t>
            </a:r>
            <a:endParaRPr lang="en-US" sz="1800" dirty="0">
              <a:ln w="15875">
                <a:noFill/>
                <a:round/>
              </a:ln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Indigenous communities in North America have spiritual and cultural resources important to the healthy functioning and well-being of their children.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Children are viewed as members of extended families and communities, and valued as members of their tribes who are responsible for their care.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C846E-7CC9-3F47-8ACB-0E730F8F5D3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6702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From an indigenous perspective, child protection should be non-coercive, strengths- and community-based and include a focus on healing from past traumas.</a:t>
            </a:r>
            <a:endParaRPr lang="en-US" sz="2400" dirty="0">
              <a:ln w="15875">
                <a:noFill/>
                <a:round/>
              </a:ln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n w="15875">
                  <a:noFill/>
                  <a:round/>
                </a:ln>
                <a:effectLst/>
              </a:rPr>
              <a:t>More indigenous people see themselves as a nation, and feel emotional pain when the responsibility of child care is removed from their jurisdiction.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In the U.S., the federal Indian Child Welfare Act (ICWA) focuses on Indigenous family preservation as integral to tribal sovereignty and reparative justice.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ICWA places exclusive jurisdiction of child welfare laws and regulations on tribal lands with tribes. </a:t>
            </a:r>
          </a:p>
          <a:p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C846E-7CC9-3F47-8ACB-0E730F8F5D3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455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Off-reservation, ICWA requires tribal notification by child protection agencies of child maltreatment allegations and child custody proceedings.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However, there is no federal agency overseeing state compliance with ICWA 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The lack of state oversight has resulted in many instances of inadequate training and poor compliance.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Child welfare professionals can learn from indigenous child welfare beliefs and practices for developing models of culturally appropriate policies and practices.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Partnerships between government-run child welfare agencies and tribal agencies can reduce disparities by involving Indigenous families in child welfare policy formation, research, and decision making.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C846E-7CC9-3F47-8ACB-0E730F8F5D3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0610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Child welfare workers must have full awareness of the emotional distress and unintended effects on development that may result from removing a child from their home.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Secure attachment relationships between children and their foster families is important to support optimal development and minimize developmental delays.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Support plans should be culturally-sensitive and attend to how well-functioning families within communities care for their children.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C846E-7CC9-3F47-8ACB-0E730F8F5D3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8564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Often, the goal of foster care is to return the child home,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therefore, the attachment relationship with the parent must be supported.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Regular visits that occur in homelike settings allow parents to respond to the children’s needs, and to interact and play comfortably with them.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reunion process, when the child returns home,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can be very traumatic for both the child and the birth parent.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transition from the birth parent to the foster parent or vice versa must consider the child’s current and new attachment relationships.</a:t>
            </a:r>
            <a:endParaRPr lang="en-CA" sz="24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C846E-7CC9-3F47-8ACB-0E730F8F5D3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2550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n w="15875">
                  <a:noFill/>
                  <a:round/>
                </a:ln>
              </a:rPr>
              <a:t>Social work with young children from 2</a:t>
            </a:r>
            <a:r>
              <a:rPr lang="en-US" dirty="0"/>
              <a:t> ½</a:t>
            </a:r>
            <a:r>
              <a:rPr lang="en-US" sz="1200" dirty="0">
                <a:ln w="15875">
                  <a:noFill/>
                  <a:round/>
                </a:ln>
              </a:rPr>
              <a:t> to 6 years of age has the potential to significantly support children’s positive development.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n w="15875">
                  <a:noFill/>
                  <a:round/>
                </a:ln>
              </a:rPr>
              <a:t>Children’s relationships and contexts of development expand considerably in childhood.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n w="15875">
                  <a:noFill/>
                  <a:round/>
                </a:ln>
              </a:rPr>
              <a:t>Play is an increasingly important way in which children interact with their social and physical environments.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n w="15875">
                  <a:noFill/>
                  <a:round/>
                </a:ln>
              </a:rPr>
              <a:t>Pretend play is shaped in relation to particular sociocultural-historical contexts.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n w="15875">
                  <a:noFill/>
                  <a:round/>
                </a:ln>
              </a:rPr>
              <a:t>When children must be placed in foster homes, care must be taken to support their attachment relationships and play.</a:t>
            </a:r>
            <a:endParaRPr lang="en-US" sz="1200" dirty="0">
              <a:ln w="15875">
                <a:noFill/>
                <a:round/>
              </a:ln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C846E-7CC9-3F47-8ACB-0E730F8F5D3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131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Child welfare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is the government-organized service-delivery system designed to assist children from birth through adolescence who have been abused or neglected, or whose well-being is at risk.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Services include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in-home support for children and their struggling families,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treatment for parents’ substance misuse or mental health problems.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Foster-care placement may be provided when safety is a concern.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Placement is meant to be less disruptive and stressful to the child.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Legislation often provides support for children to be placed with relative caregivers and permanent adoptive homes.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C846E-7CC9-3F47-8ACB-0E730F8F5D3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719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Foster care may protect children’s physical safety, but puts their family attachment relationships at risk.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Multiple foster-care placements may impair abilities to form attachment relationships.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Establishing attachment relationships for foster caregivers can be especially challenging because children in foster care have multiple, complex needs.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The child’s special needs may include issues like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substance-exposure,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neglect or abuse,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developmental delays,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medical or mental health problems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cultural beliefs that differ from the foster family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excessive anxiety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Anger from being separated from family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C846E-7CC9-3F47-8ACB-0E730F8F5D3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936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Infants and young children in foster care have 3 to 7 times more chronic emotions disorders and chronic medical conditions than children of similar socioeconomic background and remain at home.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Children entering foster care as an infant or very young child also have more developmental delays than infants same age youth from similar backgrounds that remain at home.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Across cultures and internationally the understanding and defining of child abuse, neglect differs.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Moreover, why caregivers abuse their children, and the consequences of maltreatment varies across the world and cultures.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Cultural and subcultural variation also exists in perspectives on appropriate societal responses to child maltreatment.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Some cultures place these responsibilities with the extended family, others with religious organizations, and some with the government.</a:t>
            </a:r>
            <a:endParaRPr lang="en-US" sz="3200" dirty="0">
              <a:ln w="15875">
                <a:noFill/>
                <a:round/>
              </a:ln>
              <a:effectLst/>
            </a:endParaRPr>
          </a:p>
          <a:p>
            <a:endParaRPr lang="en-US" sz="24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C846E-7CC9-3F47-8ACB-0E730F8F5D3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3191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Decisions regarding children’s safety and permanency become complex when parents suffer from addiction, other mental illnesses, or major disabilities.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Although severe mental illness typically disrupts parenting, many parents are able to parent adequately, especially if given appropriate support.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With treatment and parenting support it is not unusual for parents with schizophrenia or other psychotic disorders to keep their children at home.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Most child welfare programs have psychometrically sound instruments that help assess the risk for a child to remain with a mentally ill parent.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Mental illness or other disabilities is never an automatic reason for removing a child from their home.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C846E-7CC9-3F47-8ACB-0E730F8F5D3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4025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There is a shortage of adoptive homes for children of color, older children, and children with special needs.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Therefore, recovery or development of parents’ skills along with on-going support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may be the best chance difficult to place/adopt children have for stable relationships and a permanent home. </a:t>
            </a:r>
            <a:endParaRPr lang="en-US" sz="3200" dirty="0">
              <a:ln w="15875">
                <a:noFill/>
                <a:round/>
              </a:ln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C846E-7CC9-3F47-8ACB-0E730F8F5D3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7211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n w="15875">
                  <a:noFill/>
                  <a:round/>
                </a:ln>
              </a:rPr>
              <a:t>From age 2 to 6, children demonstrate increasing physical, cognitive, and socioemotional abilities for: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Body control, including gross (e.g. running, kicking, climbing) and fine (e.g. unbuttoning, coloring within the lines) motor movements.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Memory and language, including becoming fluent in their native language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Regulation of emotions and actions, including feeling empathy toward others.</a:t>
            </a:r>
            <a:endParaRPr lang="en-US" sz="2400" dirty="0">
              <a:ln w="15875">
                <a:noFill/>
                <a:round/>
              </a:ln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n w="15875">
                  <a:noFill/>
                  <a:round/>
                </a:ln>
              </a:rPr>
              <a:t>These abilities increase opportunities for interacting with adults and children in a variety of contexts.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n w="15875">
                  <a:noFill/>
                  <a:round/>
                </a:ln>
              </a:rPr>
              <a:t>During early childhood, the brain grows to 90% of its full weight with myelination and neuronal branching continuing in the frontal cortex and other regions important for intellectual functioning and regulating behavior.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n w="15875">
                <a:noFill/>
                <a:round/>
              </a:ln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n w="15875">
                <a:noFill/>
                <a:round/>
              </a:ln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C846E-7CC9-3F47-8ACB-0E730F8F5D3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0894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n w="15875">
                  <a:noFill/>
                  <a:round/>
                </a:ln>
              </a:rPr>
              <a:t>Psychological milestones of early childhood includes significant cognitive and socioemotional development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n w="15875">
                  <a:noFill/>
                  <a:round/>
                </a:ln>
              </a:rPr>
              <a:t>During early childhood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n w="15875">
                  <a:noFill/>
                  <a:round/>
                </a:ln>
              </a:rPr>
              <a:t>memory increases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n w="15875">
                  <a:noFill/>
                  <a:round/>
                </a:ln>
              </a:rPr>
              <a:t>knowledge of physical laws and objects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n w="15875">
                  <a:noFill/>
                  <a:round/>
                </a:ln>
              </a:rPr>
              <a:t>Even though their knowledge is increasing, young children continue to confuse appearance with reality,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n w="15875">
                  <a:noFill/>
                  <a:round/>
                </a:ln>
              </a:rPr>
              <a:t>difficulty taking perspective of others, and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n w="15875">
                  <a:noFill/>
                  <a:round/>
                </a:ln>
              </a:rPr>
              <a:t>only limited cause-effect reasoning.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>
              <a:ln w="15875">
                <a:noFill/>
                <a:round/>
              </a:ln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n w="15875">
                <a:noFill/>
                <a:round/>
              </a:ln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C846E-7CC9-3F47-8ACB-0E730F8F5D3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7476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Play is one of the important ways in which young children interact with and make sense of their social, emotional, and physical worlds.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Young children may roughhouse; sing and tease; build creations with mud, sticks, clay, or blocks; and pretend.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Play is part of the human genetic heritage, but how much, the way, and with whom one plays with is fundamentally shaped by their sociocultural contexts.</a:t>
            </a:r>
            <a:endParaRPr lang="en-CA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Children generally love “pretend” play.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Caregivers use children’s interests in pretending to encourage cooperation or to teach skills.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styles of caregiver-child pretend play reflect caregivers’ sensitivities, as well as culturally specific socialization beliefs and goals.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C846E-7CC9-3F47-8ACB-0E730F8F5D3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927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9/6/19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072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9/6/19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126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9/6/19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408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9/6/19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0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9/6/19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122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9/6/19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713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9/6/19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727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9/6/19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41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9/6/19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034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9/6/19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029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9/6/19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4115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9/6/19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666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19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A562D9-86BF-FE45-87EE-9BCD5609F8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08" b="13722"/>
          <a:stretch/>
        </p:blipFill>
        <p:spPr>
          <a:xfrm>
            <a:off x="20" y="-839"/>
            <a:ext cx="12191980" cy="6858000"/>
          </a:xfrm>
          <a:prstGeom prst="rect">
            <a:avLst/>
          </a:prstGeom>
        </p:spPr>
      </p:pic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BF9FFE17-DE95-4821-ACC1-B90C95449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3CF76AF-FF72-4430-A772-058403290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4F1F30-767C-424A-BA9D-852F6A0E78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1132" y="2091263"/>
            <a:ext cx="8649738" cy="2590800"/>
          </a:xfrm>
        </p:spPr>
        <p:txBody>
          <a:bodyPr>
            <a:normAutofit/>
          </a:bodyPr>
          <a:lstStyle/>
          <a:p>
            <a:r>
              <a:rPr lang="en-US" sz="4000" dirty="0"/>
              <a:t>CHAPTER 6.</a:t>
            </a:r>
            <a:br>
              <a:rPr lang="en-US" sz="2800" dirty="0"/>
            </a:br>
            <a:r>
              <a:rPr lang="en-US" sz="2800" dirty="0"/>
              <a:t>SOCIAL WORK WITH YOUNG CHILDREN: EXPANDING RELATIONSHIPS AND DEVELOPMENTAL CONTEXTS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A8AEA0-1F40-CC47-AB20-9706E13E9C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1130" y="4682062"/>
            <a:ext cx="8652788" cy="457201"/>
          </a:xfrm>
        </p:spPr>
        <p:txBody>
          <a:bodyPr>
            <a:normAutofit/>
          </a:bodyPr>
          <a:lstStyle/>
          <a:p>
            <a:r>
              <a:rPr lang="en-US" dirty="0"/>
              <a:t>Human Behavior for Social Work Practice</a:t>
            </a:r>
          </a:p>
          <a:p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B1C8180-2FDD-4202-8C45-4057CB1AB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6E86CC6-13EA-4A88-86AD-CF27BF52C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F80B441-4F7D-4B40-8A13-FED03A1F3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0C7FD1A-44B1-4E4C-B0C9-A8103DCCD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913025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4DF76C6-C357-394C-8B58-FD031B32796B}"/>
              </a:ext>
            </a:extLst>
          </p:cNvPr>
          <p:cNvCxnSpPr/>
          <p:nvPr/>
        </p:nvCxnSpPr>
        <p:spPr>
          <a:xfrm>
            <a:off x="2633472" y="4352544"/>
            <a:ext cx="69128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0E53B44-0E59-D542-ABA8-2F88A19379A8}"/>
              </a:ext>
            </a:extLst>
          </p:cNvPr>
          <p:cNvSpPr txBox="1"/>
          <p:nvPr/>
        </p:nvSpPr>
        <p:spPr>
          <a:xfrm>
            <a:off x="10872508" y="6587364"/>
            <a:ext cx="3657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 Credit: Pixabay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492F20-E62B-9149-9518-297A80C70DE4}"/>
              </a:ext>
            </a:extLst>
          </p:cNvPr>
          <p:cNvSpPr txBox="1"/>
          <p:nvPr/>
        </p:nvSpPr>
        <p:spPr>
          <a:xfrm>
            <a:off x="196042" y="6492672"/>
            <a:ext cx="5735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</a:rPr>
              <a:t>Power Point format &amp; design by: Bailey Jader, University of Minnesota</a:t>
            </a:r>
          </a:p>
        </p:txBody>
      </p:sp>
    </p:spTree>
    <p:extLst>
      <p:ext uri="{BB962C8B-B14F-4D97-AF65-F5344CB8AC3E}">
        <p14:creationId xmlns:p14="http://schemas.microsoft.com/office/powerpoint/2010/main" val="3500333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ground, outdoor, person&#10;&#10;Description automatically generated">
            <a:extLst>
              <a:ext uri="{FF2B5EF4-FFF2-40B4-BE49-F238E27FC236}">
                <a16:creationId xmlns:a16="http://schemas.microsoft.com/office/drawing/2014/main" id="{F42348F9-9675-7545-A322-0F83428897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912" r="9091" b="15479"/>
          <a:stretch/>
        </p:blipFill>
        <p:spPr>
          <a:xfrm>
            <a:off x="20" y="-1"/>
            <a:ext cx="12191980" cy="6857999"/>
          </a:xfrm>
          <a:prstGeom prst="rect">
            <a:avLst/>
          </a:prstGeom>
        </p:spPr>
      </p:pic>
      <p:sp>
        <p:nvSpPr>
          <p:cNvPr id="16" name="Rectangle 10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7615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448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A0161F-3690-6E4F-A089-D1ED3A0B1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36" y="433158"/>
            <a:ext cx="4787259" cy="1718225"/>
          </a:xfrm>
        </p:spPr>
        <p:txBody>
          <a:bodyPr>
            <a:normAutofit/>
          </a:bodyPr>
          <a:lstStyle/>
          <a:p>
            <a:r>
              <a:rPr lang="en-US" sz="4400" dirty="0"/>
              <a:t>Play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9BB8F-4A43-2B4A-90BE-7C63C467F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936" y="1965486"/>
            <a:ext cx="5126280" cy="3480066"/>
          </a:xfrm>
        </p:spPr>
        <p:txBody>
          <a:bodyPr>
            <a:noAutofit/>
          </a:bodyPr>
          <a:lstStyle/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Ways young children interact with/make sense of social, emotional &amp; physical worlds</a:t>
            </a:r>
            <a:br>
              <a:rPr lang="en-US" dirty="0"/>
            </a:br>
            <a:endParaRPr lang="en-US" sz="1600" dirty="0"/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Styles/types of play fundamentally shaped by sociocultural contexts</a:t>
            </a:r>
            <a:br>
              <a:rPr lang="en-US" dirty="0"/>
            </a:br>
            <a:endParaRPr lang="en-CA" dirty="0"/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Children love “pretend” play</a:t>
            </a:r>
            <a:br>
              <a:rPr lang="en-US" dirty="0"/>
            </a:br>
            <a:endParaRPr lang="en-US" sz="1600" dirty="0"/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Caregivers use children’s interests in pretending </a:t>
            </a:r>
            <a:br>
              <a:rPr lang="en-US" sz="1800" dirty="0"/>
            </a:br>
            <a:r>
              <a:rPr lang="en-US" sz="1800" dirty="0"/>
              <a:t>to encourage cooperation/teach skills</a:t>
            </a:r>
            <a:br>
              <a:rPr lang="en-US" sz="1800" dirty="0"/>
            </a:br>
            <a:endParaRPr lang="en-US" dirty="0"/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Styles of caregiver-child pretend play reflect caregivers’ sensitivities &amp; culturally specific socialization beliefs/goals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38BFA0-2F55-2C48-BBDA-DA9DB77D2C2B}"/>
              </a:ext>
            </a:extLst>
          </p:cNvPr>
          <p:cNvSpPr txBox="1"/>
          <p:nvPr/>
        </p:nvSpPr>
        <p:spPr>
          <a:xfrm>
            <a:off x="4448014" y="6129245"/>
            <a:ext cx="2259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19944831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person, woman, outdoor&#10;&#10;Description automatically generated">
            <a:extLst>
              <a:ext uri="{FF2B5EF4-FFF2-40B4-BE49-F238E27FC236}">
                <a16:creationId xmlns:a16="http://schemas.microsoft.com/office/drawing/2014/main" id="{05F11A92-349F-0741-BBE3-7524D9D638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480" r="9091" b="15911"/>
          <a:stretch/>
        </p:blipFill>
        <p:spPr>
          <a:xfrm>
            <a:off x="20" y="-1"/>
            <a:ext cx="12191980" cy="6857999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7615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448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A0161F-3690-6E4F-A089-D1ED3A0B1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043" y="727626"/>
            <a:ext cx="4602152" cy="1718225"/>
          </a:xfrm>
        </p:spPr>
        <p:txBody>
          <a:bodyPr>
            <a:normAutofit/>
          </a:bodyPr>
          <a:lstStyle/>
          <a:p>
            <a:r>
              <a:rPr lang="en-US" sz="4400"/>
              <a:t>Pretend Play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9BB8F-4A43-2B4A-90BE-7C63C467F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51" y="2104967"/>
            <a:ext cx="4938942" cy="3480066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Allows children to explore, practice &amp; critique observed/experienced emotions</a:t>
            </a:r>
            <a:br>
              <a:rPr lang="en-US" dirty="0"/>
            </a:br>
            <a:r>
              <a:rPr lang="en-US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Negative emotions/thoughts come from: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800" dirty="0"/>
              <a:t>Increasing demands to follow social rules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800" dirty="0"/>
              <a:t>Everyday stresses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800" dirty="0"/>
              <a:t>Serious trauma in context w/no real-world consequences</a:t>
            </a:r>
            <a:br>
              <a:rPr lang="en-US" sz="1800" dirty="0"/>
            </a:br>
            <a:endParaRPr lang="en-US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Facilitates adults’ learning about children as co-construct interpretation of world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1A231D-66F9-4144-BC51-A586F92E83E7}"/>
              </a:ext>
            </a:extLst>
          </p:cNvPr>
          <p:cNvSpPr txBox="1"/>
          <p:nvPr/>
        </p:nvSpPr>
        <p:spPr>
          <a:xfrm>
            <a:off x="4448014" y="6129245"/>
            <a:ext cx="2259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3157569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B6EE7E08-B389-43E5-B019-1B0A8ACBB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erson wearing a hat sitting on a bench&#10;&#10;Description automatically generated">
            <a:extLst>
              <a:ext uri="{FF2B5EF4-FFF2-40B4-BE49-F238E27FC236}">
                <a16:creationId xmlns:a16="http://schemas.microsoft.com/office/drawing/2014/main" id="{E33EE6FD-3DB3-E84C-AA23-322959A2D5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780" r="-1" b="-1"/>
          <a:stretch/>
        </p:blipFill>
        <p:spPr>
          <a:xfrm>
            <a:off x="20" y="10"/>
            <a:ext cx="6392647" cy="685799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E60D94A5-8A09-4BAB-8F7C-69BC34C54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1267" y="255102"/>
            <a:ext cx="5342133" cy="6361598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A1AE32B-3A6E-4C5E-8FEB-73861B9A2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9100" y="393365"/>
            <a:ext cx="5018211" cy="6035547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A0161F-3690-6E4F-A089-D1ED3A0B1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082" y="642594"/>
            <a:ext cx="4472921" cy="1371600"/>
          </a:xfrm>
        </p:spPr>
        <p:txBody>
          <a:bodyPr>
            <a:normAutofit/>
          </a:bodyPr>
          <a:lstStyle/>
          <a:p>
            <a:r>
              <a:rPr lang="en-US" sz="4000"/>
              <a:t>Play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9BB8F-4A43-2B4A-90BE-7C63C467F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4082" y="2103120"/>
            <a:ext cx="4472922" cy="3931920"/>
          </a:xfrm>
        </p:spPr>
        <p:txBody>
          <a:bodyPr>
            <a:normAutofit/>
          </a:bodyPr>
          <a:lstStyle/>
          <a:p>
            <a:pPr marL="285750" indent="-28575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Trend for preschool &amp; care centers to move away from play &amp; focus on academic learning</a:t>
            </a:r>
            <a:br>
              <a:rPr lang="en-US" dirty="0"/>
            </a:br>
            <a:endParaRPr lang="en-US" dirty="0"/>
          </a:p>
          <a:p>
            <a:pPr marL="285750" indent="-28575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Play devalued when busy adults &amp; parents fill children’s days w/structured activities</a:t>
            </a:r>
            <a:br>
              <a:rPr lang="en-US" dirty="0"/>
            </a:br>
            <a:endParaRPr lang="en-US" dirty="0"/>
          </a:p>
          <a:p>
            <a:pPr marL="285750" indent="-28575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Academic content introduced to children at younger ages</a:t>
            </a:r>
            <a:br>
              <a:rPr lang="en-US" dirty="0"/>
            </a:br>
            <a:endParaRPr lang="en-US" dirty="0"/>
          </a:p>
          <a:p>
            <a:pPr marL="285750" indent="-28575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Preschools focus on teaching letters/numbers traditionally taught in kindergarten or first grade</a:t>
            </a:r>
            <a:endParaRPr lang="en-US" dirty="0">
              <a:ln w="15875">
                <a:noFill/>
                <a:round/>
              </a:ln>
            </a:endParaRP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2B9C9E-BBEB-0143-9C46-D6240A28864D}"/>
              </a:ext>
            </a:extLst>
          </p:cNvPr>
          <p:cNvSpPr txBox="1"/>
          <p:nvPr/>
        </p:nvSpPr>
        <p:spPr>
          <a:xfrm>
            <a:off x="10534609" y="6180231"/>
            <a:ext cx="2259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27782407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E0D13DB-D099-4541-888D-DE0186F1C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0519" y="253548"/>
            <a:ext cx="5851795" cy="6384816"/>
          </a:xfrm>
          <a:prstGeom prst="rect">
            <a:avLst/>
          </a:prstGeom>
          <a:solidFill>
            <a:srgbClr val="FFFFFF"/>
          </a:solidFill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pic>
        <p:nvPicPr>
          <p:cNvPr id="4" name="Picture 3" descr="A person wearing a white shirt&#10;&#10;Description automatically generated">
            <a:extLst>
              <a:ext uri="{FF2B5EF4-FFF2-40B4-BE49-F238E27FC236}">
                <a16:creationId xmlns:a16="http://schemas.microsoft.com/office/drawing/2014/main" id="{A19A2BE6-B194-414D-ADA6-2DB929E6D9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071" r="10571"/>
          <a:stretch/>
        </p:blipFill>
        <p:spPr>
          <a:xfrm>
            <a:off x="424928" y="419292"/>
            <a:ext cx="5522976" cy="605332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09" y="253548"/>
            <a:ext cx="5612193" cy="6361598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7542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A0161F-3690-6E4F-A089-D1ED3A0B1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137" y="727626"/>
            <a:ext cx="4602152" cy="1718225"/>
          </a:xfrm>
        </p:spPr>
        <p:txBody>
          <a:bodyPr>
            <a:normAutofit/>
          </a:bodyPr>
          <a:lstStyle/>
          <a:p>
            <a:r>
              <a:rPr lang="en-US" sz="3000" dirty="0"/>
              <a:t>Supporting the Relationships of Young Children Involved in Child Welfare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9BB8F-4A43-2B4A-90BE-7C63C467F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6137" y="2538919"/>
            <a:ext cx="4602152" cy="3557805"/>
          </a:xfrm>
        </p:spPr>
        <p:txBody>
          <a:bodyPr>
            <a:noAutofit/>
          </a:bodyPr>
          <a:lstStyle/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Face-to-face contact between parents &amp; children in foster-care supports adequate attachment relationships</a:t>
            </a:r>
            <a:br>
              <a:rPr lang="en-US" dirty="0"/>
            </a:br>
            <a:endParaRPr lang="en-US" dirty="0"/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Visits occur frequently &amp; in homelike setting</a:t>
            </a:r>
            <a:br>
              <a:rPr lang="en-US" dirty="0"/>
            </a:br>
            <a:endParaRPr lang="en-US" dirty="0"/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Visits often occur in sterile office w/ no toys &amp; under watchful eyes of foster parents or social workers</a:t>
            </a:r>
            <a:br>
              <a:rPr lang="en-US" dirty="0"/>
            </a:br>
            <a:endParaRPr lang="en-US" dirty="0"/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Visits evoke painful feelings about separation &amp; child’s behavior worsens following the visit</a:t>
            </a:r>
            <a:endParaRPr lang="en-CA" dirty="0"/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295428-91B2-2B42-A7EA-27D25243D1E5}"/>
              </a:ext>
            </a:extLst>
          </p:cNvPr>
          <p:cNvSpPr txBox="1"/>
          <p:nvPr/>
        </p:nvSpPr>
        <p:spPr>
          <a:xfrm>
            <a:off x="10466876" y="6153475"/>
            <a:ext cx="2259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13189436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B6EE7E08-B389-43E5-B019-1B0A8ACBB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wearing a dress&#10;&#10;Description automatically generated">
            <a:extLst>
              <a:ext uri="{FF2B5EF4-FFF2-40B4-BE49-F238E27FC236}">
                <a16:creationId xmlns:a16="http://schemas.microsoft.com/office/drawing/2014/main" id="{698B9ADD-942E-7248-8102-3489C68A90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640" r="10139" b="-1"/>
          <a:stretch/>
        </p:blipFill>
        <p:spPr>
          <a:xfrm>
            <a:off x="20" y="10"/>
            <a:ext cx="6392647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E60D94A5-8A09-4BAB-8F7C-69BC34C54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1267" y="255102"/>
            <a:ext cx="5342133" cy="6361598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A1AE32B-3A6E-4C5E-8FEB-73861B9A2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9100" y="393365"/>
            <a:ext cx="5018211" cy="6035547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A0161F-3690-6E4F-A089-D1ED3A0B1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0" y="811927"/>
            <a:ext cx="4221803" cy="1371600"/>
          </a:xfrm>
        </p:spPr>
        <p:txBody>
          <a:bodyPr>
            <a:normAutofit/>
          </a:bodyPr>
          <a:lstStyle/>
          <a:p>
            <a:r>
              <a:rPr lang="en-US" sz="2800" dirty="0"/>
              <a:t>Supporting the Relationships of Young Children Involved </a:t>
            </a:r>
            <a:br>
              <a:rPr lang="en-US" sz="2800" dirty="0"/>
            </a:br>
            <a:r>
              <a:rPr lang="en-US" sz="2800" dirty="0"/>
              <a:t>in Child Welfare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9BB8F-4A43-2B4A-90BE-7C63C467F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4082" y="2492586"/>
            <a:ext cx="4472922" cy="3931920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Children may experience trauma from prolonged/forced separation from caregiver</a:t>
            </a:r>
            <a:br>
              <a:rPr lang="en-US" dirty="0"/>
            </a:br>
            <a:endParaRPr lang="en-US" dirty="0"/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Emotional connection through play can sustain parent-child attachment relationship</a:t>
            </a:r>
            <a:br>
              <a:rPr lang="en-US" dirty="0"/>
            </a:br>
            <a:endParaRPr lang="en-US" dirty="0"/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Mother-child pretend play typically supportive of children’s prosocial behavior &amp; well-being,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830508-4323-8B4A-95F4-38923284FD56}"/>
              </a:ext>
            </a:extLst>
          </p:cNvPr>
          <p:cNvSpPr txBox="1"/>
          <p:nvPr/>
        </p:nvSpPr>
        <p:spPr>
          <a:xfrm>
            <a:off x="10407103" y="6153475"/>
            <a:ext cx="2259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34489202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CF8C570-EAFF-42BB-B76A-636A356AD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2E27EA-B412-3245-8721-FF0420F40F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605" r="17604" b="-1"/>
          <a:stretch/>
        </p:blipFill>
        <p:spPr>
          <a:xfrm>
            <a:off x="190846" y="237744"/>
            <a:ext cx="4040033" cy="638251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DFE30F4-8284-432A-B7D0-0FAA2FDA8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0879" y="237744"/>
            <a:ext cx="7711563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E3F933-FC69-4374-A35F-CF4036537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9494" y="374904"/>
            <a:ext cx="7440649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E3D5AD-4EDC-8248-B693-26F4326AB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5375" y="642593"/>
            <a:ext cx="7264767" cy="1746504"/>
          </a:xfrm>
        </p:spPr>
        <p:txBody>
          <a:bodyPr>
            <a:normAutofit/>
          </a:bodyPr>
          <a:lstStyle/>
          <a:p>
            <a:r>
              <a:rPr lang="en-US" sz="3000" dirty="0"/>
              <a:t>Supporting Indigenous Children’s Developing Relationships through ICWA and Indigenous-based Child Welfare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F07E24-576B-FF43-93B8-12E6B892D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5374" y="2606717"/>
            <a:ext cx="7099070" cy="409651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Dramatic overrepresentation of Indigenous children &amp; families in North American public child welfare systems</a:t>
            </a:r>
            <a:br>
              <a:rPr lang="en-US" dirty="0"/>
            </a:br>
            <a:endParaRPr lang="en-US" dirty="0"/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Indigenous communities experience effects of genocide by colonial govt’s</a:t>
            </a:r>
            <a:br>
              <a:rPr lang="en-US" dirty="0"/>
            </a:br>
            <a:endParaRPr lang="en-US" dirty="0"/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Implementation of policies severed children from culture &amp; kinship circles</a:t>
            </a:r>
            <a:br>
              <a:rPr lang="en-US" dirty="0"/>
            </a:br>
            <a:endParaRPr lang="en-US" dirty="0">
              <a:ln w="15875">
                <a:noFill/>
                <a:round/>
              </a:ln>
            </a:endParaRP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Indigenous communities have spiritual &amp; cultural resources important to healthy functioning &amp; well-being of children</a:t>
            </a:r>
            <a:br>
              <a:rPr lang="en-US" dirty="0"/>
            </a:br>
            <a:endParaRPr lang="en-US" dirty="0"/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Children viewed as members of extended families, communities &amp; valued as members of tribes responsible for care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C2FBEC-20FA-2241-B9D9-B82039CE15A2}"/>
              </a:ext>
            </a:extLst>
          </p:cNvPr>
          <p:cNvSpPr txBox="1"/>
          <p:nvPr/>
        </p:nvSpPr>
        <p:spPr>
          <a:xfrm>
            <a:off x="10586536" y="6215407"/>
            <a:ext cx="2259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17290666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1657BF2-BFFB-4FF0-9FE2-4D7F7A7C9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397171-E233-4F26-9A8C-29C436537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4393" y="237744"/>
            <a:ext cx="7652977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A830B9C-C9EB-4D80-9552-AE9DE3075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53" y="374904"/>
            <a:ext cx="734015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8CCE73-57B9-F74A-A574-21B524873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642593"/>
            <a:ext cx="6281928" cy="1744183"/>
          </a:xfrm>
        </p:spPr>
        <p:txBody>
          <a:bodyPr>
            <a:normAutofit/>
          </a:bodyPr>
          <a:lstStyle/>
          <a:p>
            <a:r>
              <a:rPr lang="en-US" sz="3000" dirty="0"/>
              <a:t>Supporting Indigenous Children’s Developing Relationships through ICWA and Indigenous-based Child Welfare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F8D0F5-5F55-5849-A7FC-DDF2ACEE6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946" y="2803890"/>
            <a:ext cx="7111212" cy="3648456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Child protection should be non-coercive, strengths- &amp; community-based </a:t>
            </a:r>
            <a:br>
              <a:rPr lang="en-US" dirty="0"/>
            </a:br>
            <a:r>
              <a:rPr lang="en-US" dirty="0"/>
              <a:t>&amp; include focus on healing from past traumas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ln w="15875">
                <a:noFill/>
                <a:round/>
              </a:ln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Indigenous people are a nation &amp; feel emotional pain when responsibility of child care removed from jurisdiction</a:t>
            </a:r>
            <a:br>
              <a:rPr lang="en-US" dirty="0">
                <a:ln w="15875">
                  <a:noFill/>
                  <a:round/>
                </a:ln>
              </a:rPr>
            </a:br>
            <a:endParaRPr lang="en-US" dirty="0">
              <a:ln w="15875">
                <a:noFill/>
                <a:round/>
              </a:ln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Federal Indian Child Welfare Act (ICWA) focuses on Indigenous family preservation as integral to tribal sovereignty &amp; reparative justice</a:t>
            </a:r>
            <a:br>
              <a:rPr lang="en-US" dirty="0"/>
            </a:br>
            <a:endParaRPr lang="en-US" dirty="0"/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ICWA places exclusive jurisdiction of child welfare laws &amp; regulations </a:t>
            </a:r>
            <a:br>
              <a:rPr lang="en-US" dirty="0"/>
            </a:br>
            <a:r>
              <a:rPr lang="en-US" dirty="0"/>
              <a:t>on tribal lands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5DD8D8-B030-0946-944F-C202A972E2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90" r="-2" b="-2"/>
          <a:stretch/>
        </p:blipFill>
        <p:spPr>
          <a:xfrm>
            <a:off x="7837371" y="237744"/>
            <a:ext cx="4124416" cy="63825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17C24E-9F97-514A-B464-85D445A0E7D6}"/>
              </a:ext>
            </a:extLst>
          </p:cNvPr>
          <p:cNvSpPr txBox="1"/>
          <p:nvPr/>
        </p:nvSpPr>
        <p:spPr>
          <a:xfrm>
            <a:off x="6381611" y="6204043"/>
            <a:ext cx="2259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8416326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CF8C570-EAFF-42BB-B76A-636A356AD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erson that is standing in the grass&#10;&#10;Description automatically generated">
            <a:extLst>
              <a:ext uri="{FF2B5EF4-FFF2-40B4-BE49-F238E27FC236}">
                <a16:creationId xmlns:a16="http://schemas.microsoft.com/office/drawing/2014/main" id="{24BDD9D6-7FAD-7C48-B4F7-E25D99F54A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90" r="25041" b="1"/>
          <a:stretch/>
        </p:blipFill>
        <p:spPr>
          <a:xfrm>
            <a:off x="190846" y="237744"/>
            <a:ext cx="4040033" cy="638251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DFE30F4-8284-432A-B7D0-0FAA2FDA8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0879" y="237744"/>
            <a:ext cx="7711563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E3F933-FC69-4374-A35F-CF4036537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9494" y="374904"/>
            <a:ext cx="7440649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6EBBE2-7EB8-D041-9D5D-264C57771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1003" y="456616"/>
            <a:ext cx="7160217" cy="1746504"/>
          </a:xfrm>
        </p:spPr>
        <p:txBody>
          <a:bodyPr>
            <a:normAutofit/>
          </a:bodyPr>
          <a:lstStyle/>
          <a:p>
            <a:r>
              <a:rPr lang="en-US" sz="2800" dirty="0"/>
              <a:t>Supporting Indigenous Children’s Developing Relationships through ICWA and Indigenous-based Child Welfare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5F4CC7-782C-8E4A-AF0B-50BEC13C83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1003" y="2386583"/>
            <a:ext cx="7160217" cy="3967721"/>
          </a:xfrm>
        </p:spPr>
        <p:txBody>
          <a:bodyPr>
            <a:normAutofit/>
          </a:bodyPr>
          <a:lstStyle/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ICWA requires tribal notification by child protection agencies of child maltreatment allegations &amp; child custody proceedings</a:t>
            </a:r>
            <a:br>
              <a:rPr lang="en-US" dirty="0"/>
            </a:br>
            <a:endParaRPr lang="en-US" dirty="0"/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No federal agency overseeing state compliance with ICWA </a:t>
            </a:r>
            <a:br>
              <a:rPr lang="en-US" dirty="0"/>
            </a:br>
            <a:endParaRPr lang="en-US" dirty="0"/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Lack of state oversight resulted in instances of poor compliance</a:t>
            </a:r>
            <a:br>
              <a:rPr lang="en-US" dirty="0"/>
            </a:br>
            <a:endParaRPr lang="en-US" dirty="0"/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Child welfare professionals can learn from indigenous child welfare beliefs/practices for developing models of culturally appropriate policies</a:t>
            </a:r>
            <a:br>
              <a:rPr lang="en-US" dirty="0"/>
            </a:br>
            <a:endParaRPr lang="en-US" dirty="0"/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Partnerships between government-run child welfare agencies &amp; tribal agencies reduce disparities by involving Indigenous families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DE9184-7638-804D-93B1-5CDD0A9EDDCA}"/>
              </a:ext>
            </a:extLst>
          </p:cNvPr>
          <p:cNvSpPr txBox="1"/>
          <p:nvPr/>
        </p:nvSpPr>
        <p:spPr>
          <a:xfrm>
            <a:off x="10571320" y="6205496"/>
            <a:ext cx="2259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30548863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E0D13DB-D099-4541-888D-DE0186F1C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0519" y="253548"/>
            <a:ext cx="5851795" cy="6384816"/>
          </a:xfrm>
          <a:prstGeom prst="rect">
            <a:avLst/>
          </a:prstGeom>
          <a:solidFill>
            <a:srgbClr val="FFFFFF"/>
          </a:solidFill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pic>
        <p:nvPicPr>
          <p:cNvPr id="4" name="Picture 3" descr="A person that is standing in the grass&#10;&#10;Description automatically generated">
            <a:extLst>
              <a:ext uri="{FF2B5EF4-FFF2-40B4-BE49-F238E27FC236}">
                <a16:creationId xmlns:a16="http://schemas.microsoft.com/office/drawing/2014/main" id="{FD78A927-C81B-E043-BEC7-5D679CA252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99" r="17300" b="2"/>
          <a:stretch/>
        </p:blipFill>
        <p:spPr>
          <a:xfrm>
            <a:off x="424928" y="419292"/>
            <a:ext cx="5522976" cy="605332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09" y="253548"/>
            <a:ext cx="5612193" cy="6361598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7542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A0161F-3690-6E4F-A089-D1ED3A0B1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137" y="567607"/>
            <a:ext cx="4602152" cy="1718225"/>
          </a:xfrm>
        </p:spPr>
        <p:txBody>
          <a:bodyPr>
            <a:normAutofit/>
          </a:bodyPr>
          <a:lstStyle/>
          <a:p>
            <a:r>
              <a:rPr lang="en-US" sz="2600" dirty="0"/>
              <a:t>Implications for Supporting Young Children’s Development During Foster-care Placement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9BB8F-4A43-2B4A-90BE-7C63C467F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6137" y="2445851"/>
            <a:ext cx="4602152" cy="3557805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Child welfare workers need awareness of emotional distress &amp; unintended effects on development that may result in removing child from home</a:t>
            </a:r>
            <a:br>
              <a:rPr lang="en-US" dirty="0"/>
            </a:br>
            <a:endParaRPr lang="en-US" dirty="0"/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Secure attachment relationships between children &amp; foster families important to support optimal development &amp; minimize developmental delays</a:t>
            </a:r>
            <a:br>
              <a:rPr lang="en-US" dirty="0"/>
            </a:br>
            <a:endParaRPr lang="en-US" dirty="0"/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Support plans should be culturally-sensitive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AC5716-DCE1-0A42-87EF-8F7EAF7D0B0C}"/>
              </a:ext>
            </a:extLst>
          </p:cNvPr>
          <p:cNvSpPr txBox="1"/>
          <p:nvPr/>
        </p:nvSpPr>
        <p:spPr>
          <a:xfrm>
            <a:off x="10483809" y="6167282"/>
            <a:ext cx="2259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22761520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B6EE7E08-B389-43E5-B019-1B0A8ACBB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erson in a pink dress&#10;&#10;Description automatically generated">
            <a:extLst>
              <a:ext uri="{FF2B5EF4-FFF2-40B4-BE49-F238E27FC236}">
                <a16:creationId xmlns:a16="http://schemas.microsoft.com/office/drawing/2014/main" id="{6F9CEBA5-84FF-844B-80C8-4F41EE198D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18" r="30666" b="-1"/>
          <a:stretch/>
        </p:blipFill>
        <p:spPr>
          <a:xfrm>
            <a:off x="20" y="10"/>
            <a:ext cx="6392647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60D94A5-8A09-4BAB-8F7C-69BC34C54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1267" y="255102"/>
            <a:ext cx="5342133" cy="6361598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A1AE32B-3A6E-4C5E-8FEB-73861B9A2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9100" y="393365"/>
            <a:ext cx="5018211" cy="6035547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A0161F-3690-6E4F-A089-D1ED3A0B1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082" y="642594"/>
            <a:ext cx="4472921" cy="1371600"/>
          </a:xfrm>
        </p:spPr>
        <p:txBody>
          <a:bodyPr>
            <a:normAutofit/>
          </a:bodyPr>
          <a:lstStyle/>
          <a:p>
            <a:r>
              <a:rPr lang="en-US" sz="2500"/>
              <a:t>Implications for Supporting Young Children’s Development During Foster-care Placement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9BB8F-4A43-2B4A-90BE-7C63C467F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4082" y="2103120"/>
            <a:ext cx="4472922" cy="3931920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Goal of foster care often to return child home</a:t>
            </a:r>
            <a:br>
              <a:rPr lang="en-US" dirty="0"/>
            </a:br>
            <a:endParaRPr lang="en-US"/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Regular visits occur in home-like settings allow parents to respond to child’s needs, interact, play</a:t>
            </a:r>
            <a:br>
              <a:rPr lang="en-US" dirty="0"/>
            </a:br>
            <a:endParaRPr lang="en-US"/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When child returns home, can be traumatic</a:t>
            </a:r>
            <a:br>
              <a:rPr lang="en-US" dirty="0"/>
            </a:br>
            <a:endParaRPr lang="en-US"/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Transition from birth to foster parent must consider child’s current/new attachment relationships</a:t>
            </a:r>
            <a:endParaRPr lang="en-CA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DD961A-54BE-4F42-AF8D-5A7F1A301BEB}"/>
              </a:ext>
            </a:extLst>
          </p:cNvPr>
          <p:cNvSpPr txBox="1"/>
          <p:nvPr/>
        </p:nvSpPr>
        <p:spPr>
          <a:xfrm>
            <a:off x="10474835" y="6112527"/>
            <a:ext cx="2259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1819375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6EE7E08-B389-43E5-B019-1B0A8ACBB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person, outdoor, young, water&#10;&#10;Description automatically generated">
            <a:extLst>
              <a:ext uri="{FF2B5EF4-FFF2-40B4-BE49-F238E27FC236}">
                <a16:creationId xmlns:a16="http://schemas.microsoft.com/office/drawing/2014/main" id="{6D08833E-E5E5-EC40-9D5A-575CD4AF35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730"/>
          <a:stretch/>
        </p:blipFill>
        <p:spPr>
          <a:xfrm>
            <a:off x="20" y="-1"/>
            <a:ext cx="12191980" cy="685799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60D94A5-8A09-4BAB-8F7C-69BC34C54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11489" y="642594"/>
            <a:ext cx="5342133" cy="5572812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A1AE32B-3A6E-4C5E-8FEB-73861B9A2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77099" y="804672"/>
            <a:ext cx="5010912" cy="5248656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A0161F-3690-6E4F-A089-D1ED3A0B1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4304" y="926261"/>
            <a:ext cx="4472921" cy="1371600"/>
          </a:xfrm>
        </p:spPr>
        <p:txBody>
          <a:bodyPr>
            <a:normAutofit/>
          </a:bodyPr>
          <a:lstStyle/>
          <a:p>
            <a:r>
              <a:rPr lang="en-US" sz="400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9BB8F-4A43-2B4A-90BE-7C63C467F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9289" y="2249280"/>
            <a:ext cx="4878722" cy="3131672"/>
          </a:xfrm>
        </p:spPr>
        <p:txBody>
          <a:bodyPr>
            <a:noAutofit/>
          </a:bodyPr>
          <a:lstStyle/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Consider young child’s developing biological, psychological &amp; social competencies, &amp; physical/social ecologies where achievements emerge</a:t>
            </a:r>
            <a:br>
              <a:rPr lang="en-US" dirty="0">
                <a:ln w="15875">
                  <a:noFill/>
                  <a:round/>
                </a:ln>
              </a:rPr>
            </a:br>
            <a:endParaRPr lang="en-US" dirty="0"/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Understand microsystems &amp; contexts that influence development from age </a:t>
            </a:r>
            <a:r>
              <a:rPr lang="en-US" dirty="0">
                <a:ln w="15875">
                  <a:noFill/>
                  <a:round/>
                </a:ln>
              </a:rPr>
              <a:t>2</a:t>
            </a:r>
            <a:r>
              <a:rPr lang="en-US" dirty="0"/>
              <a:t> ½</a:t>
            </a:r>
            <a:r>
              <a:rPr lang="en-US" dirty="0">
                <a:ln w="15875">
                  <a:noFill/>
                  <a:round/>
                </a:ln>
              </a:rPr>
              <a:t> - 6 years</a:t>
            </a:r>
            <a:br>
              <a:rPr lang="en-US" dirty="0">
                <a:ln w="15875">
                  <a:noFill/>
                  <a:round/>
                </a:ln>
              </a:rPr>
            </a:br>
            <a:endParaRPr lang="en-US" dirty="0"/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Consider interventions necessary for young child’s safety &amp; development</a:t>
            </a:r>
            <a:br>
              <a:rPr lang="en-US" dirty="0"/>
            </a:br>
            <a:endParaRPr lang="en-US" dirty="0"/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Understand unintended consequences of child welfare interventions</a:t>
            </a:r>
            <a:endParaRPr lang="en-US" dirty="0">
              <a:ln w="15875">
                <a:noFill/>
                <a:round/>
              </a:ln>
            </a:endParaRPr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C65335-6B18-6541-BAFA-1FEF8F6C2031}"/>
              </a:ext>
            </a:extLst>
          </p:cNvPr>
          <p:cNvSpPr txBox="1"/>
          <p:nvPr/>
        </p:nvSpPr>
        <p:spPr>
          <a:xfrm>
            <a:off x="10107994" y="5777325"/>
            <a:ext cx="2259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29858913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E0D13DB-D099-4541-888D-DE0186F1C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0519" y="253548"/>
            <a:ext cx="5851795" cy="6384816"/>
          </a:xfrm>
          <a:prstGeom prst="rect">
            <a:avLst/>
          </a:prstGeom>
          <a:solidFill>
            <a:srgbClr val="FFFFFF"/>
          </a:solidFill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7CF1C0-3F5C-A643-9B8A-2DC922AF58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81" t="1" r="18474" b="1"/>
          <a:stretch/>
        </p:blipFill>
        <p:spPr>
          <a:xfrm>
            <a:off x="424928" y="419292"/>
            <a:ext cx="5522976" cy="605332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09" y="253548"/>
            <a:ext cx="5612193" cy="6361598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7542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A0161F-3690-6E4F-A089-D1ED3A0B1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2151" y="526148"/>
            <a:ext cx="4602152" cy="1718225"/>
          </a:xfrm>
        </p:spPr>
        <p:txBody>
          <a:bodyPr>
            <a:normAutofit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9BB8F-4A43-2B4A-90BE-7C63C467F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3276" y="2088256"/>
            <a:ext cx="4949124" cy="4414743"/>
          </a:xfrm>
        </p:spPr>
        <p:txBody>
          <a:bodyPr>
            <a:noAutofit/>
          </a:bodyPr>
          <a:lstStyle/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Social work w/ children 2</a:t>
            </a:r>
            <a:r>
              <a:rPr lang="en-US" dirty="0"/>
              <a:t> ½</a:t>
            </a:r>
            <a:r>
              <a:rPr lang="en-US" dirty="0">
                <a:ln w="15875">
                  <a:noFill/>
                  <a:round/>
                </a:ln>
              </a:rPr>
              <a:t> -6 yrs. have potential </a:t>
            </a:r>
            <a:br>
              <a:rPr lang="en-US" dirty="0">
                <a:ln w="15875">
                  <a:noFill/>
                  <a:round/>
                </a:ln>
              </a:rPr>
            </a:br>
            <a:r>
              <a:rPr lang="en-US" dirty="0">
                <a:ln w="15875">
                  <a:noFill/>
                  <a:round/>
                </a:ln>
              </a:rPr>
              <a:t>to significantly support positive development</a:t>
            </a:r>
            <a:br>
              <a:rPr lang="en-US" dirty="0">
                <a:ln w="15875">
                  <a:noFill/>
                  <a:round/>
                </a:ln>
              </a:rPr>
            </a:br>
            <a:endParaRPr lang="en-US" dirty="0">
              <a:ln w="15875">
                <a:noFill/>
                <a:round/>
              </a:ln>
            </a:endParaRP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Children’s relationships &amp; contexts of development expand considerably in childhood</a:t>
            </a:r>
            <a:br>
              <a:rPr lang="en-US" dirty="0">
                <a:ln w="15875">
                  <a:noFill/>
                  <a:round/>
                </a:ln>
              </a:rPr>
            </a:br>
            <a:endParaRPr lang="en-US" dirty="0">
              <a:ln w="15875">
                <a:noFill/>
                <a:round/>
              </a:ln>
            </a:endParaRP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Play an increasingly important way children </a:t>
            </a:r>
            <a:br>
              <a:rPr lang="en-US" dirty="0">
                <a:ln w="15875">
                  <a:noFill/>
                  <a:round/>
                </a:ln>
              </a:rPr>
            </a:br>
            <a:r>
              <a:rPr lang="en-US" dirty="0">
                <a:ln w="15875">
                  <a:noFill/>
                  <a:round/>
                </a:ln>
              </a:rPr>
              <a:t>interact with social &amp; physical environments</a:t>
            </a:r>
            <a:br>
              <a:rPr lang="en-US" dirty="0">
                <a:ln w="15875">
                  <a:noFill/>
                  <a:round/>
                </a:ln>
              </a:rPr>
            </a:br>
            <a:endParaRPr lang="en-US" dirty="0">
              <a:ln w="15875">
                <a:noFill/>
                <a:round/>
              </a:ln>
            </a:endParaRP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Pretend play shaped in relation to particular sociocultural-historical contexts</a:t>
            </a:r>
            <a:br>
              <a:rPr lang="en-US" dirty="0">
                <a:ln w="15875">
                  <a:noFill/>
                  <a:round/>
                </a:ln>
              </a:rPr>
            </a:br>
            <a:endParaRPr lang="en-US" dirty="0">
              <a:ln w="15875">
                <a:noFill/>
                <a:round/>
              </a:ln>
            </a:endParaRP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In foster homes, care must be taken to support attachment relationships &amp; play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894AB3-EB3D-5542-AB11-C8E3517BE6F9}"/>
              </a:ext>
            </a:extLst>
          </p:cNvPr>
          <p:cNvSpPr txBox="1"/>
          <p:nvPr/>
        </p:nvSpPr>
        <p:spPr>
          <a:xfrm>
            <a:off x="10464004" y="6153475"/>
            <a:ext cx="2259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33706974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0D13DB-D099-4541-888D-DE0186F1C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0519" y="253548"/>
            <a:ext cx="5851795" cy="6384816"/>
          </a:xfrm>
          <a:prstGeom prst="rect">
            <a:avLst/>
          </a:prstGeom>
          <a:solidFill>
            <a:srgbClr val="FFFFFF"/>
          </a:solidFill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5D680E-4DB9-4342-BDE9-5264DAAE69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181" t="281" r="18181" b="-279"/>
          <a:stretch/>
        </p:blipFill>
        <p:spPr>
          <a:xfrm>
            <a:off x="424928" y="419292"/>
            <a:ext cx="5522976" cy="605332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09" y="253548"/>
            <a:ext cx="5612193" cy="6361598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7542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A0161F-3690-6E4F-A089-D1ED3A0B1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2054" y="464157"/>
            <a:ext cx="4814261" cy="1718225"/>
          </a:xfrm>
        </p:spPr>
        <p:txBody>
          <a:bodyPr>
            <a:normAutofit/>
          </a:bodyPr>
          <a:lstStyle/>
          <a:p>
            <a:r>
              <a:rPr lang="en-US" sz="3200" dirty="0"/>
              <a:t>Child Welfare with Young Children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9BB8F-4A43-2B4A-90BE-7C63C467F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8923" y="2114965"/>
            <a:ext cx="4866468" cy="5768172"/>
          </a:xfrm>
        </p:spPr>
        <p:txBody>
          <a:bodyPr>
            <a:noAutofit/>
          </a:bodyPr>
          <a:lstStyle/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Child welfare: </a:t>
            </a:r>
            <a:r>
              <a:rPr lang="en-US" dirty="0"/>
              <a:t>G</a:t>
            </a:r>
            <a:r>
              <a:rPr lang="en-US" sz="1800" dirty="0"/>
              <a:t>overnment-organized service-delivery system designed to assist children who’ve been abused/neglected, or well-being at risk</a:t>
            </a: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Services include: 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In-home child &amp; family support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Treatment for parents’ substance misuse or mental health</a:t>
            </a:r>
            <a:endParaRPr lang="en-US" dirty="0"/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Foster-care placement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Placement meant to be less disruptive/stressful </a:t>
            </a:r>
            <a:endParaRPr lang="en-US" sz="1400" dirty="0"/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Legislation provides support for children to be placed with relatives &amp; adoptive homes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CB84DD-3C95-804F-BC43-C54C9F8F70BB}"/>
              </a:ext>
            </a:extLst>
          </p:cNvPr>
          <p:cNvSpPr txBox="1"/>
          <p:nvPr/>
        </p:nvSpPr>
        <p:spPr>
          <a:xfrm>
            <a:off x="10451245" y="6215406"/>
            <a:ext cx="3657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 Credit: Pixabay </a:t>
            </a:r>
          </a:p>
        </p:txBody>
      </p:sp>
    </p:spTree>
    <p:extLst>
      <p:ext uri="{BB962C8B-B14F-4D97-AF65-F5344CB8AC3E}">
        <p14:creationId xmlns:p14="http://schemas.microsoft.com/office/powerpoint/2010/main" val="1198858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B6EE7E08-B389-43E5-B019-1B0A8ACBB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erson that is standing in the grass&#10;&#10;Description automatically generated">
            <a:extLst>
              <a:ext uri="{FF2B5EF4-FFF2-40B4-BE49-F238E27FC236}">
                <a16:creationId xmlns:a16="http://schemas.microsoft.com/office/drawing/2014/main" id="{D13F8FB7-EA36-D94F-B4A2-192D267124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334" b="339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60D94A5-8A09-4BAB-8F7C-69BC34C54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11489" y="642594"/>
            <a:ext cx="5342133" cy="5572812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A1AE32B-3A6E-4C5E-8FEB-73861B9A2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77099" y="804672"/>
            <a:ext cx="5010912" cy="5248656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A0161F-3690-6E4F-A089-D1ED3A0B1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1247" y="1205230"/>
            <a:ext cx="4245978" cy="1371600"/>
          </a:xfrm>
        </p:spPr>
        <p:txBody>
          <a:bodyPr>
            <a:normAutofit/>
          </a:bodyPr>
          <a:lstStyle/>
          <a:p>
            <a:r>
              <a:rPr lang="en-US" sz="4000" dirty="0"/>
              <a:t>Child Welfare with Young Children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9BB8F-4A43-2B4A-90BE-7C63C467F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4304" y="2760724"/>
            <a:ext cx="4472922" cy="3131672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Foster-care protects child’s physical safety; puts family attachment relationships at risk</a:t>
            </a:r>
            <a:br>
              <a:rPr lang="en-US" dirty="0"/>
            </a:br>
            <a:endParaRPr lang="en-US" dirty="0"/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Multiple foster-care placements may impair abilities to form attachment relationships</a:t>
            </a:r>
            <a:br>
              <a:rPr lang="en-US" dirty="0"/>
            </a:br>
            <a:endParaRPr lang="en-US" dirty="0"/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Establishing attachment relationships for foster caregivers especially challenging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ADEDF2-9302-9E4A-A078-E8CA745A1B7F}"/>
              </a:ext>
            </a:extLst>
          </p:cNvPr>
          <p:cNvSpPr txBox="1"/>
          <p:nvPr/>
        </p:nvSpPr>
        <p:spPr>
          <a:xfrm>
            <a:off x="10097810" y="5812488"/>
            <a:ext cx="2259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26164761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870BB34-1E11-4A38-961E-8BECD4EB20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gradFill>
            <a:gsLst>
              <a:gs pos="0">
                <a:schemeClr val="bg2">
                  <a:tint val="90000"/>
                  <a:shade val="92000"/>
                  <a:satMod val="160000"/>
                </a:schemeClr>
              </a:gs>
              <a:gs pos="77000">
                <a:schemeClr val="bg2">
                  <a:tint val="100000"/>
                  <a:shade val="73000"/>
                  <a:satMod val="155000"/>
                </a:schemeClr>
              </a:gs>
              <a:gs pos="100000">
                <a:schemeClr val="bg2">
                  <a:tint val="100000"/>
                  <a:shade val="67000"/>
                  <a:satMod val="1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icture containing ground, boy, building, person&#10;&#10;Description automatically generated">
            <a:extLst>
              <a:ext uri="{FF2B5EF4-FFF2-40B4-BE49-F238E27FC236}">
                <a16:creationId xmlns:a16="http://schemas.microsoft.com/office/drawing/2014/main" id="{17D26654-6D99-014E-B22D-46D9018D6F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940" r="9091" b="12451"/>
          <a:stretch/>
        </p:blipFill>
        <p:spPr>
          <a:xfrm>
            <a:off x="1" y="10"/>
            <a:ext cx="12191999" cy="685798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E480DB9-98E5-480A-AF30-5D73B61273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0206" y="237744"/>
            <a:ext cx="7652977" cy="6382512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F246CF-DB85-4B25-B3A3-F5BBDEE3EA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7366" y="374904"/>
            <a:ext cx="7340156" cy="6108192"/>
          </a:xfrm>
          <a:prstGeom prst="rect">
            <a:avLst/>
          </a:prstGeom>
          <a:noFill/>
          <a:ln w="635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A0161F-3690-6E4F-A089-D1ED3A0B1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350" y="22661"/>
            <a:ext cx="6718433" cy="1746504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Child Welfare with Young Children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9BB8F-4A43-2B4A-90BE-7C63C467F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655" y="1366209"/>
            <a:ext cx="7206077" cy="4569642"/>
          </a:xfrm>
        </p:spPr>
        <p:txBody>
          <a:bodyPr>
            <a:no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Infants/young children in foster care 3-7x’s more chronic emotion disorders &amp; medical conditions than children w/ same socioeconomic background &amp; remain at home</a:t>
            </a:r>
            <a:b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Children entering foster-care as infant/young child &gt; developmental delays than youth from similar backgrounds &amp; remain at home</a:t>
            </a:r>
            <a:b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Across cultures, understanding/defining child abuse/neglect differs</a:t>
            </a:r>
            <a:b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Reasons for abuse &amp; consequences of maltreatment varies across world</a:t>
            </a:r>
            <a:b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Cultural variation on appropriate societal responses to child maltreatment</a:t>
            </a:r>
            <a:br>
              <a:rPr lang="en-US" dirty="0"/>
            </a:br>
            <a:endParaRPr lang="en-US" dirty="0"/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Some cultures place responsibilities w/ extended family, religious organizations &amp; government</a:t>
            </a:r>
            <a:endParaRPr lang="en-US" dirty="0">
              <a:ln w="15875">
                <a:noFill/>
                <a:round/>
              </a:ln>
            </a:endParaRPr>
          </a:p>
          <a:p>
            <a:pPr>
              <a:spcBef>
                <a:spcPts val="0"/>
              </a:spcBef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5945F0-52AF-144F-A42C-C60968E07909}"/>
              </a:ext>
            </a:extLst>
          </p:cNvPr>
          <p:cNvSpPr txBox="1"/>
          <p:nvPr/>
        </p:nvSpPr>
        <p:spPr>
          <a:xfrm>
            <a:off x="10684734" y="6483096"/>
            <a:ext cx="2259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711226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1657BF2-BFFB-4FF0-9FE2-4D7F7A7C9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397171-E233-4F26-9A8C-29C436537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4393" y="237744"/>
            <a:ext cx="7652977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A830B9C-C9EB-4D80-9552-AE9DE3075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53" y="374904"/>
            <a:ext cx="734015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A0161F-3690-6E4F-A089-D1ED3A0B1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905" y="673589"/>
            <a:ext cx="6731811" cy="1744183"/>
          </a:xfrm>
        </p:spPr>
        <p:txBody>
          <a:bodyPr>
            <a:normAutofit/>
          </a:bodyPr>
          <a:lstStyle/>
          <a:p>
            <a:r>
              <a:rPr lang="en-US" sz="3600" dirty="0"/>
              <a:t>Child Welfare with Young Children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9BB8F-4A43-2B4A-90BE-7C63C467F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432" y="2386584"/>
            <a:ext cx="7157707" cy="3648456"/>
          </a:xfrm>
        </p:spPr>
        <p:txBody>
          <a:bodyPr>
            <a:noAutofit/>
          </a:bodyPr>
          <a:lstStyle/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Decisions regarding children’s safety/permanency complex when </a:t>
            </a:r>
            <a:br>
              <a:rPr lang="en-US" dirty="0"/>
            </a:br>
            <a:r>
              <a:rPr lang="en-US" dirty="0"/>
              <a:t>parents suffer from addiction, other mental illnesses, major disabilities</a:t>
            </a:r>
            <a:br>
              <a:rPr lang="en-US" dirty="0"/>
            </a:br>
            <a:endParaRPr lang="en-US" dirty="0"/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Severe mental illness disrupts parenting but many able to parent </a:t>
            </a:r>
            <a:br>
              <a:rPr lang="en-US" dirty="0"/>
            </a:br>
            <a:r>
              <a:rPr lang="en-US" dirty="0"/>
              <a:t>adequately</a:t>
            </a:r>
            <a:br>
              <a:rPr lang="en-US" dirty="0"/>
            </a:br>
            <a:endParaRPr lang="en-US" dirty="0"/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T</a:t>
            </a:r>
            <a:r>
              <a:rPr lang="en-US" sz="1800" dirty="0"/>
              <a:t>reatment &amp; parenting support = not unusual for parents with </a:t>
            </a:r>
            <a:br>
              <a:rPr lang="en-US" sz="1800" dirty="0"/>
            </a:br>
            <a:r>
              <a:rPr lang="en-US" sz="1800" dirty="0"/>
              <a:t>psychotic disorders to keep children at home</a:t>
            </a:r>
            <a:br>
              <a:rPr lang="en-US" sz="1800" dirty="0"/>
            </a:br>
            <a:endParaRPr lang="en-US" sz="1800" dirty="0"/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Child welfare programs have psychometrically sound instruments to </a:t>
            </a:r>
            <a:br>
              <a:rPr lang="en-US" dirty="0"/>
            </a:br>
            <a:r>
              <a:rPr lang="en-US" dirty="0"/>
              <a:t>assess risk for child to remain with mentally ill parent</a:t>
            </a:r>
            <a:br>
              <a:rPr lang="en-US" dirty="0"/>
            </a:br>
            <a:endParaRPr lang="en-US" sz="1600" dirty="0"/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Mental illness or other disabilities never automatic reason for </a:t>
            </a:r>
            <a:br>
              <a:rPr lang="en-US" sz="1800" dirty="0"/>
            </a:br>
            <a:r>
              <a:rPr lang="en-US" sz="1800" dirty="0"/>
              <a:t>removing child from home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en-US" dirty="0"/>
          </a:p>
        </p:txBody>
      </p:sp>
      <p:pic>
        <p:nvPicPr>
          <p:cNvPr id="4" name="Picture 3" descr="A person who is smiling and looking at the camera&#10;&#10;Description automatically generated">
            <a:extLst>
              <a:ext uri="{FF2B5EF4-FFF2-40B4-BE49-F238E27FC236}">
                <a16:creationId xmlns:a16="http://schemas.microsoft.com/office/drawing/2014/main" id="{0AB59827-A5E8-BA45-B510-3D70102356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15" r="9199" b="-2"/>
          <a:stretch/>
        </p:blipFill>
        <p:spPr>
          <a:xfrm>
            <a:off x="7837371" y="237744"/>
            <a:ext cx="4124416" cy="63825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EF1719-3FD3-8048-915A-1B00163ECC53}"/>
              </a:ext>
            </a:extLst>
          </p:cNvPr>
          <p:cNvSpPr txBox="1"/>
          <p:nvPr/>
        </p:nvSpPr>
        <p:spPr>
          <a:xfrm>
            <a:off x="6338807" y="6182345"/>
            <a:ext cx="2259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25626589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D5851415-CF4E-4C41-9E36-04E444B51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B516B89-DEA0-4832-8C56-F048168DAD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7646" y="413053"/>
            <a:ext cx="8212114" cy="6064596"/>
          </a:xfrm>
          <a:prstGeom prst="rect">
            <a:avLst/>
          </a:prstGeom>
          <a:solidFill>
            <a:srgbClr val="FFFFFF"/>
          </a:solidFill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pic>
        <p:nvPicPr>
          <p:cNvPr id="5" name="Picture 4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DABAD115-09F3-0F49-96E8-84C8F3CF53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19"/>
          <a:stretch/>
        </p:blipFill>
        <p:spPr>
          <a:xfrm>
            <a:off x="582639" y="578707"/>
            <a:ext cx="7882128" cy="573328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3EA2D33E-BAA2-467B-80B0-8887D9A99F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067C508-2065-42E3-98D2-F3A9B8339B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4978" y="402336"/>
            <a:ext cx="2596896" cy="605332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A0161F-3690-6E4F-A089-D1ED3A0B1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6880" y="-22254"/>
            <a:ext cx="2477473" cy="1499738"/>
          </a:xfrm>
        </p:spPr>
        <p:txBody>
          <a:bodyPr anchor="b">
            <a:normAutofit/>
          </a:bodyPr>
          <a:lstStyle/>
          <a:p>
            <a:r>
              <a:rPr lang="en-US" sz="2400" dirty="0"/>
              <a:t>Child Welfare with Young Children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9BB8F-4A43-2B4A-90BE-7C63C467F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6882" y="1715227"/>
            <a:ext cx="2312479" cy="4582869"/>
          </a:xfrm>
        </p:spPr>
        <p:txBody>
          <a:bodyPr>
            <a:no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Shortage of adoptive homes for children of color, older &amp; children w/special needs</a:t>
            </a:r>
            <a:b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Recovery or development of parents’ skills &amp; on-going support best chance difficult to place/adopt children have for stable relationships &amp; permanent home</a:t>
            </a:r>
            <a:endParaRPr lang="en-US" dirty="0">
              <a:ln w="15875">
                <a:noFill/>
                <a:round/>
              </a:ln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spcBef>
                <a:spcPts val="0"/>
              </a:spcBef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A4157C-53DE-AB47-8A03-10764CF04107}"/>
              </a:ext>
            </a:extLst>
          </p:cNvPr>
          <p:cNvSpPr txBox="1"/>
          <p:nvPr/>
        </p:nvSpPr>
        <p:spPr>
          <a:xfrm>
            <a:off x="7222211" y="6051876"/>
            <a:ext cx="2259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1652879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small child sitting in a field&#10;&#10;Description automatically generated">
            <a:extLst>
              <a:ext uri="{FF2B5EF4-FFF2-40B4-BE49-F238E27FC236}">
                <a16:creationId xmlns:a16="http://schemas.microsoft.com/office/drawing/2014/main" id="{40A42024-A5DE-2448-8542-33D24C5604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91" t="19152"/>
          <a:stretch/>
        </p:blipFill>
        <p:spPr>
          <a:xfrm>
            <a:off x="20" y="-1"/>
            <a:ext cx="12191980" cy="6857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09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7542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A0161F-3690-6E4F-A089-D1ED3A0B1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2278" y="495152"/>
            <a:ext cx="5185032" cy="1718225"/>
          </a:xfrm>
        </p:spPr>
        <p:txBody>
          <a:bodyPr>
            <a:normAutofit/>
          </a:bodyPr>
          <a:lstStyle/>
          <a:p>
            <a:r>
              <a:rPr lang="en-US" sz="3400" dirty="0"/>
              <a:t>Highlights of Development During Early Childhood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9BB8F-4A43-2B4A-90BE-7C63C467F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2278" y="2265447"/>
            <a:ext cx="5067946" cy="348006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Age 2-6, children demonstrate increasing physical, cognitive &amp; socioemotional abilities</a:t>
            </a:r>
            <a:br>
              <a:rPr lang="en-US" sz="1800" dirty="0"/>
            </a:br>
            <a:endParaRPr lang="en-US" sz="1800" dirty="0"/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Abilities increase opportunities for interacting w/ adults &amp; children in variety of contexts</a:t>
            </a:r>
            <a:br>
              <a:rPr lang="en-US" dirty="0">
                <a:ln w="15875">
                  <a:noFill/>
                  <a:round/>
                </a:ln>
              </a:rPr>
            </a:br>
            <a:endParaRPr lang="en-US" dirty="0">
              <a:ln w="15875">
                <a:noFill/>
                <a:round/>
              </a:ln>
            </a:endParaRP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Early childhood; brain grows to 90% of full weight. Myelination &amp; neuronal branching continue in frontal cortex &amp; regions important for intellectual functioning &amp; regulating behavior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ln w="15875">
                <a:noFill/>
                <a:round/>
              </a:ln>
            </a:endParaRP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ln w="15875">
                <a:noFill/>
                <a:round/>
              </a:ln>
            </a:endParaRP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3E79FF-3665-F04C-B778-3338D2227632}"/>
              </a:ext>
            </a:extLst>
          </p:cNvPr>
          <p:cNvSpPr txBox="1"/>
          <p:nvPr/>
        </p:nvSpPr>
        <p:spPr>
          <a:xfrm>
            <a:off x="6487542" y="6153475"/>
            <a:ext cx="2259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29182688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D5851415-CF4E-4C41-9E36-04E444B51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B516B89-DEA0-4832-8C56-F048168DAD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7646" y="413053"/>
            <a:ext cx="8212114" cy="6064596"/>
          </a:xfrm>
          <a:prstGeom prst="rect">
            <a:avLst/>
          </a:prstGeom>
          <a:solidFill>
            <a:srgbClr val="FFFFFF"/>
          </a:solidFill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pic>
        <p:nvPicPr>
          <p:cNvPr id="4" name="Picture 3" descr="A picture containing person, outdoor, ground, tree&#10;&#10;Description automatically generated">
            <a:extLst>
              <a:ext uri="{FF2B5EF4-FFF2-40B4-BE49-F238E27FC236}">
                <a16:creationId xmlns:a16="http://schemas.microsoft.com/office/drawing/2014/main" id="{32867528-4C5B-3A4D-9764-98A965F313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3015"/>
          <a:stretch/>
        </p:blipFill>
        <p:spPr>
          <a:xfrm>
            <a:off x="582639" y="578707"/>
            <a:ext cx="7882128" cy="573328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3EA2D33E-BAA2-467B-80B0-8887D9A99F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067C508-2065-42E3-98D2-F3A9B8339B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4978" y="402336"/>
            <a:ext cx="2596896" cy="605332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A0161F-3690-6E4F-A089-D1ED3A0B1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5265" y="42044"/>
            <a:ext cx="2589376" cy="1499738"/>
          </a:xfrm>
        </p:spPr>
        <p:txBody>
          <a:bodyPr anchor="b">
            <a:normAutofit/>
          </a:bodyPr>
          <a:lstStyle/>
          <a:p>
            <a:r>
              <a:rPr lang="en-US" sz="2000" dirty="0"/>
              <a:t>Highlights of Development During Early Childhood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9BB8F-4A43-2B4A-90BE-7C63C467F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6882" y="1909768"/>
            <a:ext cx="2312479" cy="4545896"/>
          </a:xfrm>
        </p:spPr>
        <p:txBody>
          <a:bodyPr>
            <a:noAutofit/>
          </a:bodyPr>
          <a:lstStyle/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Early childhood psychological milestones include cognitive &amp; socioemotional development</a:t>
            </a:r>
            <a:br>
              <a:rPr lang="en-US" dirty="0">
                <a:ln w="15875">
                  <a:noFill/>
                  <a:round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n-US" dirty="0">
              <a:ln w="15875">
                <a:noFill/>
                <a:round/>
              </a:ln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Memory &amp; knowledge of physical laws &amp; objects increase</a:t>
            </a:r>
            <a:br>
              <a:rPr lang="en-US" dirty="0">
                <a:ln w="15875">
                  <a:noFill/>
                  <a:round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n-US" dirty="0">
              <a:ln w="15875">
                <a:noFill/>
                <a:round/>
              </a:ln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Young children confuse appearance w/ reality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ln w="15875">
                <a:noFill/>
                <a:round/>
              </a:ln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spcBef>
                <a:spcPts val="0"/>
              </a:spcBef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DD6D64-E8E4-984C-8279-763588CED422}"/>
              </a:ext>
            </a:extLst>
          </p:cNvPr>
          <p:cNvSpPr txBox="1"/>
          <p:nvPr/>
        </p:nvSpPr>
        <p:spPr>
          <a:xfrm>
            <a:off x="712922" y="6065774"/>
            <a:ext cx="2259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297586706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">
      <a:dk1>
        <a:srgbClr val="000000"/>
      </a:dk1>
      <a:lt1>
        <a:srgbClr val="FFFFFF"/>
      </a:lt1>
      <a:dk2>
        <a:srgbClr val="233E37"/>
      </a:dk2>
      <a:lt2>
        <a:srgbClr val="EAE7E4"/>
      </a:lt2>
      <a:accent1>
        <a:srgbClr val="8FA5C3"/>
      </a:accent1>
      <a:accent2>
        <a:srgbClr val="7AAAB3"/>
      </a:accent2>
      <a:accent3>
        <a:srgbClr val="80AA9F"/>
      </a:accent3>
      <a:accent4>
        <a:srgbClr val="77AF89"/>
      </a:accent4>
      <a:accent5>
        <a:srgbClr val="85AB82"/>
      </a:accent5>
      <a:accent6>
        <a:srgbClr val="8FAA74"/>
      </a:accent6>
      <a:hlink>
        <a:srgbClr val="987F5C"/>
      </a:hlink>
      <a:folHlink>
        <a:srgbClr val="848484"/>
      </a:folHlink>
    </a:clrScheme>
    <a:fontScheme name="Savon">
      <a:maj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2231</Words>
  <Application>Microsoft Macintosh PowerPoint</Application>
  <PresentationFormat>Widescreen</PresentationFormat>
  <Paragraphs>254</Paragraphs>
  <Slides>20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Garamond</vt:lpstr>
      <vt:lpstr>SavonVTI</vt:lpstr>
      <vt:lpstr>CHAPTER 6. SOCIAL WORK WITH YOUNG CHILDREN: EXPANDING RELATIONSHIPS AND DEVELOPMENTAL CONTEXTS </vt:lpstr>
      <vt:lpstr>Objectives</vt:lpstr>
      <vt:lpstr>Child Welfare with Young Children</vt:lpstr>
      <vt:lpstr>Child Welfare with Young Children</vt:lpstr>
      <vt:lpstr>Child Welfare with Young Children</vt:lpstr>
      <vt:lpstr>Child Welfare with Young Children</vt:lpstr>
      <vt:lpstr>Child Welfare with Young Children</vt:lpstr>
      <vt:lpstr>Highlights of Development During Early Childhood</vt:lpstr>
      <vt:lpstr>Highlights of Development During Early Childhood</vt:lpstr>
      <vt:lpstr>Play</vt:lpstr>
      <vt:lpstr>Pretend Play</vt:lpstr>
      <vt:lpstr>Play</vt:lpstr>
      <vt:lpstr>Supporting the Relationships of Young Children Involved in Child Welfare </vt:lpstr>
      <vt:lpstr>Supporting the Relationships of Young Children Involved  in Child Welfare </vt:lpstr>
      <vt:lpstr>Supporting Indigenous Children’s Developing Relationships through ICWA and Indigenous-based Child Welfare Practice</vt:lpstr>
      <vt:lpstr>Supporting Indigenous Children’s Developing Relationships through ICWA and Indigenous-based Child Welfare Practice</vt:lpstr>
      <vt:lpstr>Supporting Indigenous Children’s Developing Relationships through ICWA and Indigenous-based Child Welfare Practice</vt:lpstr>
      <vt:lpstr>Implications for Supporting Young Children’s Development During Foster-care Placement</vt:lpstr>
      <vt:lpstr>Implications for Supporting Young Children’s Development During Foster-care Placement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6. SOCIAL WORK WITH YOUNG CHILDREN: EXPANDING RELATIONSHIPS AND DEVELOPMENTAL CONTEXTS </dc:title>
  <dc:creator>Bailey Jader</dc:creator>
  <cp:lastModifiedBy>Bailey Jader</cp:lastModifiedBy>
  <cp:revision>3</cp:revision>
  <dcterms:created xsi:type="dcterms:W3CDTF">2019-08-15T19:48:58Z</dcterms:created>
  <dcterms:modified xsi:type="dcterms:W3CDTF">2019-09-06T14:59:55Z</dcterms:modified>
</cp:coreProperties>
</file>