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8"/>
  </p:notesMasterIdLst>
  <p:sldIdLst>
    <p:sldId id="256" r:id="rId2"/>
    <p:sldId id="284" r:id="rId3"/>
    <p:sldId id="257" r:id="rId4"/>
    <p:sldId id="270" r:id="rId5"/>
    <p:sldId id="258" r:id="rId6"/>
    <p:sldId id="282" r:id="rId7"/>
    <p:sldId id="259" r:id="rId8"/>
    <p:sldId id="283" r:id="rId9"/>
    <p:sldId id="260" r:id="rId10"/>
    <p:sldId id="261" r:id="rId11"/>
    <p:sldId id="280" r:id="rId12"/>
    <p:sldId id="262" r:id="rId13"/>
    <p:sldId id="263" r:id="rId14"/>
    <p:sldId id="285" r:id="rId15"/>
    <p:sldId id="266" r:id="rId16"/>
    <p:sldId id="286" r:id="rId17"/>
    <p:sldId id="267" r:id="rId18"/>
    <p:sldId id="268" r:id="rId19"/>
    <p:sldId id="289" r:id="rId20"/>
    <p:sldId id="269" r:id="rId21"/>
    <p:sldId id="271" r:id="rId22"/>
    <p:sldId id="272" r:id="rId23"/>
    <p:sldId id="275" r:id="rId24"/>
    <p:sldId id="287" r:id="rId25"/>
    <p:sldId id="278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/>
    <p:restoredTop sz="79677"/>
  </p:normalViewPr>
  <p:slideViewPr>
    <p:cSldViewPr snapToGrid="0" snapToObjects="1">
      <p:cViewPr varScale="1">
        <p:scale>
          <a:sx n="79" d="100"/>
          <a:sy n="79" d="100"/>
        </p:scale>
        <p:origin x="1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FEDF8-18B3-B149-AFF9-173DB883C1A7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887C3-3F68-BC4F-9B74-0AA2AB0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7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Think about the infant’s developing biological, psychological, and social competencies, as well as the physical and social ecologies in which these achievements emerge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Consider the quality of infants’ first relationships, what factors affect how these relationships emerge, how they are affected by cultural context, and their implications for the child’s future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Consider how preventative interventions can support infant-caregiver relationships that facilitate positive developmental outcomes</a:t>
            </a:r>
            <a:endParaRPr lang="en-US" sz="1200" dirty="0">
              <a:ln w="15875">
                <a:noFill/>
                <a:round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4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fetus responds to sounds and light about 5 or 6 months after conception.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Neonates show preference for their mother’s voice and native language.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During the prenatal period, the developing child is vulnerable to </a:t>
            </a:r>
            <a:r>
              <a:rPr lang="en-US" sz="1200" b="1" dirty="0"/>
              <a:t>teratogens</a:t>
            </a:r>
            <a:r>
              <a:rPr lang="en-US" sz="1200" dirty="0"/>
              <a:t>, which are environmental agents (e.g., viruses, drugs, and pollutants) that lead to abnormalities or death.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Substances such as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alcohol,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cocaine,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tobacco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during pregnancy can have teratogenic effects on the fetus, resulting in, for example, reduced brain size.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8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Babies begin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recognize common words and expressions by 6–9 months,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babble by about 7 months,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Around 1 year of age skeletal bones ossify, muscles strengthen, and body proportions change,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speak their first words at around 1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Dramatic changes occur in brain development during infancy.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Areas of the cerebral cortex develop, including language and the prefrontal cortex, which is important for the development of voluntary behaviors.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myelination speeds nerve communication and linking of various areas of the brain.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1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By the end of infancy,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babies mentally represent objects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experiences, understand cause-effect relationships,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classify 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memory improves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ability to control and sustain attention increases,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Information processing speed increases.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Rapid psychosocial development occurs from birth to age three as children resolve the crisis of autonomy versus shame or doubt as they explore the world.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Poverty is an example of a sociocultural factor that can be a risk to development and may result in poor health care for the mother and baby. </a:t>
            </a:r>
            <a:endParaRPr lang="en-US" sz="16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26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Parents with limited time and money may struggle to provide the tools (e.g., attention, objects to explore such as toys and books) and environment (e.g., good-quality day care) to ensure optimum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stress of economic survival may affect the emotional well-being of parents and is another risk factor in infant development.</a:t>
            </a:r>
            <a:endParaRPr lang="en-US" sz="16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Biological, psychological, and social developments are interrelated and supported within particular sociocultural-historical contexts to increase or develop children’s competency.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developmental changes that occur during infancy are mediated through relationships with other people, especially primary caregivers.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Family and community interactions vary across cultures.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8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Attachment relationships increase and enhance potential for survival.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Infants and their primary caregivers develop affective bonds and organized behaviors in order to relate in times of stress.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infant is free to explore the physical and social environments when they know that the caregiver will respond and provide any needed protection.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This exploration forms the basis for physical, cognitive, social, and emotional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Neural plasticity in childhood is categorized by Black and Greenough (1986) as either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developmentally scheduled for all species members (</a:t>
            </a:r>
            <a:r>
              <a:rPr lang="en-US" sz="2400" b="1" dirty="0"/>
              <a:t>experience-expectant</a:t>
            </a:r>
            <a:r>
              <a:rPr lang="en-US" sz="2400" dirty="0"/>
              <a:t>) 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learning and memory that is unique in timing and content (</a:t>
            </a:r>
            <a:r>
              <a:rPr lang="en-US" sz="2400" b="1" dirty="0"/>
              <a:t>experience-dependent</a:t>
            </a:r>
            <a:r>
              <a:rPr lang="en-US" sz="2400" dirty="0"/>
              <a:t>).</a:t>
            </a:r>
            <a:endParaRPr lang="en-CA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8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Experience-expectant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developmental processes appear to have evolved to make adaptive use of experience that could be “expected” at a particular time for nearly all juveniles of a species.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Disruption of these processes by inadequate or distorted experience can have adverse consequences.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Child abuse and severe neglect, as an example,  can result in lifelong vulnerability to depression and personality disorders.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06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Experience-dependent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developmental processes are flexible in timing and nature of information storage,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may account for the diversity across individuals and cultures in first relationships.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process of neural plasticity makes new synaptic connections between neurons on demand throughout life.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brains plasticity process in-part explains why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 positive experiences such as the development of a secure attachment relationship with a foster parent, or therapy, may partially correct the effects of early neglect or trauma.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97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Mary Ainsworth </a:t>
            </a:r>
            <a:r>
              <a:rPr lang="en-US" sz="2400" dirty="0"/>
              <a:t>(1967) conducted the first empirical research on attachment relationships.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These experiments used the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strange situation</a:t>
            </a:r>
            <a:r>
              <a:rPr lang="en-US" sz="2400" dirty="0"/>
              <a:t> which allows observation of parent-child interaction during gradually escalating,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low-level,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relatively common,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non-traumatic stressors.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Aspects of the strange situation: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12 to 36 month-old child and the caregiver enter a playroom.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Then a female stranger enters the room.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Next the child remains in the playroom while the primary caregiver and the stranger alternately leave and return.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59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Insecure/avoidant attachment: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are relatively indifferent to their caregivers’ physical locations, and may or may not cry if their caregivers leave the room.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If they do cry, they are as likely to be comforted by the stranger as by their caregivers.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When their caregivers return after brief separations, children may look away instead of approaching their caregivers.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These children remain more distant from their caregivers during periods of stress than do securely attached children.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Rather than going to the caregiver, they may self-comfort, for example, by playing with a toy 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06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Insecure/resistant attachment: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cling to their caregivers and appear upset even when the caregiver is near.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They are distressed when their caregivers leave, but are not comforted when they return.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Instead, they simultaneously seek contact with their caregivers and protest their efforts to comfort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Children do not readily resume play after their caregivers return.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spend more time and energy monitoring the whereabouts of their caregivers and seeking comfort from them, and less time in independent play and exploration. </a:t>
            </a:r>
            <a:endParaRPr lang="en-US" sz="24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1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Infants are especially vulnerable to developmental delays due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illness,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maltreatment,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poverty,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extended separations from their primary caregivers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Moreover, mental disorders can either start or be rooted in infant neuro-development.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Infants are more likely to suffer long-term or permanent disabilities because of abuse or neglect than older children.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6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Secure attachment emerges, in part, from sensitive parenting.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Sensitivity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refers to the caregiver’s ability to perceive the child’s verbal and nonverbal communications accurately, and to respond to these signals promptly and appropriately.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Caregivers who are sensitive are accessible, responsive, and interpret children’s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effectLst/>
              </a:rPr>
              <a:t>Insecure relationships may be formed when caregivers </a:t>
            </a:r>
            <a:r>
              <a:rPr lang="en-US" sz="1200" dirty="0"/>
              <a:t>overstimulate, intrude, or otherwise ignore children’s desires.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Caregivers’ sensitivity is related to their early attachment experiences with their own caregivers.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Humans’ experiences of being parented result in </a:t>
            </a:r>
            <a:r>
              <a:rPr lang="en-US" sz="2400" b="1" dirty="0"/>
              <a:t>working models</a:t>
            </a:r>
            <a:r>
              <a:rPr lang="en-US" sz="2400" dirty="0"/>
              <a:t> or mental representations of attachment experiences.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model directs one’s emotional and cognitive concepts of attachment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characteristics,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values,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working models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These mental models influence parenting behavior and the quality of relationships with their own children.</a:t>
            </a:r>
            <a:endParaRPr lang="en-US" sz="24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0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Attachment relationships are embedded within particular families, communities, and cultures at particular points in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need to develop social relationships reflects a </a:t>
            </a:r>
            <a:r>
              <a:rPr lang="en-US" sz="2400" b="1" dirty="0"/>
              <a:t>universal</a:t>
            </a:r>
            <a:r>
              <a:rPr lang="en-US" sz="2400" dirty="0"/>
              <a:t> human need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belong to social groups and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form meaningful ties with others.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that social connection is organized, however, appears to be </a:t>
            </a:r>
            <a:r>
              <a:rPr lang="en-US" sz="2400" b="1" dirty="0"/>
              <a:t>culturally specific</a:t>
            </a:r>
            <a:r>
              <a:rPr lang="en-US" sz="2400" dirty="0"/>
              <a:t>.</a:t>
            </a:r>
            <a:endParaRPr lang="en-CA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Sociocultural-historical context may shape attachment behaviors through specific beliefs, child-rearing practices, and physical and social ecologies in which children are raised.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Environmental factors associated with lower socioeconomic status,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such as inadequate food and shelter and dangerous neighborhoods, may override maternal sensitivity.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Ecological factors may also interact in complex ways and influence attachment behaviors. 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2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Preventive interventions with infants need: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(1) Attention and support to form first attachment relationships.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(2) Maintenance and development of relationships with minimal disruption.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(3) Social workers advocating for prevention services for at risk infants and their families.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(4) Comprehensive and holistic interventions for infants and their families.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9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Attachment relationships are necessary to adequate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developmental, ecological-systems analysis of the infant’s attachment relationships explores ways to support vulnerable infants and their families.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Consideration of biological, psychological, social, and sociocultural-historical dimensions of attachment relationships support the infants’ first relationships in the safest environment possible.</a:t>
            </a:r>
            <a:endParaRPr lang="en-US" sz="1600" dirty="0">
              <a:ln w="15875">
                <a:noFill/>
                <a:round/>
              </a:ln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increased disabilities risk from abuse or neglect occurs because the infant brain has</a:t>
            </a: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not completed pruning excess neurons and consolidated neuro-systems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almost no social or experiential knowledge,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not developed language to facilitate problem-solving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no means for reaching out to social systems for support.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infants’ dependence,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rapid cognitive, physical, psychological, and social growth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an opportunity to intervene when illness, disability, accidents, neglect, or abuse occurs.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Out-of-home placement for abused or neglected is determined by sound risk and care assessments, rather than,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emotions, personal beliefs, other biases.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0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Attachment</a:t>
            </a:r>
            <a:r>
              <a:rPr lang="en-US" sz="2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close, enduring, emotional bonds that develop throughout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Attachment relationships are necessary for children’s healthy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cognitive,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psychological development,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Relationships are embedded within complex sociocultural contexts that promotes or hinders positive attachments.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Ecological systems examples include,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macrosystem’s provision of available and affordable child care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Dependable child day and after-school programs can reduce caregiver stress and promote more positive caregiver-child interactions.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the mesosystem level, the relationship between caregivers can affect the developing child. </a:t>
            </a:r>
            <a:endParaRPr lang="en-US" sz="32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Primary prevention: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actions taken to prevent predictable problems from emerging,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Steps taken to protect existing healthy development, and to promote positive development.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Supportive services for pregnant and parenting teens are examples of primary prevention programs that are often provided by community agencies.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Secondary prevention: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early intervention into existing problems to prevent more serious conditions from emerging.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Crisis nurseries that provide family respite when parents are temporarily unable to care for their infants is a form of secondary prevention.</a:t>
            </a:r>
            <a:endParaRPr lang="en-US" sz="32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There is no one “best practice” preventive intervention.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Social workers must always consider the design and implementation of culturally normative infant care beliefs, practices and policies.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Interventions designed for one cultural group will not always be translatable, suitable, or sustainable in a different culture.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Early intervention:</a:t>
            </a:r>
            <a:r>
              <a:rPr lang="en-US" sz="1200" dirty="0"/>
              <a:t> preventive services until age five for children who have or are at risk for significant developmental disabilities.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01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These services aim to reduce or prevent problems in the first few years of life and include comprehensive, family-based services for children from birth to age three. </a:t>
            </a:r>
            <a:endParaRPr lang="en-US" sz="12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Some preventive programs provide positive coaching and support to struggling caregivers to help improve understanding of infant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Limitations in caregivers’ knowledge of infant development can lead to unrealistic expectations of infants’ competencies or failure to recognize any emergent developmental problems.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At-risk families who receive education about the typical development of young children along with coaching on parenting skills fare better than families without such support.</a:t>
            </a:r>
            <a:endParaRPr lang="en-US" sz="16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Crisis nurseries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respite to parents experiencing stress to prevent child abuse and neglect.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Temporary 24-hour emergency care for families experiencing challenges from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medical emergencies,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unexpected stressful home situations (e.g., domestic violence and homelessness), or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risks of abuse and neglect (e.g., a stressed single parent without support).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Services at a crisis nursery often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crisis assessment and intervention services,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after-crisis interventions,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follow-up care,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referral to other community services (e.g., domestic violence, shelter, food, etc.).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5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Crisis nurseries provide substitute care to infants and young children when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family environment is chaotic, dangerous, and uncertain until their primary caregivers are available.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Crisis nurseries alleviate the need for longer-term foster-care placement, or other separations of the primary caregiver from the infant or young child.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workers mitigate the effects of the trauma on infants and young children,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help families negotiate the immediate crisis and its after effects.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887C3-3F68-BC4F-9B74-0AA2AB0A5C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5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7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1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1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6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3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0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6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49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759310-2CB7-1145-9A6B-4C8866E7F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" b="14636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440C0-796E-794E-A197-DB74E2CBA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213183"/>
            <a:ext cx="8649738" cy="2590800"/>
          </a:xfrm>
        </p:spPr>
        <p:txBody>
          <a:bodyPr>
            <a:noAutofit/>
          </a:bodyPr>
          <a:lstStyle/>
          <a:p>
            <a:r>
              <a:rPr lang="en-US" sz="4000" dirty="0"/>
              <a:t>CHAPTER 5.</a:t>
            </a:r>
            <a:br>
              <a:rPr lang="en-US" sz="2800" dirty="0"/>
            </a:br>
            <a:r>
              <a:rPr lang="en-US" sz="2800" dirty="0"/>
              <a:t>SOCIAL WORK WITH INFANTS:</a:t>
            </a:r>
            <a:br>
              <a:rPr lang="en-US" sz="2800" dirty="0"/>
            </a:br>
            <a:r>
              <a:rPr lang="en-US" sz="2800" dirty="0"/>
              <a:t>PREVENTIVE INTERVENTIONS TO SUPPORT ATTACHMENT RELATIONSHIPS IN THE FAMILY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D5EFE-1F25-EA41-93DB-24F00ADCD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Human Behavior for Social Work Practice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D947A-D059-F441-9CCB-B6EBC81CC21D}"/>
              </a:ext>
            </a:extLst>
          </p:cNvPr>
          <p:cNvCxnSpPr/>
          <p:nvPr/>
        </p:nvCxnSpPr>
        <p:spPr>
          <a:xfrm>
            <a:off x="2401824" y="4413504"/>
            <a:ext cx="7278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CEEFA8D-1BC5-1647-9D17-F550AE11518E}"/>
              </a:ext>
            </a:extLst>
          </p:cNvPr>
          <p:cNvSpPr txBox="1"/>
          <p:nvPr/>
        </p:nvSpPr>
        <p:spPr>
          <a:xfrm>
            <a:off x="10691855" y="6552477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Pixabay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8553A-1FD5-7049-BA5C-CEF637AA05A9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89662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icture containing cloth, indoor, white, person&#10;&#10;Description automatically generated">
            <a:extLst>
              <a:ext uri="{FF2B5EF4-FFF2-40B4-BE49-F238E27FC236}">
                <a16:creationId xmlns:a16="http://schemas.microsoft.com/office/drawing/2014/main" id="{AE530F7C-2F0A-BD45-A9A4-93A116CB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3" r="26647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Preventive Interventions: </a:t>
            </a:r>
            <a:r>
              <a:rPr lang="en-US" sz="3700" b="1"/>
              <a:t>Crisis Nurseries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827203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 substitute care to infants/young children when family environment is chaotic, dangerous or uncertain until primary caregivers available. 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Alleviates need for long-term foster-care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Social workers mitigate effects of trauma on infants/young children &amp; help families negotiate immediate crisis </a:t>
            </a:r>
            <a:endParaRPr lang="en-CA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E726D-6B2C-6849-A047-EDAF437F030C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357251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F493EDBD-5D39-B14C-867D-7CC81F2AB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1" b="1196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6823C-D861-BA4F-9CE2-85DE8AD2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3100" dirty="0"/>
              <a:t>Highlights of Development During Infancy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7E0C-073D-3042-8E89-4E2FD80B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942" y="2605741"/>
            <a:ext cx="4733707" cy="3131672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5-6 mos.; fetus responds to sounds/light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Show preference for mother’s voice/language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Prenatal period; developing child vulnerable to </a:t>
            </a:r>
            <a:r>
              <a:rPr lang="en-US" b="1" dirty="0"/>
              <a:t>teratogens </a:t>
            </a:r>
            <a:br>
              <a:rPr lang="en-US" b="1" dirty="0"/>
            </a:br>
            <a:endParaRPr lang="en-US" b="1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Substance use during pregnancy can have teratogenic effects on fetus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86318-194A-324E-A9E5-CF95DC23CEF4}"/>
              </a:ext>
            </a:extLst>
          </p:cNvPr>
          <p:cNvSpPr txBox="1"/>
          <p:nvPr/>
        </p:nvSpPr>
        <p:spPr>
          <a:xfrm>
            <a:off x="10044011" y="579819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28830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baby sitting on a pile of stuffed animals&#10;&#10;Description automatically generated">
            <a:extLst>
              <a:ext uri="{FF2B5EF4-FFF2-40B4-BE49-F238E27FC236}">
                <a16:creationId xmlns:a16="http://schemas.microsoft.com/office/drawing/2014/main" id="{5775CC3A-7962-6844-BE6E-3606DA45D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6" r="3" b="3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80" y="636014"/>
            <a:ext cx="4753922" cy="1718225"/>
          </a:xfrm>
        </p:spPr>
        <p:txBody>
          <a:bodyPr>
            <a:normAutofit/>
          </a:bodyPr>
          <a:lstStyle/>
          <a:p>
            <a:r>
              <a:rPr lang="en-US" sz="3200" dirty="0"/>
              <a:t>Highlights of Development During Infancy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580" y="2507475"/>
            <a:ext cx="5082492" cy="5627619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Babies: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Recognize words/expressions (6–9 mos.)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Babble (7 mos.)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Ossify skeletal bones, strengthen muscles &amp; change body proportions (1 yr.)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Speak first words (1 yr.)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Dramatic changes occur in brain development during infancy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90D08-1D6F-7C4E-86E1-BBA354C8BEBC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108551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42593"/>
            <a:ext cx="6236208" cy="1744183"/>
          </a:xfrm>
        </p:spPr>
        <p:txBody>
          <a:bodyPr>
            <a:normAutofit/>
          </a:bodyPr>
          <a:lstStyle/>
          <a:p>
            <a:r>
              <a:rPr lang="en-US" sz="4400" dirty="0"/>
              <a:t>Highlights of Development During Infancy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2591538"/>
            <a:ext cx="6976537" cy="364845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By end of infancy: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Babies mentally represent objects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Experiences, understand cause-effect relationships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Classify objects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Memory improves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Ability to control/sustain attention increases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Information processing speed increases</a:t>
            </a:r>
            <a:br>
              <a:rPr lang="en-US" sz="1800" dirty="0"/>
            </a:br>
            <a:endParaRPr lang="en-US" sz="1800" dirty="0"/>
          </a:p>
          <a:p>
            <a:pPr marL="171450" lvl="0" indent="-1714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dirty="0"/>
              <a:t>Rapid psychosocial development occurs from 0-3 yrs. </a:t>
            </a:r>
            <a:br>
              <a:rPr lang="en-US" dirty="0"/>
            </a:br>
            <a:endParaRPr lang="en-US" dirty="0"/>
          </a:p>
          <a:p>
            <a:pPr marL="171450" lvl="0" indent="-1714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dirty="0"/>
              <a:t>Poverty = example of sociocultural factor risk to development. Can </a:t>
            </a:r>
            <a:br>
              <a:rPr lang="en-US" dirty="0"/>
            </a:br>
            <a:r>
              <a:rPr lang="en-US" dirty="0"/>
              <a:t>result in poor health care for mother &amp; baby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 descr="A picture containing person, necktie, indoor, baby&#10;&#10;Description automatically generated">
            <a:extLst>
              <a:ext uri="{FF2B5EF4-FFF2-40B4-BE49-F238E27FC236}">
                <a16:creationId xmlns:a16="http://schemas.microsoft.com/office/drawing/2014/main" id="{EDCBF0C1-DBEC-D745-B844-54F5311EA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5D16C2-81CE-F148-8039-FE41B5A84252}"/>
              </a:ext>
            </a:extLst>
          </p:cNvPr>
          <p:cNvSpPr txBox="1"/>
          <p:nvPr/>
        </p:nvSpPr>
        <p:spPr>
          <a:xfrm>
            <a:off x="6241979" y="6215407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53192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49827-13F0-FB46-8AA1-A4349F454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9" r="17386" b="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52" y="317717"/>
            <a:ext cx="4842537" cy="1718225"/>
          </a:xfrm>
        </p:spPr>
        <p:txBody>
          <a:bodyPr>
            <a:normAutofit/>
          </a:bodyPr>
          <a:lstStyle/>
          <a:p>
            <a:r>
              <a:rPr lang="en-US" sz="3200" dirty="0"/>
              <a:t>Highlights of Development During Infancy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752" y="1892528"/>
            <a:ext cx="5161319" cy="3557805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Parents w/ limited time &amp; money struggle to provide tools &amp; environment for pos. development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Stress of economic survival affects emotional well-being of parents &amp; is risk factor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Biological, psychological &amp; social developments interrelated &amp; supported within sociocultural-historical contexts to develop children’s competency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Developmental changes occur during infancy mediated through relationships w/ other people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Interactions vary across cultures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BBB3D-8FDC-A143-98C7-408F2808C6B3}"/>
              </a:ext>
            </a:extLst>
          </p:cNvPr>
          <p:cNvSpPr txBox="1"/>
          <p:nvPr/>
        </p:nvSpPr>
        <p:spPr>
          <a:xfrm>
            <a:off x="10445405" y="6162233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74410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table, little, indoor&#10;&#10;Description automatically generated">
            <a:extLst>
              <a:ext uri="{FF2B5EF4-FFF2-40B4-BE49-F238E27FC236}">
                <a16:creationId xmlns:a16="http://schemas.microsoft.com/office/drawing/2014/main" id="{4125337A-FBB5-DB43-94B8-2A5EDA89B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6" r="24153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669" y="642594"/>
            <a:ext cx="4253334" cy="1371600"/>
          </a:xfrm>
        </p:spPr>
        <p:txBody>
          <a:bodyPr>
            <a:normAutofit/>
          </a:bodyPr>
          <a:lstStyle/>
          <a:p>
            <a:r>
              <a:rPr lang="en-US" sz="4000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1803572"/>
            <a:ext cx="4472922" cy="3931920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Attachment relationships increase &amp; enhance potential for survival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Infants &amp; caregivers develop affective bonds/organized behaviors to relate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Infant explores physical/social environments when know caregiver will respond &amp; provide protection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Exploration forms basis for physical, cognitive, social &amp; emotional development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Neural plasticity in childhood categorized by Black &amp; Greenough (1986)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17B1A-5780-6047-BD66-53593B849D68}"/>
              </a:ext>
            </a:extLst>
          </p:cNvPr>
          <p:cNvSpPr txBox="1"/>
          <p:nvPr/>
        </p:nvSpPr>
        <p:spPr>
          <a:xfrm>
            <a:off x="10511033" y="6153475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509869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aby&#10;&#10;Description automatically generated">
            <a:extLst>
              <a:ext uri="{FF2B5EF4-FFF2-40B4-BE49-F238E27FC236}">
                <a16:creationId xmlns:a16="http://schemas.microsoft.com/office/drawing/2014/main" id="{CAE5EFF7-94E7-714F-AB66-0F33D1980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2" t="16194" b="15708"/>
          <a:stretch/>
        </p:blipFill>
        <p:spPr>
          <a:xfrm flipH="1">
            <a:off x="20" y="0"/>
            <a:ext cx="1219198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42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3100" dirty="0"/>
              <a:t>Biological Factors: </a:t>
            </a:r>
            <a:r>
              <a:rPr lang="en-US" sz="3100" b="1" dirty="0"/>
              <a:t>Experience-expectant Developmental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250" y="2969730"/>
            <a:ext cx="4112684" cy="257219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Experience-expectant: </a:t>
            </a:r>
            <a:r>
              <a:rPr lang="en-US" dirty="0"/>
              <a:t>Developmental processes evolved to make use of experience that could be “expected” at particular time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Disruption of processes by inadequate/distorted experience can have adverse consequences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6FB5C2-8827-5F48-901F-962A15B5C584}"/>
              </a:ext>
            </a:extLst>
          </p:cNvPr>
          <p:cNvSpPr txBox="1"/>
          <p:nvPr/>
        </p:nvSpPr>
        <p:spPr>
          <a:xfrm>
            <a:off x="4899090" y="5474191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15851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and white dog lying on a bed&#10;&#10;Description automatically generated">
            <a:extLst>
              <a:ext uri="{FF2B5EF4-FFF2-40B4-BE49-F238E27FC236}">
                <a16:creationId xmlns:a16="http://schemas.microsoft.com/office/drawing/2014/main" id="{BCFF3E61-3DB6-214D-8EE3-E1F489A3D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85" r="8464" b="6378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1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3100" dirty="0"/>
              <a:t>Biological Factors: </a:t>
            </a:r>
            <a:r>
              <a:rPr lang="en-US" sz="3100" b="1" dirty="0"/>
              <a:t>Experience-dependent Developmental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10" y="2947387"/>
            <a:ext cx="4994202" cy="2572193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Experience-dependent: </a:t>
            </a:r>
            <a:r>
              <a:rPr lang="en-US" dirty="0"/>
              <a:t>Developmental processes flexible in timing &amp; nature of info storage.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 of neural plasticity makes new synaptic connections between neurons on demand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Plasticity explains why positive experiences </a:t>
            </a:r>
            <a:br>
              <a:rPr lang="en-US" dirty="0"/>
            </a:br>
            <a:r>
              <a:rPr lang="en-US" dirty="0"/>
              <a:t>correct effects of early neglect or trauma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F94F8-4C40-C04C-A82F-3CE3214C496B}"/>
              </a:ext>
            </a:extLst>
          </p:cNvPr>
          <p:cNvSpPr txBox="1"/>
          <p:nvPr/>
        </p:nvSpPr>
        <p:spPr>
          <a:xfrm>
            <a:off x="4971830" y="549400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38794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by lying on a bed&#10;&#10;Description automatically generated">
            <a:extLst>
              <a:ext uri="{FF2B5EF4-FFF2-40B4-BE49-F238E27FC236}">
                <a16:creationId xmlns:a16="http://schemas.microsoft.com/office/drawing/2014/main" id="{710E7B49-F806-B34B-8D4F-AFB0D0161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1" b="450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531" y="891727"/>
            <a:ext cx="4498479" cy="1371600"/>
          </a:xfrm>
        </p:spPr>
        <p:txBody>
          <a:bodyPr>
            <a:normAutofit/>
          </a:bodyPr>
          <a:lstStyle/>
          <a:p>
            <a:r>
              <a:rPr lang="en-US" sz="3200" dirty="0"/>
              <a:t>Social &amp; 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752" y="2274665"/>
            <a:ext cx="4619297" cy="313167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Mary Ainsworth </a:t>
            </a:r>
            <a:r>
              <a:rPr lang="en-US" dirty="0"/>
              <a:t>(1967) conducted first empirical research on attachment relationships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Experiments used </a:t>
            </a:r>
            <a:r>
              <a:rPr lang="en-US" b="1" dirty="0"/>
              <a:t>strange situation;</a:t>
            </a:r>
            <a:r>
              <a:rPr lang="en-US" dirty="0"/>
              <a:t> allows observation of parent-child interaction during escalating, low-level, common stressors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Aspects of strange situation: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12 -36 mo. child &amp; caregiver enter playroom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Female stranger enters room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Child remains in playroom while primary caregiver and stranger alternately leave/return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9172A-28B2-B845-81DA-FCB147235C44}"/>
              </a:ext>
            </a:extLst>
          </p:cNvPr>
          <p:cNvSpPr txBox="1"/>
          <p:nvPr/>
        </p:nvSpPr>
        <p:spPr>
          <a:xfrm>
            <a:off x="10044011" y="576503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87600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A1331-68C2-2E42-A5C1-48A4F9431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71" r="-1" b="11468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A379-EDA7-E04B-B1B2-CCE4FCE5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Social and Psychological Factors: </a:t>
            </a:r>
            <a:r>
              <a:rPr lang="en-US" sz="3700" b="1"/>
              <a:t>Secure Attachment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DC7A-E601-BE43-AE52-6E9087DB0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658187"/>
            <a:ext cx="4602152" cy="3557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Children use caregivers as base to explore physical/social worlds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Secure attachment</a:t>
            </a:r>
            <a:r>
              <a:rPr lang="en-US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Child moves away from caregiver easily but monitors physical locations &amp; periodically reestablish 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Child upset when caregiver leaves &amp; unlikely to be comforted by stranger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caregiver reappears, child establishes physical contact, quickly calms down &amp; resumes playing</a:t>
            </a:r>
            <a:endParaRPr lang="en-US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A7EFA-C31B-914D-BDFC-F8E561FE6DEF}"/>
              </a:ext>
            </a:extLst>
          </p:cNvPr>
          <p:cNvSpPr txBox="1"/>
          <p:nvPr/>
        </p:nvSpPr>
        <p:spPr>
          <a:xfrm>
            <a:off x="10445405" y="6123811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16324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by sitting in a living room&#10;&#10;Description automatically generated">
            <a:extLst>
              <a:ext uri="{FF2B5EF4-FFF2-40B4-BE49-F238E27FC236}">
                <a16:creationId xmlns:a16="http://schemas.microsoft.com/office/drawing/2014/main" id="{FC16004F-41D9-0149-9AB5-4A50834C4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6" r="19006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419A4-4BDB-9747-8625-286121E6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2ABB0-4099-3C4D-B197-5D0E1D314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Think about infant’s developing biological, psychological &amp; social competencies, &amp; physical &amp; social ecologies where achievements emerge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Consider quality of infants’ first relationships, what factors affect how these relationships emerge, how affected by cultural context &amp; implications for child’s future development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Consider how preventative interventions can support infant-caregiver relationships that facilitate positive developmental outcomes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CD2EB-486F-ED43-97AA-DCCB12A05C4F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314264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8E5DF-1319-C144-AB7C-A0ED4C9E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7" r="23732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5" y="554203"/>
            <a:ext cx="5142336" cy="1718225"/>
          </a:xfrm>
        </p:spPr>
        <p:txBody>
          <a:bodyPr>
            <a:normAutofit/>
          </a:bodyPr>
          <a:lstStyle/>
          <a:p>
            <a:r>
              <a:rPr lang="en-US" sz="2800" dirty="0"/>
              <a:t>Social and Psychological Factors: </a:t>
            </a:r>
            <a:r>
              <a:rPr lang="en-US" sz="2800" b="1" dirty="0"/>
              <a:t>Insecure/Avoidant Attachment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760" y="2270904"/>
            <a:ext cx="4845022" cy="355780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b="1" dirty="0"/>
              <a:t>Insecure/avoidant attachment:</a:t>
            </a:r>
            <a:r>
              <a:rPr lang="en-US" dirty="0"/>
              <a:t> </a:t>
            </a:r>
            <a:r>
              <a:rPr lang="en-US" sz="1800" dirty="0"/>
              <a:t>Children indifferent to caregivers’ physical locations</a:t>
            </a:r>
            <a:br>
              <a:rPr lang="en-US" sz="1800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/>
              <a:t>If they cry, as likely to be comforted by stranger</a:t>
            </a:r>
            <a:br>
              <a:rPr lang="en-US" sz="1800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/>
              <a:t>When caregivers return after separations, children look away instead of approaching caregivers</a:t>
            </a:r>
            <a:br>
              <a:rPr lang="en-US" sz="1800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/>
              <a:t>Children remain distant from caregivers during periods of stress</a:t>
            </a:r>
            <a:br>
              <a:rPr lang="en-US" sz="1800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M</a:t>
            </a:r>
            <a:r>
              <a:rPr lang="en-US" sz="1800" dirty="0"/>
              <a:t>ay self-comfort instead of seeking it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3BD8E-3424-2C4D-BA9A-AC3BAF4B328C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62339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54320-FAD3-E646-AFC2-EC388FB8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0" r="9091" b="1910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8" y="727626"/>
            <a:ext cx="5136717" cy="1718225"/>
          </a:xfrm>
        </p:spPr>
        <p:txBody>
          <a:bodyPr>
            <a:normAutofit/>
          </a:bodyPr>
          <a:lstStyle/>
          <a:p>
            <a:r>
              <a:rPr lang="en-US" sz="2800" dirty="0"/>
              <a:t>Social and Psychological Factors: </a:t>
            </a:r>
            <a:r>
              <a:rPr lang="en-US" sz="2800" b="1" dirty="0"/>
              <a:t>Insecure/Resistant Attachment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32" y="2538920"/>
            <a:ext cx="4868145" cy="348006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b="1" dirty="0"/>
              <a:t>Insecure/resistant attachment: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Children cling to caregivers &amp; appear upset when caregiver near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Distressed when caregivers leave, but not comforted upon return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Children don’t resume play after caregiver’s return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Spend time/energy monitoring whereabouts of caregivers &amp; seeking comfort from them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EAFCD-3F3D-CD4A-8768-96A53A421AFB}"/>
              </a:ext>
            </a:extLst>
          </p:cNvPr>
          <p:cNvSpPr txBox="1"/>
          <p:nvPr/>
        </p:nvSpPr>
        <p:spPr>
          <a:xfrm>
            <a:off x="4483394" y="6114535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03157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Social &amp; 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2386584"/>
            <a:ext cx="7134192" cy="36484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Sensitivity: </a:t>
            </a:r>
            <a:r>
              <a:rPr lang="en-US" dirty="0"/>
              <a:t>caregiver’s ability to perceive child’s verbal/nonverbal communications accurately &amp; respond to signals promptly &amp; appropriately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Sensitive caregivers = accessible, responsive &amp; interpret children’s communications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Insecure relationships formed when caregivers </a:t>
            </a:r>
            <a:r>
              <a:rPr lang="en-US" dirty="0"/>
              <a:t>overstimulate, intrude, </a:t>
            </a:r>
            <a:br>
              <a:rPr lang="en-US" dirty="0"/>
            </a:br>
            <a:r>
              <a:rPr lang="en-US" dirty="0"/>
              <a:t>ignore children’s desires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Caregivers’ sensitivity related to early attachment experiences with own caregivers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Humans’ experiences being parented result in </a:t>
            </a:r>
            <a:r>
              <a:rPr lang="en-US" b="1" dirty="0"/>
              <a:t>working models</a:t>
            </a:r>
            <a:r>
              <a:rPr lang="en-US" dirty="0"/>
              <a:t> / mental representations of attachment experiences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F8F5D9BC-EA96-7741-A11F-2410B364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D34938-FD8D-EF41-95CA-2570F6EC5B33}"/>
              </a:ext>
            </a:extLst>
          </p:cNvPr>
          <p:cNvSpPr txBox="1"/>
          <p:nvPr/>
        </p:nvSpPr>
        <p:spPr>
          <a:xfrm>
            <a:off x="6390727" y="619143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55250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ACC9304-3754-504A-A65D-C38B2C5D1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4" r="9091" b="533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Sociocultural-Historical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60" y="2538920"/>
            <a:ext cx="4997668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Attachment relationships embedded in families, communities &amp; cultures at points in history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Need to develop social relationships reflects </a:t>
            </a:r>
            <a:r>
              <a:rPr lang="en-US" b="1" dirty="0"/>
              <a:t>universal</a:t>
            </a:r>
            <a:r>
              <a:rPr lang="en-US" dirty="0"/>
              <a:t> human need to belong to social groups &amp; form meaningful ties w/ others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How social connection is organized = </a:t>
            </a:r>
            <a:r>
              <a:rPr lang="en-US" b="1" dirty="0"/>
              <a:t>culturally specific</a:t>
            </a:r>
            <a:endParaRPr lang="en-CA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89B94-5BC3-7541-B74A-8C3FBFB599A0}"/>
              </a:ext>
            </a:extLst>
          </p:cNvPr>
          <p:cNvSpPr txBox="1"/>
          <p:nvPr/>
        </p:nvSpPr>
        <p:spPr>
          <a:xfrm>
            <a:off x="4404564" y="6194969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47166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1108A7-99D0-BD4A-8E6C-D5E550660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3" t="-136" r="11129" b="138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Sociocultural-Historical Context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Sociocultural-historical context shapes attachment behaviors where children raised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Environmental factors associated w/ lower socioeconomic status may override maternal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Ecological factors interact in complex ways </a:t>
            </a:r>
            <a:br>
              <a:rPr lang="en-US" dirty="0"/>
            </a:br>
            <a:r>
              <a:rPr lang="en-US" dirty="0"/>
              <a:t>&amp; influence attachment behaviors</a:t>
            </a:r>
            <a:endParaRPr lang="en-US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F24F0-E93F-774B-A6AD-CB15833C9EFE}"/>
              </a:ext>
            </a:extLst>
          </p:cNvPr>
          <p:cNvSpPr txBox="1"/>
          <p:nvPr/>
        </p:nvSpPr>
        <p:spPr>
          <a:xfrm>
            <a:off x="10527609" y="6204191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116891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7D942-CAE1-1A41-93DC-C503C702C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95" r="9091" b="8108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56" y="727626"/>
            <a:ext cx="4950959" cy="1718225"/>
          </a:xfrm>
        </p:spPr>
        <p:txBody>
          <a:bodyPr>
            <a:normAutofit/>
          </a:bodyPr>
          <a:lstStyle/>
          <a:p>
            <a:r>
              <a:rPr lang="en-US" sz="3700" dirty="0"/>
              <a:t>Implications for Preventive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56" y="2599891"/>
            <a:ext cx="4602152" cy="348006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Preventive interventions with infants need: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</a:pPr>
            <a:r>
              <a:rPr lang="en-US" sz="1800" dirty="0"/>
              <a:t>Attention &amp; support to form first attachment relationships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Maintenance &amp; development of relationships with minimal disruption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Social workers advocating for prevention services for at risk infants &amp; families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Comprehensive &amp; holistic interventions for infants &amp; families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A793B-40ED-6948-9AFB-234EB28587EE}"/>
              </a:ext>
            </a:extLst>
          </p:cNvPr>
          <p:cNvSpPr txBox="1"/>
          <p:nvPr/>
        </p:nvSpPr>
        <p:spPr>
          <a:xfrm>
            <a:off x="4318603" y="613037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38446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baby, food&#10;&#10;Description automatically generated">
            <a:extLst>
              <a:ext uri="{FF2B5EF4-FFF2-40B4-BE49-F238E27FC236}">
                <a16:creationId xmlns:a16="http://schemas.microsoft.com/office/drawing/2014/main" id="{234C5F91-EA11-A14F-879E-679BECE9F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4" r="40834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AA8217-52A8-F840-B312-60FB9D30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0FF6B-B3ED-5F41-8BF6-B07CC1ABA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Attachment relationships necessary for adequate development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Developmental, ecological-systems analysis of infant’s attachment relationships explores ways to support vulnerable infants &amp; families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Consideration of biological, psychological, social &amp; sociocultural-historical dimensions of attachment relationships support infants’ first relationships in safest environment possible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12251-E492-1549-B6CF-8CE9CD8CEE47}"/>
              </a:ext>
            </a:extLst>
          </p:cNvPr>
          <p:cNvSpPr txBox="1"/>
          <p:nvPr/>
        </p:nvSpPr>
        <p:spPr>
          <a:xfrm>
            <a:off x="10451245" y="611601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08968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clothing, person&#10;&#10;Description automatically generated">
            <a:extLst>
              <a:ext uri="{FF2B5EF4-FFF2-40B4-BE49-F238E27FC236}">
                <a16:creationId xmlns:a16="http://schemas.microsoft.com/office/drawing/2014/main" id="{671EE065-131E-AB4D-A9F9-4E5134B8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5" t="-103" r="15080" b="10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3100" dirty="0"/>
              <a:t>Attachment Relationships in the Family: </a:t>
            </a:r>
            <a:r>
              <a:rPr lang="en-US" sz="3100" b="1" dirty="0"/>
              <a:t>Infants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Infants especially vulnerable to developmental delays due to: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Illness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Maltreatment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Poverty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Extended separations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Mental disorders can start in infant neuro-development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Infants more likely to suffer long-term/permanent disabilities from abuse or neglect than older children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0EEDE-BC12-3C40-BD80-59FFA09AC374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33900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0F7B791-EE87-E448-AE13-874BDF42E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0992" b="18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Attachment Relationships in the Family: </a:t>
            </a:r>
            <a:r>
              <a:rPr lang="en-US" sz="3700" b="1"/>
              <a:t>Infants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743874"/>
            <a:ext cx="4602152" cy="3480066"/>
          </a:xfrm>
        </p:spPr>
        <p:txBody>
          <a:bodyPr>
            <a:normAutofit/>
          </a:bodyPr>
          <a:lstStyle/>
          <a:p>
            <a:pPr marL="296863" lvl="1" indent="-2968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Increased disabilities risk from abuse/neglect in infant</a:t>
            </a:r>
            <a:br>
              <a:rPr lang="en-US" sz="1800" dirty="0"/>
            </a:br>
            <a:endParaRPr lang="en-US" sz="1800" dirty="0"/>
          </a:p>
          <a:p>
            <a:pPr marL="296863" lvl="1" indent="-2968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Infants’ dependence &amp; rapid cognitive, physical, psychological &amp; social growth provide opportunity to intervene when illness, disability, accidents, neglect or abuse occurs</a:t>
            </a:r>
            <a:br>
              <a:rPr lang="en-US" sz="1800" dirty="0"/>
            </a:br>
            <a:endParaRPr lang="en-US" sz="1800" dirty="0"/>
          </a:p>
          <a:p>
            <a:pPr marL="296863" lvl="1" indent="-2968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Out-of-home placement for abused/neglected infants determined by risk assessments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08605-D4DA-7644-8256-C633601BAD08}"/>
              </a:ext>
            </a:extLst>
          </p:cNvPr>
          <p:cNvSpPr txBox="1"/>
          <p:nvPr/>
        </p:nvSpPr>
        <p:spPr>
          <a:xfrm>
            <a:off x="10483249" y="618831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87506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icture containing hand, indoor&#10;&#10;Description automatically generated">
            <a:extLst>
              <a:ext uri="{FF2B5EF4-FFF2-40B4-BE49-F238E27FC236}">
                <a16:creationId xmlns:a16="http://schemas.microsoft.com/office/drawing/2014/main" id="{F213BE8B-1309-444E-B3E5-D8D3C995E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2" t="-136" r="15297" b="138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Attachment Relationships in the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876850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Attachment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dirty="0"/>
              <a:t>close, emotional bonds that develop throughout life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Necessary for children’s healthy cognitive, physical, psychological &amp; social development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Relationships embedded within complex sociocultural contexts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B7F0FA-1211-0346-845D-DB77B6A5A0CF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59249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A443BB38-73F6-A649-9E9C-507742F7D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2" r="15427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F545B-A1C7-6A4D-AE93-ABCB2401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081" y="316876"/>
            <a:ext cx="4602152" cy="1718225"/>
          </a:xfrm>
        </p:spPr>
        <p:txBody>
          <a:bodyPr>
            <a:normAutofit/>
          </a:bodyPr>
          <a:lstStyle/>
          <a:p>
            <a:r>
              <a:rPr lang="en-US" sz="3600" dirty="0"/>
              <a:t>Preventive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B0B00-838E-0F45-8264-4FA5FE50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350" y="2161875"/>
            <a:ext cx="4602152" cy="355780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Primary prevention: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Actions taken to prevent predictable problems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Steps taken to protect existing healthy development; promote positive development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Secondary prevention: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Early intervention of existing problems to prevent serious conditions from emerging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A541C-C30F-3849-B836-D5EB86EE250B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266386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by lying on a bed&#10;&#10;Description automatically generated">
            <a:extLst>
              <a:ext uri="{FF2B5EF4-FFF2-40B4-BE49-F238E27FC236}">
                <a16:creationId xmlns:a16="http://schemas.microsoft.com/office/drawing/2014/main" id="{A3BDE201-E75F-9D4F-99F4-39FED4EB1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 flipH="1">
            <a:off x="-1866" y="1"/>
            <a:ext cx="12191980" cy="685799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159" y="876824"/>
            <a:ext cx="487685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Preventive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159" y="2243128"/>
            <a:ext cx="4876851" cy="313167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one “best practice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Social workers consider design/implementation of culturally normative infant care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Interventions designed for one cultural group </a:t>
            </a:r>
            <a:br>
              <a:rPr lang="en-US" dirty="0"/>
            </a:br>
            <a:r>
              <a:rPr lang="en-US" dirty="0"/>
              <a:t>not always translatable/sustainable in different culture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Early intervention:</a:t>
            </a:r>
            <a:r>
              <a:rPr lang="en-US" dirty="0"/>
              <a:t> preventive services until </a:t>
            </a:r>
            <a:br>
              <a:rPr lang="en-US" dirty="0"/>
            </a:br>
            <a:r>
              <a:rPr lang="en-US" dirty="0"/>
              <a:t>age five for children at risk for significant developmental disabilities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5CE42F-A6D5-7541-9E84-86536825057A}"/>
              </a:ext>
            </a:extLst>
          </p:cNvPr>
          <p:cNvSpPr txBox="1"/>
          <p:nvPr/>
        </p:nvSpPr>
        <p:spPr>
          <a:xfrm>
            <a:off x="10043068" y="5807107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1353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baby lying on a bed&#10;&#10;Description automatically generated">
            <a:extLst>
              <a:ext uri="{FF2B5EF4-FFF2-40B4-BE49-F238E27FC236}">
                <a16:creationId xmlns:a16="http://schemas.microsoft.com/office/drawing/2014/main" id="{50B310B4-2323-9042-8F55-299843B61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2" r="257" b="-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35845-BFD0-104C-BE59-96D12A7E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468" y="349254"/>
            <a:ext cx="4808483" cy="1718225"/>
          </a:xfrm>
        </p:spPr>
        <p:txBody>
          <a:bodyPr>
            <a:normAutofit/>
          </a:bodyPr>
          <a:lstStyle/>
          <a:p>
            <a:r>
              <a:rPr lang="en-US" sz="3600" dirty="0"/>
              <a:t>Preventive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AAA1-187F-724A-ACAE-92E944ED2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515" y="1829470"/>
            <a:ext cx="5181557" cy="4429440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Services reduce/prevent problems in first years of life; include family-based services for kids 0-3 yrs.</a:t>
            </a:r>
            <a:br>
              <a:rPr lang="en-US" dirty="0"/>
            </a:b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Programs provide positive coaching &amp; support to struggling caregivers</a:t>
            </a:r>
            <a:br>
              <a:rPr lang="en-US" dirty="0">
                <a:ln w="15875">
                  <a:noFill/>
                  <a:round/>
                </a:ln>
              </a:rPr>
            </a:b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Limitations in caregivers’ knowledge leads to unrealistic expectations of infants’ competencies &amp; failure to recognize developmental problems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At-risk families receiving education about development of young children w/coaching do better than families without support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4F0267-4743-344E-A12E-C6E45200B2B4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199305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by lying on a bed&#10;&#10;Description automatically generated">
            <a:extLst>
              <a:ext uri="{FF2B5EF4-FFF2-40B4-BE49-F238E27FC236}">
                <a16:creationId xmlns:a16="http://schemas.microsoft.com/office/drawing/2014/main" id="{9C7F1794-314C-C545-A5E5-F7296D9DB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0" r="-1" b="891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AB95-7A20-0A42-9ED9-ED6AF80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1" y="1178854"/>
            <a:ext cx="4633416" cy="1371600"/>
          </a:xfrm>
        </p:spPr>
        <p:txBody>
          <a:bodyPr>
            <a:normAutofit/>
          </a:bodyPr>
          <a:lstStyle/>
          <a:p>
            <a:r>
              <a:rPr lang="en-US" sz="3400" dirty="0"/>
              <a:t>Preventive Interventions: </a:t>
            </a:r>
            <a:r>
              <a:rPr lang="en-US" sz="3400" b="1" dirty="0"/>
              <a:t>Crisis Nurseries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8A8-058E-F94D-9671-C62498C1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0" y="2537477"/>
            <a:ext cx="4633415" cy="2572193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respite to parents experiencing stress to prevent abuse &amp; neglect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Temporary 24-hour emergency care for families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Services at crisis nursery include: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Initial crisis assessment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After-crisis interventions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Follow-up care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Referral to community services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AF208-679C-6F42-A5B0-6967868E778C}"/>
              </a:ext>
            </a:extLst>
          </p:cNvPr>
          <p:cNvSpPr txBox="1"/>
          <p:nvPr/>
        </p:nvSpPr>
        <p:spPr>
          <a:xfrm>
            <a:off x="4933458" y="5505355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47608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3524"/>
      </a:dk2>
      <a:lt2>
        <a:srgbClr val="E8E2E6"/>
      </a:lt2>
      <a:accent1>
        <a:srgbClr val="82AB8C"/>
      </a:accent1>
      <a:accent2>
        <a:srgbClr val="7EAB75"/>
      </a:accent2>
      <a:accent3>
        <a:srgbClr val="96A77E"/>
      </a:accent3>
      <a:accent4>
        <a:srgbClr val="A4A470"/>
      </a:accent4>
      <a:accent5>
        <a:srgbClr val="B79D7A"/>
      </a:accent5>
      <a:accent6>
        <a:srgbClr val="BA897F"/>
      </a:accent6>
      <a:hlink>
        <a:srgbClr val="AE699D"/>
      </a:hlink>
      <a:folHlink>
        <a:srgbClr val="828282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2779</Words>
  <Application>Microsoft Macintosh PowerPoint</Application>
  <PresentationFormat>Widescreen</PresentationFormat>
  <Paragraphs>363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Garamond</vt:lpstr>
      <vt:lpstr>SavonVTI</vt:lpstr>
      <vt:lpstr>CHAPTER 5. SOCIAL WORK WITH INFANTS: PREVENTIVE INTERVENTIONS TO SUPPORT ATTACHMENT RELATIONSHIPS IN THE FAMILY </vt:lpstr>
      <vt:lpstr>Objectives</vt:lpstr>
      <vt:lpstr>Attachment Relationships in the Family: Infants</vt:lpstr>
      <vt:lpstr>Attachment Relationships in the Family: Infants</vt:lpstr>
      <vt:lpstr>Attachment Relationships in the Family</vt:lpstr>
      <vt:lpstr>Preventive Interventions</vt:lpstr>
      <vt:lpstr>Preventive Interventions</vt:lpstr>
      <vt:lpstr>Preventive Interventions</vt:lpstr>
      <vt:lpstr>Preventive Interventions: Crisis Nurseries</vt:lpstr>
      <vt:lpstr>Preventive Interventions: Crisis Nurseries</vt:lpstr>
      <vt:lpstr>Highlights of Development During Infancy</vt:lpstr>
      <vt:lpstr>Highlights of Development During Infancy</vt:lpstr>
      <vt:lpstr>Highlights of Development During Infancy</vt:lpstr>
      <vt:lpstr>Highlights of Development During Infancy</vt:lpstr>
      <vt:lpstr>Biological Factors</vt:lpstr>
      <vt:lpstr>Biological Factors: Experience-expectant Developmental Processes</vt:lpstr>
      <vt:lpstr>Biological Factors: Experience-dependent Developmental Processes</vt:lpstr>
      <vt:lpstr>Social &amp; Psychological Factors</vt:lpstr>
      <vt:lpstr>Social and Psychological Factors: Secure Attachment</vt:lpstr>
      <vt:lpstr>Social and Psychological Factors: Insecure/Avoidant Attachment</vt:lpstr>
      <vt:lpstr>Social and Psychological Factors: Insecure/Resistant Attachment</vt:lpstr>
      <vt:lpstr>Social &amp; Psychological Factors</vt:lpstr>
      <vt:lpstr>Sociocultural-Historical Context</vt:lpstr>
      <vt:lpstr>Sociocultural-Historical Context</vt:lpstr>
      <vt:lpstr>Implications for Preventive Interventions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5. SOCIAL WORK WITH INFANTS: PREVENTIVE INTERVENTIONS TO SUPPORT ATTACHMENT RELATIONSHIPS IN THE FAMILY </dc:title>
  <dc:creator>Bailey Jader</dc:creator>
  <cp:lastModifiedBy>Bailey Jader</cp:lastModifiedBy>
  <cp:revision>3</cp:revision>
  <dcterms:created xsi:type="dcterms:W3CDTF">2019-08-15T19:16:52Z</dcterms:created>
  <dcterms:modified xsi:type="dcterms:W3CDTF">2019-09-06T15:00:04Z</dcterms:modified>
</cp:coreProperties>
</file>