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3" r:id="rId2"/>
    <p:sldId id="276" r:id="rId3"/>
    <p:sldId id="275" r:id="rId4"/>
    <p:sldId id="278" r:id="rId5"/>
    <p:sldId id="274" r:id="rId6"/>
    <p:sldId id="277" r:id="rId7"/>
    <p:sldId id="279" r:id="rId8"/>
    <p:sldId id="280" r:id="rId9"/>
    <p:sldId id="281" r:id="rId10"/>
    <p:sldId id="283" r:id="rId11"/>
    <p:sldId id="284" r:id="rId12"/>
    <p:sldId id="286" r:id="rId13"/>
    <p:sldId id="287" r:id="rId14"/>
    <p:sldId id="260" r:id="rId15"/>
    <p:sldId id="288" r:id="rId16"/>
    <p:sldId id="289" r:id="rId17"/>
    <p:sldId id="261" r:id="rId18"/>
    <p:sldId id="290" r:id="rId19"/>
    <p:sldId id="29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0.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3C856-85EA-433B-832F-B59CFFD204AF}"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2B5042CF-D59A-437D-86AA-85AF93A89861}">
      <dgm:prSet/>
      <dgm:spPr/>
      <dgm:t>
        <a:bodyPr/>
        <a:lstStyle/>
        <a:p>
          <a:endParaRPr lang="en-US" dirty="0"/>
        </a:p>
      </dgm:t>
    </dgm:pt>
    <dgm:pt modelId="{5457C80E-54FC-410A-8947-A758E8442487}" type="parTrans" cxnId="{4DED636F-0ACF-4033-9872-182758403FAA}">
      <dgm:prSet/>
      <dgm:spPr/>
      <dgm:t>
        <a:bodyPr/>
        <a:lstStyle/>
        <a:p>
          <a:endParaRPr lang="en-US"/>
        </a:p>
      </dgm:t>
    </dgm:pt>
    <dgm:pt modelId="{9D30E21B-36AE-487C-B88B-594A4D68A13D}" type="sibTrans" cxnId="{4DED636F-0ACF-4033-9872-182758403FAA}">
      <dgm:prSet/>
      <dgm:spPr>
        <a:blipFill rotWithShape="1">
          <a:blip xmlns:r="http://schemas.openxmlformats.org/officeDocument/2006/relationships" r:embed="rId1"/>
          <a:stretch>
            <a:fillRect/>
          </a:stretch>
        </a:blipFill>
      </dgm:spPr>
      <dgm:t>
        <a:bodyPr/>
        <a:lstStyle/>
        <a:p>
          <a:endParaRPr lang="en-US" dirty="0"/>
        </a:p>
      </dgm:t>
    </dgm:pt>
    <dgm:pt modelId="{FC9EEF71-D784-4689-B5B6-820DA7C6D539}">
      <dgm:prSet phldrT="[Text]"/>
      <dgm:spPr/>
      <dgm:t>
        <a:bodyPr/>
        <a:lstStyle/>
        <a:p>
          <a:r>
            <a:rPr lang="en-US" b="1" dirty="0" smtClean="0"/>
            <a:t>WITNESSING</a:t>
          </a:r>
          <a:endParaRPr lang="en-US" b="1" dirty="0"/>
        </a:p>
      </dgm:t>
    </dgm:pt>
    <dgm:pt modelId="{E2A2C537-9FF9-46D4-8099-FB215A383C8F}" type="parTrans" cxnId="{B831BA52-09ED-41F0-9EEA-9443B7F44642}">
      <dgm:prSet/>
      <dgm:spPr/>
      <dgm:t>
        <a:bodyPr/>
        <a:lstStyle/>
        <a:p>
          <a:endParaRPr lang="en-US"/>
        </a:p>
      </dgm:t>
    </dgm:pt>
    <dgm:pt modelId="{25E7D626-79CB-439E-8B8B-11AB574A5D03}" type="sibTrans" cxnId="{B831BA52-09ED-41F0-9EEA-9443B7F44642}">
      <dgm:prSet/>
      <dgm:spPr>
        <a:blipFill rotWithShape="1">
          <a:blip xmlns:r="http://schemas.openxmlformats.org/officeDocument/2006/relationships" r:embed="rId2"/>
          <a:stretch>
            <a:fillRect/>
          </a:stretch>
        </a:blipFill>
      </dgm:spPr>
      <dgm:t>
        <a:bodyPr/>
        <a:lstStyle/>
        <a:p>
          <a:endParaRPr lang="en-US" dirty="0"/>
        </a:p>
      </dgm:t>
    </dgm:pt>
    <dgm:pt modelId="{03A7A8FF-7209-401C-A723-CCAE788A0C4D}">
      <dgm:prSet phldrT="[Text]"/>
      <dgm:spPr/>
      <dgm:t>
        <a:bodyPr/>
        <a:lstStyle/>
        <a:p>
          <a:r>
            <a:rPr lang="en-US" b="1" dirty="0" smtClean="0"/>
            <a:t>DIRECT   INVOLVEMENT</a:t>
          </a:r>
          <a:endParaRPr lang="en-US" b="1" dirty="0"/>
        </a:p>
      </dgm:t>
    </dgm:pt>
    <dgm:pt modelId="{10DEFAEF-01F8-44D8-8822-98F9A6ABE0E9}" type="parTrans" cxnId="{0A87BEF2-99E4-4E12-84AF-C2D0C66DC7D6}">
      <dgm:prSet/>
      <dgm:spPr/>
      <dgm:t>
        <a:bodyPr/>
        <a:lstStyle/>
        <a:p>
          <a:endParaRPr lang="en-US"/>
        </a:p>
      </dgm:t>
    </dgm:pt>
    <dgm:pt modelId="{D9A37F34-2A9D-44BC-9366-040FD25D95EF}" type="sibTrans" cxnId="{0A87BEF2-99E4-4E12-84AF-C2D0C66DC7D6}">
      <dgm:prSet/>
      <dgm:spPr>
        <a:blipFill rotWithShape="1">
          <a:blip xmlns:r="http://schemas.openxmlformats.org/officeDocument/2006/relationships" r:embed="rId3"/>
          <a:stretch>
            <a:fillRect/>
          </a:stretch>
        </a:blipFill>
      </dgm:spPr>
      <dgm:t>
        <a:bodyPr/>
        <a:lstStyle/>
        <a:p>
          <a:endParaRPr lang="en-US" dirty="0"/>
        </a:p>
      </dgm:t>
    </dgm:pt>
    <dgm:pt modelId="{CDAF7753-2B1C-4365-B793-93FDE420F668}">
      <dgm:prSet phldrT="[Text]"/>
      <dgm:spPr/>
      <dgm:t>
        <a:bodyPr/>
        <a:lstStyle/>
        <a:p>
          <a:r>
            <a:rPr lang="en-US" b="1" dirty="0" smtClean="0">
              <a:solidFill>
                <a:schemeClr val="tx1"/>
              </a:solidFill>
            </a:rPr>
            <a:t>AFTERMAT</a:t>
          </a:r>
          <a:r>
            <a:rPr lang="en-US" dirty="0" smtClean="0"/>
            <a:t>H</a:t>
          </a:r>
          <a:endParaRPr lang="en-US" dirty="0"/>
        </a:p>
      </dgm:t>
    </dgm:pt>
    <dgm:pt modelId="{544B335F-5CC2-4F17-BCE7-7B007BF94057}" type="parTrans" cxnId="{D21205AB-0932-4C86-BC69-8C979715BE3B}">
      <dgm:prSet/>
      <dgm:spPr/>
      <dgm:t>
        <a:bodyPr/>
        <a:lstStyle/>
        <a:p>
          <a:endParaRPr lang="en-US"/>
        </a:p>
      </dgm:t>
    </dgm:pt>
    <dgm:pt modelId="{6C7981D8-CEDF-47DB-AF01-DDCF050FA73A}" type="sibTrans" cxnId="{D21205AB-0932-4C86-BC69-8C979715BE3B}">
      <dgm:prSet/>
      <dgm:spPr>
        <a:blipFill rotWithShape="1">
          <a:blip xmlns:r="http://schemas.openxmlformats.org/officeDocument/2006/relationships" r:embed="rId4"/>
          <a:stretch>
            <a:fillRect/>
          </a:stretch>
        </a:blipFill>
      </dgm:spPr>
      <dgm:t>
        <a:bodyPr/>
        <a:lstStyle/>
        <a:p>
          <a:endParaRPr lang="en-US" dirty="0"/>
        </a:p>
      </dgm:t>
    </dgm:pt>
    <dgm:pt modelId="{37489043-F66D-4678-85AA-35ED6DABE620}" type="pres">
      <dgm:prSet presAssocID="{2353C856-85EA-433B-832F-B59CFFD204AF}" presName="Name0" presStyleCnt="0">
        <dgm:presLayoutVars>
          <dgm:chMax val="7"/>
          <dgm:chPref val="7"/>
          <dgm:dir/>
        </dgm:presLayoutVars>
      </dgm:prSet>
      <dgm:spPr/>
      <dgm:t>
        <a:bodyPr/>
        <a:lstStyle/>
        <a:p>
          <a:endParaRPr lang="en-US"/>
        </a:p>
      </dgm:t>
    </dgm:pt>
    <dgm:pt modelId="{EA6B4128-CB60-42BF-870C-56F72E1D6535}" type="pres">
      <dgm:prSet presAssocID="{2353C856-85EA-433B-832F-B59CFFD204AF}" presName="Name1" presStyleCnt="0"/>
      <dgm:spPr/>
    </dgm:pt>
    <dgm:pt modelId="{E499FA83-03EE-422E-92B9-356403BBAE59}" type="pres">
      <dgm:prSet presAssocID="{9D30E21B-36AE-487C-B88B-594A4D68A13D}" presName="picture_1" presStyleCnt="0"/>
      <dgm:spPr/>
    </dgm:pt>
    <dgm:pt modelId="{AB43ED1A-D5F2-4BA4-9DC6-26E450B37150}" type="pres">
      <dgm:prSet presAssocID="{9D30E21B-36AE-487C-B88B-594A4D68A13D}" presName="pictureRepeatNode" presStyleLbl="alignImgPlace1" presStyleIdx="0" presStyleCnt="4" custLinFactNeighborX="-570" custLinFactNeighborY="7500"/>
      <dgm:spPr/>
      <dgm:t>
        <a:bodyPr/>
        <a:lstStyle/>
        <a:p>
          <a:endParaRPr lang="en-US"/>
        </a:p>
      </dgm:t>
    </dgm:pt>
    <dgm:pt modelId="{3FBC9DDD-C9A0-429E-AB34-3A7A74A72D1E}" type="pres">
      <dgm:prSet presAssocID="{2B5042CF-D59A-437D-86AA-85AF93A89861}" presName="text_1" presStyleLbl="node1" presStyleIdx="0" presStyleCnt="0">
        <dgm:presLayoutVars>
          <dgm:bulletEnabled val="1"/>
        </dgm:presLayoutVars>
      </dgm:prSet>
      <dgm:spPr/>
      <dgm:t>
        <a:bodyPr/>
        <a:lstStyle/>
        <a:p>
          <a:endParaRPr lang="en-US"/>
        </a:p>
      </dgm:t>
    </dgm:pt>
    <dgm:pt modelId="{E21FC740-3B87-46F2-AE7C-B10F5559EE29}" type="pres">
      <dgm:prSet presAssocID="{25E7D626-79CB-439E-8B8B-11AB574A5D03}" presName="picture_2" presStyleCnt="0"/>
      <dgm:spPr/>
    </dgm:pt>
    <dgm:pt modelId="{A762E38E-21B9-4A0B-9231-ED1AB6FD6E3F}" type="pres">
      <dgm:prSet presAssocID="{25E7D626-79CB-439E-8B8B-11AB574A5D03}" presName="pictureRepeatNode" presStyleLbl="alignImgPlace1" presStyleIdx="1" presStyleCnt="4" custScaleX="126151" custScaleY="118519"/>
      <dgm:spPr/>
      <dgm:t>
        <a:bodyPr/>
        <a:lstStyle/>
        <a:p>
          <a:endParaRPr lang="en-US"/>
        </a:p>
      </dgm:t>
    </dgm:pt>
    <dgm:pt modelId="{494ADEE3-E34D-4064-8599-5D2A0A0E6177}" type="pres">
      <dgm:prSet presAssocID="{FC9EEF71-D784-4689-B5B6-820DA7C6D539}" presName="line_2" presStyleLbl="parChTrans1D1" presStyleIdx="0" presStyleCnt="3"/>
      <dgm:spPr/>
    </dgm:pt>
    <dgm:pt modelId="{0EEF4C95-0E94-40FF-A924-B1CD8FAA0315}" type="pres">
      <dgm:prSet presAssocID="{FC9EEF71-D784-4689-B5B6-820DA7C6D539}" presName="textparent_2" presStyleLbl="node1" presStyleIdx="0" presStyleCnt="0"/>
      <dgm:spPr/>
    </dgm:pt>
    <dgm:pt modelId="{2EB3BCF2-E3B7-4EF2-A2E3-9425AED312D7}" type="pres">
      <dgm:prSet presAssocID="{FC9EEF71-D784-4689-B5B6-820DA7C6D539}" presName="text_2" presStyleLbl="revTx" presStyleIdx="0" presStyleCnt="3" custScaleX="230058" custLinFactNeighborX="-5336" custLinFactNeighborY="-44025">
        <dgm:presLayoutVars>
          <dgm:bulletEnabled val="1"/>
        </dgm:presLayoutVars>
      </dgm:prSet>
      <dgm:spPr/>
      <dgm:t>
        <a:bodyPr/>
        <a:lstStyle/>
        <a:p>
          <a:endParaRPr lang="en-US"/>
        </a:p>
      </dgm:t>
    </dgm:pt>
    <dgm:pt modelId="{DF051D44-0C4C-4D32-801F-41FF345AF45C}" type="pres">
      <dgm:prSet presAssocID="{D9A37F34-2A9D-44BC-9366-040FD25D95EF}" presName="picture_3" presStyleCnt="0"/>
      <dgm:spPr/>
    </dgm:pt>
    <dgm:pt modelId="{2AEA8963-4407-44A0-BB66-24AA81B5DE2C}" type="pres">
      <dgm:prSet presAssocID="{D9A37F34-2A9D-44BC-9366-040FD25D95EF}" presName="pictureRepeatNode" presStyleLbl="alignImgPlace1" presStyleIdx="2" presStyleCnt="4" custScaleX="142690" custScaleY="126543" custLinFactNeighborX="-18519" custLinFactNeighborY="154"/>
      <dgm:spPr/>
      <dgm:t>
        <a:bodyPr/>
        <a:lstStyle/>
        <a:p>
          <a:endParaRPr lang="en-US"/>
        </a:p>
      </dgm:t>
    </dgm:pt>
    <dgm:pt modelId="{5A241F63-7A8C-4E81-8858-98835620D27C}" type="pres">
      <dgm:prSet presAssocID="{03A7A8FF-7209-401C-A723-CCAE788A0C4D}" presName="line_3" presStyleLbl="parChTrans1D1" presStyleIdx="1" presStyleCnt="3"/>
      <dgm:spPr/>
    </dgm:pt>
    <dgm:pt modelId="{7E678CE8-8624-4265-96B5-96440FAE37C4}" type="pres">
      <dgm:prSet presAssocID="{03A7A8FF-7209-401C-A723-CCAE788A0C4D}" presName="textparent_3" presStyleLbl="node1" presStyleIdx="0" presStyleCnt="0"/>
      <dgm:spPr/>
    </dgm:pt>
    <dgm:pt modelId="{50D375F9-3620-4C97-81ED-A29BA999E683}" type="pres">
      <dgm:prSet presAssocID="{03A7A8FF-7209-401C-A723-CCAE788A0C4D}" presName="text_3" presStyleLbl="revTx" presStyleIdx="1" presStyleCnt="3" custLinFactNeighborX="26486" custLinFactNeighborY="-19099">
        <dgm:presLayoutVars>
          <dgm:bulletEnabled val="1"/>
        </dgm:presLayoutVars>
      </dgm:prSet>
      <dgm:spPr/>
      <dgm:t>
        <a:bodyPr/>
        <a:lstStyle/>
        <a:p>
          <a:endParaRPr lang="en-US"/>
        </a:p>
      </dgm:t>
    </dgm:pt>
    <dgm:pt modelId="{FBE8500C-465D-4CF4-92F8-91BB1E8FFDEB}" type="pres">
      <dgm:prSet presAssocID="{6C7981D8-CEDF-47DB-AF01-DDCF050FA73A}" presName="picture_4" presStyleCnt="0"/>
      <dgm:spPr/>
    </dgm:pt>
    <dgm:pt modelId="{36F38AC0-1CDF-474D-B55D-4B41271289B2}" type="pres">
      <dgm:prSet presAssocID="{6C7981D8-CEDF-47DB-AF01-DDCF050FA73A}" presName="pictureRepeatNode" presStyleLbl="alignImgPlace1" presStyleIdx="3" presStyleCnt="4" custScaleX="126150" custScaleY="125309"/>
      <dgm:spPr/>
      <dgm:t>
        <a:bodyPr/>
        <a:lstStyle/>
        <a:p>
          <a:endParaRPr lang="en-US"/>
        </a:p>
      </dgm:t>
    </dgm:pt>
    <dgm:pt modelId="{0A8A4B35-4554-4928-B7CA-3430364540C9}" type="pres">
      <dgm:prSet presAssocID="{CDAF7753-2B1C-4365-B793-93FDE420F668}" presName="line_4" presStyleLbl="parChTrans1D1" presStyleIdx="2" presStyleCnt="3"/>
      <dgm:spPr/>
    </dgm:pt>
    <dgm:pt modelId="{53879412-4C24-4142-B3D3-C2FF583A8B29}" type="pres">
      <dgm:prSet presAssocID="{CDAF7753-2B1C-4365-B793-93FDE420F668}" presName="textparent_4" presStyleLbl="node1" presStyleIdx="0" presStyleCnt="0"/>
      <dgm:spPr/>
    </dgm:pt>
    <dgm:pt modelId="{F46B45EE-8A90-43D7-88B8-3ACE6B5ECF61}" type="pres">
      <dgm:prSet presAssocID="{CDAF7753-2B1C-4365-B793-93FDE420F668}" presName="text_4" presStyleLbl="revTx" presStyleIdx="2" presStyleCnt="3" custLinFactNeighborX="-7877" custLinFactNeighborY="-59069">
        <dgm:presLayoutVars>
          <dgm:bulletEnabled val="1"/>
        </dgm:presLayoutVars>
      </dgm:prSet>
      <dgm:spPr/>
      <dgm:t>
        <a:bodyPr/>
        <a:lstStyle/>
        <a:p>
          <a:endParaRPr lang="en-US"/>
        </a:p>
      </dgm:t>
    </dgm:pt>
  </dgm:ptLst>
  <dgm:cxnLst>
    <dgm:cxn modelId="{2D202A6B-E65E-4D05-8CBA-C98D9E7FB94E}" type="presOf" srcId="{6C7981D8-CEDF-47DB-AF01-DDCF050FA73A}" destId="{36F38AC0-1CDF-474D-B55D-4B41271289B2}" srcOrd="0" destOrd="0" presId="urn:microsoft.com/office/officeart/2008/layout/CircularPictureCallout"/>
    <dgm:cxn modelId="{7EB8FD0A-F12E-4A49-927D-2C088DEAF18F}" type="presOf" srcId="{FC9EEF71-D784-4689-B5B6-820DA7C6D539}" destId="{2EB3BCF2-E3B7-4EF2-A2E3-9425AED312D7}" srcOrd="0" destOrd="0" presId="urn:microsoft.com/office/officeart/2008/layout/CircularPictureCallout"/>
    <dgm:cxn modelId="{334B81CB-DA1C-46C8-B0D4-EA5EA9289D63}" type="presOf" srcId="{CDAF7753-2B1C-4365-B793-93FDE420F668}" destId="{F46B45EE-8A90-43D7-88B8-3ACE6B5ECF61}" srcOrd="0" destOrd="0" presId="urn:microsoft.com/office/officeart/2008/layout/CircularPictureCallout"/>
    <dgm:cxn modelId="{C7E6D06D-1470-4770-85A9-8E5444D7AD9A}" type="presOf" srcId="{25E7D626-79CB-439E-8B8B-11AB574A5D03}" destId="{A762E38E-21B9-4A0B-9231-ED1AB6FD6E3F}" srcOrd="0" destOrd="0" presId="urn:microsoft.com/office/officeart/2008/layout/CircularPictureCallout"/>
    <dgm:cxn modelId="{D21205AB-0932-4C86-BC69-8C979715BE3B}" srcId="{2353C856-85EA-433B-832F-B59CFFD204AF}" destId="{CDAF7753-2B1C-4365-B793-93FDE420F668}" srcOrd="3" destOrd="0" parTransId="{544B335F-5CC2-4F17-BCE7-7B007BF94057}" sibTransId="{6C7981D8-CEDF-47DB-AF01-DDCF050FA73A}"/>
    <dgm:cxn modelId="{F7AD1F1D-7E5B-43BD-841F-23DF64FED30F}" type="presOf" srcId="{2B5042CF-D59A-437D-86AA-85AF93A89861}" destId="{3FBC9DDD-C9A0-429E-AB34-3A7A74A72D1E}" srcOrd="0" destOrd="0" presId="urn:microsoft.com/office/officeart/2008/layout/CircularPictureCallout"/>
    <dgm:cxn modelId="{0A87BEF2-99E4-4E12-84AF-C2D0C66DC7D6}" srcId="{2353C856-85EA-433B-832F-B59CFFD204AF}" destId="{03A7A8FF-7209-401C-A723-CCAE788A0C4D}" srcOrd="2" destOrd="0" parTransId="{10DEFAEF-01F8-44D8-8822-98F9A6ABE0E9}" sibTransId="{D9A37F34-2A9D-44BC-9366-040FD25D95EF}"/>
    <dgm:cxn modelId="{3070E64A-CDD1-4BC0-A161-EE2E3F97A17E}" type="presOf" srcId="{9D30E21B-36AE-487C-B88B-594A4D68A13D}" destId="{AB43ED1A-D5F2-4BA4-9DC6-26E450B37150}" srcOrd="0" destOrd="0" presId="urn:microsoft.com/office/officeart/2008/layout/CircularPictureCallout"/>
    <dgm:cxn modelId="{FE0F5BF4-FF68-4937-AB49-04E3BA6231A7}" type="presOf" srcId="{D9A37F34-2A9D-44BC-9366-040FD25D95EF}" destId="{2AEA8963-4407-44A0-BB66-24AA81B5DE2C}" srcOrd="0" destOrd="0" presId="urn:microsoft.com/office/officeart/2008/layout/CircularPictureCallout"/>
    <dgm:cxn modelId="{B831BA52-09ED-41F0-9EEA-9443B7F44642}" srcId="{2353C856-85EA-433B-832F-B59CFFD204AF}" destId="{FC9EEF71-D784-4689-B5B6-820DA7C6D539}" srcOrd="1" destOrd="0" parTransId="{E2A2C537-9FF9-46D4-8099-FB215A383C8F}" sibTransId="{25E7D626-79CB-439E-8B8B-11AB574A5D03}"/>
    <dgm:cxn modelId="{A5475EDA-03A5-4E95-AEA4-26037BEEED62}" type="presOf" srcId="{2353C856-85EA-433B-832F-B59CFFD204AF}" destId="{37489043-F66D-4678-85AA-35ED6DABE620}" srcOrd="0" destOrd="0" presId="urn:microsoft.com/office/officeart/2008/layout/CircularPictureCallout"/>
    <dgm:cxn modelId="{4DED636F-0ACF-4033-9872-182758403FAA}" srcId="{2353C856-85EA-433B-832F-B59CFFD204AF}" destId="{2B5042CF-D59A-437D-86AA-85AF93A89861}" srcOrd="0" destOrd="0" parTransId="{5457C80E-54FC-410A-8947-A758E8442487}" sibTransId="{9D30E21B-36AE-487C-B88B-594A4D68A13D}"/>
    <dgm:cxn modelId="{B7EC5DB3-C8B1-4FC9-B3FB-DE4FA3B4373D}" type="presOf" srcId="{03A7A8FF-7209-401C-A723-CCAE788A0C4D}" destId="{50D375F9-3620-4C97-81ED-A29BA999E683}" srcOrd="0" destOrd="0" presId="urn:microsoft.com/office/officeart/2008/layout/CircularPictureCallout"/>
    <dgm:cxn modelId="{AF8BFB64-4159-4AE0-B717-11D03716372F}" type="presParOf" srcId="{37489043-F66D-4678-85AA-35ED6DABE620}" destId="{EA6B4128-CB60-42BF-870C-56F72E1D6535}" srcOrd="0" destOrd="0" presId="urn:microsoft.com/office/officeart/2008/layout/CircularPictureCallout"/>
    <dgm:cxn modelId="{5B04C716-6020-4625-8EF6-3F1A329B1094}" type="presParOf" srcId="{EA6B4128-CB60-42BF-870C-56F72E1D6535}" destId="{E499FA83-03EE-422E-92B9-356403BBAE59}" srcOrd="0" destOrd="0" presId="urn:microsoft.com/office/officeart/2008/layout/CircularPictureCallout"/>
    <dgm:cxn modelId="{9DC50C52-DE0C-4BF4-847E-81FC8AC94254}" type="presParOf" srcId="{E499FA83-03EE-422E-92B9-356403BBAE59}" destId="{AB43ED1A-D5F2-4BA4-9DC6-26E450B37150}" srcOrd="0" destOrd="0" presId="urn:microsoft.com/office/officeart/2008/layout/CircularPictureCallout"/>
    <dgm:cxn modelId="{53F9C159-E7F7-4A72-870B-608A00716C16}" type="presParOf" srcId="{EA6B4128-CB60-42BF-870C-56F72E1D6535}" destId="{3FBC9DDD-C9A0-429E-AB34-3A7A74A72D1E}" srcOrd="1" destOrd="0" presId="urn:microsoft.com/office/officeart/2008/layout/CircularPictureCallout"/>
    <dgm:cxn modelId="{B5C8DD29-D4C5-455F-B144-6933880DCACE}" type="presParOf" srcId="{EA6B4128-CB60-42BF-870C-56F72E1D6535}" destId="{E21FC740-3B87-46F2-AE7C-B10F5559EE29}" srcOrd="2" destOrd="0" presId="urn:microsoft.com/office/officeart/2008/layout/CircularPictureCallout"/>
    <dgm:cxn modelId="{6BE3FA0E-3886-4A58-A307-A8352A32BA74}" type="presParOf" srcId="{E21FC740-3B87-46F2-AE7C-B10F5559EE29}" destId="{A762E38E-21B9-4A0B-9231-ED1AB6FD6E3F}" srcOrd="0" destOrd="0" presId="urn:microsoft.com/office/officeart/2008/layout/CircularPictureCallout"/>
    <dgm:cxn modelId="{97DAEC96-616D-47BF-BEF6-918267B52E97}" type="presParOf" srcId="{EA6B4128-CB60-42BF-870C-56F72E1D6535}" destId="{494ADEE3-E34D-4064-8599-5D2A0A0E6177}" srcOrd="3" destOrd="0" presId="urn:microsoft.com/office/officeart/2008/layout/CircularPictureCallout"/>
    <dgm:cxn modelId="{22096B37-605A-419E-BD2C-C3E357C2B0D6}" type="presParOf" srcId="{EA6B4128-CB60-42BF-870C-56F72E1D6535}" destId="{0EEF4C95-0E94-40FF-A924-B1CD8FAA0315}" srcOrd="4" destOrd="0" presId="urn:microsoft.com/office/officeart/2008/layout/CircularPictureCallout"/>
    <dgm:cxn modelId="{9EDB8D48-FE13-4C28-BDC4-E74B8846CDE4}" type="presParOf" srcId="{0EEF4C95-0E94-40FF-A924-B1CD8FAA0315}" destId="{2EB3BCF2-E3B7-4EF2-A2E3-9425AED312D7}" srcOrd="0" destOrd="0" presId="urn:microsoft.com/office/officeart/2008/layout/CircularPictureCallout"/>
    <dgm:cxn modelId="{E5548BF9-4CB2-47EB-967A-166542F0831F}" type="presParOf" srcId="{EA6B4128-CB60-42BF-870C-56F72E1D6535}" destId="{DF051D44-0C4C-4D32-801F-41FF345AF45C}" srcOrd="5" destOrd="0" presId="urn:microsoft.com/office/officeart/2008/layout/CircularPictureCallout"/>
    <dgm:cxn modelId="{5335DAB6-34B5-44CC-BD78-6B9FCB4405C4}" type="presParOf" srcId="{DF051D44-0C4C-4D32-801F-41FF345AF45C}" destId="{2AEA8963-4407-44A0-BB66-24AA81B5DE2C}" srcOrd="0" destOrd="0" presId="urn:microsoft.com/office/officeart/2008/layout/CircularPictureCallout"/>
    <dgm:cxn modelId="{1E98B343-19F2-4667-B53F-1A22DEC2E51F}" type="presParOf" srcId="{EA6B4128-CB60-42BF-870C-56F72E1D6535}" destId="{5A241F63-7A8C-4E81-8858-98835620D27C}" srcOrd="6" destOrd="0" presId="urn:microsoft.com/office/officeart/2008/layout/CircularPictureCallout"/>
    <dgm:cxn modelId="{835C1D44-B039-48DB-A329-8DEE442EC657}" type="presParOf" srcId="{EA6B4128-CB60-42BF-870C-56F72E1D6535}" destId="{7E678CE8-8624-4265-96B5-96440FAE37C4}" srcOrd="7" destOrd="0" presId="urn:microsoft.com/office/officeart/2008/layout/CircularPictureCallout"/>
    <dgm:cxn modelId="{F49A7D84-067F-48AB-8C26-9481BD19D2F0}" type="presParOf" srcId="{7E678CE8-8624-4265-96B5-96440FAE37C4}" destId="{50D375F9-3620-4C97-81ED-A29BA999E683}" srcOrd="0" destOrd="0" presId="urn:microsoft.com/office/officeart/2008/layout/CircularPictureCallout"/>
    <dgm:cxn modelId="{93391E66-7F60-4940-959E-DEDFAE8D4A6F}" type="presParOf" srcId="{EA6B4128-CB60-42BF-870C-56F72E1D6535}" destId="{FBE8500C-465D-4CF4-92F8-91BB1E8FFDEB}" srcOrd="8" destOrd="0" presId="urn:microsoft.com/office/officeart/2008/layout/CircularPictureCallout"/>
    <dgm:cxn modelId="{87843589-072C-4C5D-B21A-5F474F5B7181}" type="presParOf" srcId="{FBE8500C-465D-4CF4-92F8-91BB1E8FFDEB}" destId="{36F38AC0-1CDF-474D-B55D-4B41271289B2}" srcOrd="0" destOrd="0" presId="urn:microsoft.com/office/officeart/2008/layout/CircularPictureCallout"/>
    <dgm:cxn modelId="{861F19D2-41BF-4DAE-997A-A3F397ED2512}" type="presParOf" srcId="{EA6B4128-CB60-42BF-870C-56F72E1D6535}" destId="{0A8A4B35-4554-4928-B7CA-3430364540C9}" srcOrd="9" destOrd="0" presId="urn:microsoft.com/office/officeart/2008/layout/CircularPictureCallout"/>
    <dgm:cxn modelId="{A9307519-E0AD-4F0E-97F1-2E02B1B17073}" type="presParOf" srcId="{EA6B4128-CB60-42BF-870C-56F72E1D6535}" destId="{53879412-4C24-4142-B3D3-C2FF583A8B29}" srcOrd="10" destOrd="0" presId="urn:microsoft.com/office/officeart/2008/layout/CircularPictureCallout"/>
    <dgm:cxn modelId="{1FCE3961-26C7-442D-AD66-64B55423E940}" type="presParOf" srcId="{53879412-4C24-4142-B3D3-C2FF583A8B29}" destId="{F46B45EE-8A90-43D7-88B8-3ACE6B5ECF61}"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6C5818-0976-4D68-9A79-5E2712F7887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8EB28C5-F0D9-4291-B69A-1449AC165305}">
      <dgm:prSet phldrT="[Text]"/>
      <dgm:spPr>
        <a:blipFill rotWithShape="0">
          <a:blip xmlns:r="http://schemas.openxmlformats.org/officeDocument/2006/relationships" r:embed="rId1"/>
          <a:stretch>
            <a:fillRect/>
          </a:stretch>
        </a:blipFill>
      </dgm:spPr>
      <dgm:t>
        <a:bodyPr/>
        <a:lstStyle/>
        <a:p>
          <a:endParaRPr lang="en-US" dirty="0" smtClean="0"/>
        </a:p>
        <a:p>
          <a:r>
            <a:rPr lang="en-US" b="1" dirty="0" smtClean="0">
              <a:solidFill>
                <a:srgbClr val="C00000"/>
              </a:solidFill>
            </a:rPr>
            <a:t>FAMILY VIOLENCE</a:t>
          </a:r>
          <a:endParaRPr lang="en-US" b="1" dirty="0">
            <a:solidFill>
              <a:srgbClr val="C00000"/>
            </a:solidFill>
          </a:endParaRPr>
        </a:p>
      </dgm:t>
    </dgm:pt>
    <dgm:pt modelId="{1EE9D226-CE51-4407-A4D5-CE0A54E9A122}" type="parTrans" cxnId="{89C1230B-1E66-4DA7-8D7B-4D0358B48822}">
      <dgm:prSet/>
      <dgm:spPr/>
      <dgm:t>
        <a:bodyPr/>
        <a:lstStyle/>
        <a:p>
          <a:endParaRPr lang="en-US"/>
        </a:p>
      </dgm:t>
    </dgm:pt>
    <dgm:pt modelId="{5EBBD98C-ACEE-46B4-AA33-207F0B37237D}" type="sibTrans" cxnId="{89C1230B-1E66-4DA7-8D7B-4D0358B48822}">
      <dgm:prSet/>
      <dgm:spPr/>
      <dgm:t>
        <a:bodyPr/>
        <a:lstStyle/>
        <a:p>
          <a:endParaRPr lang="en-US"/>
        </a:p>
      </dgm:t>
    </dgm:pt>
    <dgm:pt modelId="{F55448F7-1251-466A-873E-1E2BB8E5C6B8}">
      <dgm:prSet phldrT="[Text]" custT="1"/>
      <dgm:spPr>
        <a:solidFill>
          <a:srgbClr val="7030A0">
            <a:alpha val="50000"/>
          </a:srgbClr>
        </a:solidFill>
      </dgm:spPr>
      <dgm:t>
        <a:bodyPr/>
        <a:lstStyle/>
        <a:p>
          <a:r>
            <a:rPr lang="en-US" sz="1400" b="1" dirty="0" smtClean="0"/>
            <a:t>DEPRESSION</a:t>
          </a:r>
          <a:endParaRPr lang="en-US" sz="1400" b="1" dirty="0"/>
        </a:p>
      </dgm:t>
    </dgm:pt>
    <dgm:pt modelId="{F71C3E91-98AA-4AE5-BD5B-B9847A3A1B4E}" type="parTrans" cxnId="{D2866C55-71E5-41DB-BF2E-6AC79165B8BC}">
      <dgm:prSet/>
      <dgm:spPr/>
      <dgm:t>
        <a:bodyPr/>
        <a:lstStyle/>
        <a:p>
          <a:endParaRPr lang="en-US"/>
        </a:p>
      </dgm:t>
    </dgm:pt>
    <dgm:pt modelId="{54CBA321-29A4-4A31-AAED-4C00D2F5CC9E}" type="sibTrans" cxnId="{D2866C55-71E5-41DB-BF2E-6AC79165B8BC}">
      <dgm:prSet/>
      <dgm:spPr/>
      <dgm:t>
        <a:bodyPr/>
        <a:lstStyle/>
        <a:p>
          <a:endParaRPr lang="en-US"/>
        </a:p>
      </dgm:t>
    </dgm:pt>
    <dgm:pt modelId="{ADB0B5D9-AB7A-45E9-8E72-0CE05E3E4C12}">
      <dgm:prSet phldrT="[Text]" custT="1"/>
      <dgm:spPr>
        <a:solidFill>
          <a:srgbClr val="00B050">
            <a:alpha val="50000"/>
          </a:srgbClr>
        </a:solidFill>
      </dgm:spPr>
      <dgm:t>
        <a:bodyPr/>
        <a:lstStyle/>
        <a:p>
          <a:r>
            <a:rPr lang="en-US" sz="1400" b="1" dirty="0" smtClean="0"/>
            <a:t>ANXIETY</a:t>
          </a:r>
          <a:endParaRPr lang="en-US" sz="1400" b="1" dirty="0"/>
        </a:p>
      </dgm:t>
    </dgm:pt>
    <dgm:pt modelId="{7DB686E2-5C26-4628-88E4-A442932A1DB7}" type="parTrans" cxnId="{EE12EA8D-D333-4EE5-88BC-34EE46CBB384}">
      <dgm:prSet/>
      <dgm:spPr/>
      <dgm:t>
        <a:bodyPr/>
        <a:lstStyle/>
        <a:p>
          <a:endParaRPr lang="en-US"/>
        </a:p>
      </dgm:t>
    </dgm:pt>
    <dgm:pt modelId="{7D306998-5803-49B6-B715-BFF52D9183AE}" type="sibTrans" cxnId="{EE12EA8D-D333-4EE5-88BC-34EE46CBB384}">
      <dgm:prSet/>
      <dgm:spPr/>
      <dgm:t>
        <a:bodyPr/>
        <a:lstStyle/>
        <a:p>
          <a:endParaRPr lang="en-US"/>
        </a:p>
      </dgm:t>
    </dgm:pt>
    <dgm:pt modelId="{7A5C61BD-86D3-47B3-BCF9-87BE439BD404}">
      <dgm:prSet phldrT="[Text]" custT="1"/>
      <dgm:spPr>
        <a:solidFill>
          <a:schemeClr val="accent5">
            <a:lumMod val="75000"/>
            <a:alpha val="50000"/>
          </a:schemeClr>
        </a:solidFill>
      </dgm:spPr>
      <dgm:t>
        <a:bodyPr/>
        <a:lstStyle/>
        <a:p>
          <a:r>
            <a:rPr lang="en-US" sz="1400" b="1" dirty="0" smtClean="0"/>
            <a:t>AGGRESSION</a:t>
          </a:r>
          <a:endParaRPr lang="en-US" sz="1400" b="1" dirty="0"/>
        </a:p>
      </dgm:t>
    </dgm:pt>
    <dgm:pt modelId="{59494D24-9935-464B-B873-349EBC39D529}" type="parTrans" cxnId="{5F9315A2-AB7C-4AB8-91C7-57971E45DD01}">
      <dgm:prSet/>
      <dgm:spPr/>
      <dgm:t>
        <a:bodyPr/>
        <a:lstStyle/>
        <a:p>
          <a:endParaRPr lang="en-US"/>
        </a:p>
      </dgm:t>
    </dgm:pt>
    <dgm:pt modelId="{00EA2C47-9C94-4966-8C78-9ADCAFC27239}" type="sibTrans" cxnId="{5F9315A2-AB7C-4AB8-91C7-57971E45DD01}">
      <dgm:prSet/>
      <dgm:spPr/>
      <dgm:t>
        <a:bodyPr/>
        <a:lstStyle/>
        <a:p>
          <a:endParaRPr lang="en-US"/>
        </a:p>
      </dgm:t>
    </dgm:pt>
    <dgm:pt modelId="{DF59512F-5374-409D-9038-3305E8F72E83}">
      <dgm:prSet phldrT="[Text]"/>
      <dgm:spPr>
        <a:solidFill>
          <a:srgbClr val="FFFF00">
            <a:alpha val="50000"/>
          </a:srgbClr>
        </a:solidFill>
      </dgm:spPr>
      <dgm:t>
        <a:bodyPr/>
        <a:lstStyle/>
        <a:p>
          <a:r>
            <a:rPr lang="en-US" b="1" dirty="0" smtClean="0"/>
            <a:t>HYPERVIGILENCE</a:t>
          </a:r>
          <a:endParaRPr lang="en-US" b="1" dirty="0"/>
        </a:p>
      </dgm:t>
    </dgm:pt>
    <dgm:pt modelId="{1B8ADC8B-6E75-41A0-9905-DD01AC8A5451}" type="parTrans" cxnId="{615C4105-7283-425F-B4E6-47AED9CAF461}">
      <dgm:prSet/>
      <dgm:spPr/>
      <dgm:t>
        <a:bodyPr/>
        <a:lstStyle/>
        <a:p>
          <a:endParaRPr lang="en-US"/>
        </a:p>
      </dgm:t>
    </dgm:pt>
    <dgm:pt modelId="{CC33D8AF-4F08-4FE9-BB8A-BC2A3F2E9E2D}" type="sibTrans" cxnId="{615C4105-7283-425F-B4E6-47AED9CAF461}">
      <dgm:prSet/>
      <dgm:spPr/>
      <dgm:t>
        <a:bodyPr/>
        <a:lstStyle/>
        <a:p>
          <a:endParaRPr lang="en-US"/>
        </a:p>
      </dgm:t>
    </dgm:pt>
    <dgm:pt modelId="{0BF00FDD-95DC-42F1-BC7C-34C11734066C}">
      <dgm:prSet custT="1"/>
      <dgm:spPr>
        <a:solidFill>
          <a:schemeClr val="accent2">
            <a:lumMod val="75000"/>
            <a:alpha val="50000"/>
          </a:schemeClr>
        </a:solidFill>
      </dgm:spPr>
      <dgm:t>
        <a:bodyPr/>
        <a:lstStyle/>
        <a:p>
          <a:r>
            <a:rPr lang="en-US" sz="1400" b="1" dirty="0" smtClean="0"/>
            <a:t>INATTENTION</a:t>
          </a:r>
          <a:endParaRPr lang="en-US" sz="1400" b="1" dirty="0"/>
        </a:p>
      </dgm:t>
    </dgm:pt>
    <dgm:pt modelId="{20EAE14E-3EDA-467C-A971-730ADA32D908}" type="parTrans" cxnId="{76C8AA5E-4AA4-4CC0-8528-7FB5A87CCA9B}">
      <dgm:prSet/>
      <dgm:spPr/>
      <dgm:t>
        <a:bodyPr/>
        <a:lstStyle/>
        <a:p>
          <a:endParaRPr lang="en-US"/>
        </a:p>
      </dgm:t>
    </dgm:pt>
    <dgm:pt modelId="{76C864E1-9287-4AC2-A05D-2AE499156787}" type="sibTrans" cxnId="{76C8AA5E-4AA4-4CC0-8528-7FB5A87CCA9B}">
      <dgm:prSet/>
      <dgm:spPr/>
      <dgm:t>
        <a:bodyPr/>
        <a:lstStyle/>
        <a:p>
          <a:endParaRPr lang="en-US"/>
        </a:p>
      </dgm:t>
    </dgm:pt>
    <dgm:pt modelId="{E462C239-999A-412D-B77A-DB94464F881C}" type="pres">
      <dgm:prSet presAssocID="{C56C5818-0976-4D68-9A79-5E2712F7887A}" presName="composite" presStyleCnt="0">
        <dgm:presLayoutVars>
          <dgm:chMax val="1"/>
          <dgm:dir/>
          <dgm:resizeHandles val="exact"/>
        </dgm:presLayoutVars>
      </dgm:prSet>
      <dgm:spPr/>
      <dgm:t>
        <a:bodyPr/>
        <a:lstStyle/>
        <a:p>
          <a:endParaRPr lang="en-US"/>
        </a:p>
      </dgm:t>
    </dgm:pt>
    <dgm:pt modelId="{CAB320FA-11E3-40DF-9067-FD9FBEC253D0}" type="pres">
      <dgm:prSet presAssocID="{C56C5818-0976-4D68-9A79-5E2712F7887A}" presName="radial" presStyleCnt="0">
        <dgm:presLayoutVars>
          <dgm:animLvl val="ctr"/>
        </dgm:presLayoutVars>
      </dgm:prSet>
      <dgm:spPr/>
    </dgm:pt>
    <dgm:pt modelId="{B934A0C8-3B76-4D44-84AF-D1E57B4BEC4F}" type="pres">
      <dgm:prSet presAssocID="{F8EB28C5-F0D9-4291-B69A-1449AC165305}" presName="centerShape" presStyleLbl="vennNode1" presStyleIdx="0" presStyleCnt="6" custLinFactNeighborX="2055" custLinFactNeighborY="-541"/>
      <dgm:spPr/>
      <dgm:t>
        <a:bodyPr/>
        <a:lstStyle/>
        <a:p>
          <a:endParaRPr lang="en-US"/>
        </a:p>
      </dgm:t>
    </dgm:pt>
    <dgm:pt modelId="{91863503-0901-4B5E-938D-FC9E9E7DA8BA}" type="pres">
      <dgm:prSet presAssocID="{F55448F7-1251-466A-873E-1E2BB8E5C6B8}" presName="node" presStyleLbl="vennNode1" presStyleIdx="1" presStyleCnt="6">
        <dgm:presLayoutVars>
          <dgm:bulletEnabled val="1"/>
        </dgm:presLayoutVars>
      </dgm:prSet>
      <dgm:spPr/>
      <dgm:t>
        <a:bodyPr/>
        <a:lstStyle/>
        <a:p>
          <a:endParaRPr lang="en-US"/>
        </a:p>
      </dgm:t>
    </dgm:pt>
    <dgm:pt modelId="{6B5DEB93-DDCB-4354-B12C-D6AEF710240F}" type="pres">
      <dgm:prSet presAssocID="{0BF00FDD-95DC-42F1-BC7C-34C11734066C}" presName="node" presStyleLbl="vennNode1" presStyleIdx="2" presStyleCnt="6">
        <dgm:presLayoutVars>
          <dgm:bulletEnabled val="1"/>
        </dgm:presLayoutVars>
      </dgm:prSet>
      <dgm:spPr/>
      <dgm:t>
        <a:bodyPr/>
        <a:lstStyle/>
        <a:p>
          <a:endParaRPr lang="en-US"/>
        </a:p>
      </dgm:t>
    </dgm:pt>
    <dgm:pt modelId="{12FA6875-7A2C-47FC-A719-116F5840D749}" type="pres">
      <dgm:prSet presAssocID="{ADB0B5D9-AB7A-45E9-8E72-0CE05E3E4C12}" presName="node" presStyleLbl="vennNode1" presStyleIdx="3" presStyleCnt="6">
        <dgm:presLayoutVars>
          <dgm:bulletEnabled val="1"/>
        </dgm:presLayoutVars>
      </dgm:prSet>
      <dgm:spPr/>
      <dgm:t>
        <a:bodyPr/>
        <a:lstStyle/>
        <a:p>
          <a:endParaRPr lang="en-US"/>
        </a:p>
      </dgm:t>
    </dgm:pt>
    <dgm:pt modelId="{1B6C1C16-CD72-4E62-AE79-A90552E5C295}" type="pres">
      <dgm:prSet presAssocID="{7A5C61BD-86D3-47B3-BCF9-87BE439BD404}" presName="node" presStyleLbl="vennNode1" presStyleIdx="4" presStyleCnt="6" custRadScaleRad="100697" custRadScaleInc="-1299">
        <dgm:presLayoutVars>
          <dgm:bulletEnabled val="1"/>
        </dgm:presLayoutVars>
      </dgm:prSet>
      <dgm:spPr/>
      <dgm:t>
        <a:bodyPr/>
        <a:lstStyle/>
        <a:p>
          <a:endParaRPr lang="en-US"/>
        </a:p>
      </dgm:t>
    </dgm:pt>
    <dgm:pt modelId="{590A8980-EFA2-47E0-B19D-3A1AF783FF49}" type="pres">
      <dgm:prSet presAssocID="{DF59512F-5374-409D-9038-3305E8F72E83}" presName="node" presStyleLbl="vennNode1" presStyleIdx="5" presStyleCnt="6">
        <dgm:presLayoutVars>
          <dgm:bulletEnabled val="1"/>
        </dgm:presLayoutVars>
      </dgm:prSet>
      <dgm:spPr/>
      <dgm:t>
        <a:bodyPr/>
        <a:lstStyle/>
        <a:p>
          <a:endParaRPr lang="en-US"/>
        </a:p>
      </dgm:t>
    </dgm:pt>
  </dgm:ptLst>
  <dgm:cxnLst>
    <dgm:cxn modelId="{8F600078-3BFA-4C88-8650-A19E70A9928F}" type="presOf" srcId="{F8EB28C5-F0D9-4291-B69A-1449AC165305}" destId="{B934A0C8-3B76-4D44-84AF-D1E57B4BEC4F}" srcOrd="0" destOrd="0" presId="urn:microsoft.com/office/officeart/2005/8/layout/radial3"/>
    <dgm:cxn modelId="{5A713FD7-1500-4928-9E35-847F111D6DF3}" type="presOf" srcId="{DF59512F-5374-409D-9038-3305E8F72E83}" destId="{590A8980-EFA2-47E0-B19D-3A1AF783FF49}" srcOrd="0" destOrd="0" presId="urn:microsoft.com/office/officeart/2005/8/layout/radial3"/>
    <dgm:cxn modelId="{49C9B10A-80E2-46DD-8016-313DD31EB42A}" type="presOf" srcId="{C56C5818-0976-4D68-9A79-5E2712F7887A}" destId="{E462C239-999A-412D-B77A-DB94464F881C}" srcOrd="0" destOrd="0" presId="urn:microsoft.com/office/officeart/2005/8/layout/radial3"/>
    <dgm:cxn modelId="{615C4105-7283-425F-B4E6-47AED9CAF461}" srcId="{F8EB28C5-F0D9-4291-B69A-1449AC165305}" destId="{DF59512F-5374-409D-9038-3305E8F72E83}" srcOrd="4" destOrd="0" parTransId="{1B8ADC8B-6E75-41A0-9905-DD01AC8A5451}" sibTransId="{CC33D8AF-4F08-4FE9-BB8A-BC2A3F2E9E2D}"/>
    <dgm:cxn modelId="{5F9315A2-AB7C-4AB8-91C7-57971E45DD01}" srcId="{F8EB28C5-F0D9-4291-B69A-1449AC165305}" destId="{7A5C61BD-86D3-47B3-BCF9-87BE439BD404}" srcOrd="3" destOrd="0" parTransId="{59494D24-9935-464B-B873-349EBC39D529}" sibTransId="{00EA2C47-9C94-4966-8C78-9ADCAFC27239}"/>
    <dgm:cxn modelId="{76C8AA5E-4AA4-4CC0-8528-7FB5A87CCA9B}" srcId="{F8EB28C5-F0D9-4291-B69A-1449AC165305}" destId="{0BF00FDD-95DC-42F1-BC7C-34C11734066C}" srcOrd="1" destOrd="0" parTransId="{20EAE14E-3EDA-467C-A971-730ADA32D908}" sibTransId="{76C864E1-9287-4AC2-A05D-2AE499156787}"/>
    <dgm:cxn modelId="{D2866C55-71E5-41DB-BF2E-6AC79165B8BC}" srcId="{F8EB28C5-F0D9-4291-B69A-1449AC165305}" destId="{F55448F7-1251-466A-873E-1E2BB8E5C6B8}" srcOrd="0" destOrd="0" parTransId="{F71C3E91-98AA-4AE5-BD5B-B9847A3A1B4E}" sibTransId="{54CBA321-29A4-4A31-AAED-4C00D2F5CC9E}"/>
    <dgm:cxn modelId="{533E5638-7D22-4D1A-AFEE-3934BA81F28F}" type="presOf" srcId="{ADB0B5D9-AB7A-45E9-8E72-0CE05E3E4C12}" destId="{12FA6875-7A2C-47FC-A719-116F5840D749}" srcOrd="0" destOrd="0" presId="urn:microsoft.com/office/officeart/2005/8/layout/radial3"/>
    <dgm:cxn modelId="{145DC073-089D-483C-AA89-426B929D6A63}" type="presOf" srcId="{0BF00FDD-95DC-42F1-BC7C-34C11734066C}" destId="{6B5DEB93-DDCB-4354-B12C-D6AEF710240F}" srcOrd="0" destOrd="0" presId="urn:microsoft.com/office/officeart/2005/8/layout/radial3"/>
    <dgm:cxn modelId="{0760A293-7B7B-40BF-A523-B0E6F67ABC37}" type="presOf" srcId="{F55448F7-1251-466A-873E-1E2BB8E5C6B8}" destId="{91863503-0901-4B5E-938D-FC9E9E7DA8BA}" srcOrd="0" destOrd="0" presId="urn:microsoft.com/office/officeart/2005/8/layout/radial3"/>
    <dgm:cxn modelId="{EE12EA8D-D333-4EE5-88BC-34EE46CBB384}" srcId="{F8EB28C5-F0D9-4291-B69A-1449AC165305}" destId="{ADB0B5D9-AB7A-45E9-8E72-0CE05E3E4C12}" srcOrd="2" destOrd="0" parTransId="{7DB686E2-5C26-4628-88E4-A442932A1DB7}" sibTransId="{7D306998-5803-49B6-B715-BFF52D9183AE}"/>
    <dgm:cxn modelId="{89C1230B-1E66-4DA7-8D7B-4D0358B48822}" srcId="{C56C5818-0976-4D68-9A79-5E2712F7887A}" destId="{F8EB28C5-F0D9-4291-B69A-1449AC165305}" srcOrd="0" destOrd="0" parTransId="{1EE9D226-CE51-4407-A4D5-CE0A54E9A122}" sibTransId="{5EBBD98C-ACEE-46B4-AA33-207F0B37237D}"/>
    <dgm:cxn modelId="{9B39D492-9ACD-418D-A8A2-9B7CAB50BC67}" type="presOf" srcId="{7A5C61BD-86D3-47B3-BCF9-87BE439BD404}" destId="{1B6C1C16-CD72-4E62-AE79-A90552E5C295}" srcOrd="0" destOrd="0" presId="urn:microsoft.com/office/officeart/2005/8/layout/radial3"/>
    <dgm:cxn modelId="{BD778C9E-E2FC-4139-964F-86C3C2C48465}" type="presParOf" srcId="{E462C239-999A-412D-B77A-DB94464F881C}" destId="{CAB320FA-11E3-40DF-9067-FD9FBEC253D0}" srcOrd="0" destOrd="0" presId="urn:microsoft.com/office/officeart/2005/8/layout/radial3"/>
    <dgm:cxn modelId="{DEBC1C28-A6B6-4EB8-A1FE-F5649691703D}" type="presParOf" srcId="{CAB320FA-11E3-40DF-9067-FD9FBEC253D0}" destId="{B934A0C8-3B76-4D44-84AF-D1E57B4BEC4F}" srcOrd="0" destOrd="0" presId="urn:microsoft.com/office/officeart/2005/8/layout/radial3"/>
    <dgm:cxn modelId="{653D7CDE-E43D-4437-A555-3A8DB2323CB7}" type="presParOf" srcId="{CAB320FA-11E3-40DF-9067-FD9FBEC253D0}" destId="{91863503-0901-4B5E-938D-FC9E9E7DA8BA}" srcOrd="1" destOrd="0" presId="urn:microsoft.com/office/officeart/2005/8/layout/radial3"/>
    <dgm:cxn modelId="{B99DB160-BE67-4C64-B6C5-F9517C18CF5E}" type="presParOf" srcId="{CAB320FA-11E3-40DF-9067-FD9FBEC253D0}" destId="{6B5DEB93-DDCB-4354-B12C-D6AEF710240F}" srcOrd="2" destOrd="0" presId="urn:microsoft.com/office/officeart/2005/8/layout/radial3"/>
    <dgm:cxn modelId="{00A38FBA-C8E9-471F-B3F8-A0BA7E7D4D74}" type="presParOf" srcId="{CAB320FA-11E3-40DF-9067-FD9FBEC253D0}" destId="{12FA6875-7A2C-47FC-A719-116F5840D749}" srcOrd="3" destOrd="0" presId="urn:microsoft.com/office/officeart/2005/8/layout/radial3"/>
    <dgm:cxn modelId="{BD363F5A-0A14-40D4-AB0E-910189E3A24A}" type="presParOf" srcId="{CAB320FA-11E3-40DF-9067-FD9FBEC253D0}" destId="{1B6C1C16-CD72-4E62-AE79-A90552E5C295}" srcOrd="4" destOrd="0" presId="urn:microsoft.com/office/officeart/2005/8/layout/radial3"/>
    <dgm:cxn modelId="{9E3EBA53-123C-4B7A-9C36-76704F340AE2}" type="presParOf" srcId="{CAB320FA-11E3-40DF-9067-FD9FBEC253D0}" destId="{590A8980-EFA2-47E0-B19D-3A1AF783FF49}"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F7018-59AA-4853-90D0-EDC90EE10690}"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5A6B4B6-4FCF-402D-8F10-B2A65D9DA345}">
      <dgm:prSet phldrT="[Text]" custT="1"/>
      <dgm:spPr>
        <a:blipFill rotWithShape="0">
          <a:blip xmlns:r="http://schemas.openxmlformats.org/officeDocument/2006/relationships" r:embed="rId1"/>
          <a:stretch>
            <a:fillRect/>
          </a:stretch>
        </a:blipFill>
      </dgm:spPr>
      <dgm:t>
        <a:bodyPr/>
        <a:lstStyle/>
        <a:p>
          <a:endParaRPr lang="en-US" sz="900" dirty="0" smtClean="0"/>
        </a:p>
        <a:p>
          <a:endParaRPr lang="en-US" sz="900" dirty="0" smtClean="0"/>
        </a:p>
        <a:p>
          <a:endParaRPr lang="en-US" sz="900" dirty="0" smtClean="0"/>
        </a:p>
        <a:p>
          <a:endParaRPr lang="en-US" sz="900" dirty="0" smtClean="0"/>
        </a:p>
      </dgm:t>
    </dgm:pt>
    <dgm:pt modelId="{B1FBFFF4-8D3A-4929-9BEC-4E91DA910D3C}" type="parTrans" cxnId="{9BDAA8A4-F36E-4B75-8C67-EF14450DE324}">
      <dgm:prSet/>
      <dgm:spPr/>
      <dgm:t>
        <a:bodyPr/>
        <a:lstStyle/>
        <a:p>
          <a:endParaRPr lang="en-US"/>
        </a:p>
      </dgm:t>
    </dgm:pt>
    <dgm:pt modelId="{9CFEC16F-D079-4F80-A297-45A32A9C44D0}" type="sibTrans" cxnId="{9BDAA8A4-F36E-4B75-8C67-EF14450DE324}">
      <dgm:prSet/>
      <dgm:spPr/>
      <dgm:t>
        <a:bodyPr/>
        <a:lstStyle/>
        <a:p>
          <a:endParaRPr lang="en-US"/>
        </a:p>
      </dgm:t>
    </dgm:pt>
    <dgm:pt modelId="{3B686879-5492-46B0-B1A3-FAE4BB8D2D27}">
      <dgm:prSet phldrT="[Text]" custT="1"/>
      <dgm:spPr>
        <a:blipFill rotWithShape="0">
          <a:blip xmlns:r="http://schemas.openxmlformats.org/officeDocument/2006/relationships" r:embed="rId2"/>
          <a:stretch>
            <a:fillRect/>
          </a:stretch>
        </a:blipFill>
      </dgm:spPr>
      <dgm:t>
        <a:bodyPr/>
        <a:lstStyle/>
        <a:p>
          <a:endParaRPr lang="en-US" sz="1400" dirty="0" smtClean="0"/>
        </a:p>
        <a:p>
          <a:endParaRPr lang="en-US" sz="1400" dirty="0" smtClean="0"/>
        </a:p>
        <a:p>
          <a:endParaRPr lang="en-US" sz="1400" dirty="0" smtClean="0"/>
        </a:p>
      </dgm:t>
    </dgm:pt>
    <dgm:pt modelId="{28DC780A-1B75-4290-956E-1900E08A9243}" type="parTrans" cxnId="{148C21D5-D7C8-4459-BD64-C39E12C58BE5}">
      <dgm:prSet/>
      <dgm:spPr/>
      <dgm:t>
        <a:bodyPr/>
        <a:lstStyle/>
        <a:p>
          <a:endParaRPr lang="en-US"/>
        </a:p>
      </dgm:t>
    </dgm:pt>
    <dgm:pt modelId="{85218D9A-2C27-4493-9FD6-50A82A655F67}" type="sibTrans" cxnId="{148C21D5-D7C8-4459-BD64-C39E12C58BE5}">
      <dgm:prSet/>
      <dgm:spPr/>
      <dgm:t>
        <a:bodyPr/>
        <a:lstStyle/>
        <a:p>
          <a:endParaRPr lang="en-US"/>
        </a:p>
      </dgm:t>
    </dgm:pt>
    <dgm:pt modelId="{074EF577-1FC6-4B71-8DDB-1F958D472B17}">
      <dgm:prSet phldrT="[Text]" custT="1"/>
      <dgm:spPr>
        <a:blipFill rotWithShape="0">
          <a:blip xmlns:r="http://schemas.openxmlformats.org/officeDocument/2006/relationships" r:embed="rId3"/>
          <a:stretch>
            <a:fillRect/>
          </a:stretch>
        </a:blipFill>
      </dgm:spPr>
      <dgm:t>
        <a:bodyPr/>
        <a:lstStyle/>
        <a:p>
          <a:endParaRPr lang="en-US" sz="2000" b="1" dirty="0">
            <a:solidFill>
              <a:srgbClr val="C00000"/>
            </a:solidFill>
          </a:endParaRPr>
        </a:p>
      </dgm:t>
    </dgm:pt>
    <dgm:pt modelId="{4460FFB8-4D8B-41B6-8AEE-C6334A5FAE58}" type="sibTrans" cxnId="{62E9FE18-0EE0-4255-952D-0E3C955EC901}">
      <dgm:prSet/>
      <dgm:spPr/>
      <dgm:t>
        <a:bodyPr/>
        <a:lstStyle/>
        <a:p>
          <a:endParaRPr lang="en-US"/>
        </a:p>
      </dgm:t>
    </dgm:pt>
    <dgm:pt modelId="{8074ADF9-EFA9-457A-B8A8-3B26D78351B3}" type="parTrans" cxnId="{62E9FE18-0EE0-4255-952D-0E3C955EC901}">
      <dgm:prSet/>
      <dgm:spPr/>
      <dgm:t>
        <a:bodyPr/>
        <a:lstStyle/>
        <a:p>
          <a:endParaRPr lang="en-US"/>
        </a:p>
      </dgm:t>
    </dgm:pt>
    <dgm:pt modelId="{8B232E72-E23D-4FE2-B93D-645FC23EB235}">
      <dgm:prSet phldrT="[Text]" custT="1"/>
      <dgm:spPr>
        <a:blipFill rotWithShape="0">
          <a:blip xmlns:r="http://schemas.openxmlformats.org/officeDocument/2006/relationships" r:embed="rId4"/>
          <a:stretch>
            <a:fillRect/>
          </a:stretch>
        </a:blipFill>
      </dgm:spPr>
      <dgm:t>
        <a:bodyPr/>
        <a:lstStyle/>
        <a:p>
          <a:endParaRPr lang="en-US" sz="1600" b="1" dirty="0">
            <a:solidFill>
              <a:srgbClr val="C00000"/>
            </a:solidFill>
          </a:endParaRPr>
        </a:p>
      </dgm:t>
    </dgm:pt>
    <dgm:pt modelId="{D6621BE3-D42D-40F4-AC80-47BB0CD95C61}" type="sibTrans" cxnId="{4FCF408C-F8BD-4DC3-A84E-6A16BFE3AE87}">
      <dgm:prSet/>
      <dgm:spPr/>
      <dgm:t>
        <a:bodyPr/>
        <a:lstStyle/>
        <a:p>
          <a:endParaRPr lang="en-US"/>
        </a:p>
      </dgm:t>
    </dgm:pt>
    <dgm:pt modelId="{FDCF294E-CF77-41B6-A5D5-2520BE941020}" type="parTrans" cxnId="{4FCF408C-F8BD-4DC3-A84E-6A16BFE3AE87}">
      <dgm:prSet/>
      <dgm:spPr/>
      <dgm:t>
        <a:bodyPr/>
        <a:lstStyle/>
        <a:p>
          <a:endParaRPr lang="en-US"/>
        </a:p>
      </dgm:t>
    </dgm:pt>
    <dgm:pt modelId="{2256E0D8-5D7A-4DB3-B796-CB35DD550961}" type="pres">
      <dgm:prSet presAssocID="{6DDF7018-59AA-4853-90D0-EDC90EE10690}" presName="Name0" presStyleCnt="0">
        <dgm:presLayoutVars>
          <dgm:dir/>
          <dgm:resizeHandles val="exact"/>
        </dgm:presLayoutVars>
      </dgm:prSet>
      <dgm:spPr/>
      <dgm:t>
        <a:bodyPr/>
        <a:lstStyle/>
        <a:p>
          <a:endParaRPr lang="en-US"/>
        </a:p>
      </dgm:t>
    </dgm:pt>
    <dgm:pt modelId="{529D7141-2B6F-4AFE-892E-39AA7A845318}" type="pres">
      <dgm:prSet presAssocID="{D5A6B4B6-4FCF-402D-8F10-B2A65D9DA345}" presName="Name5" presStyleLbl="vennNode1" presStyleIdx="0" presStyleCnt="4">
        <dgm:presLayoutVars>
          <dgm:bulletEnabled val="1"/>
        </dgm:presLayoutVars>
      </dgm:prSet>
      <dgm:spPr/>
      <dgm:t>
        <a:bodyPr/>
        <a:lstStyle/>
        <a:p>
          <a:endParaRPr lang="en-US"/>
        </a:p>
      </dgm:t>
    </dgm:pt>
    <dgm:pt modelId="{D62D4620-BFFE-4B37-8A23-68334DC2290A}" type="pres">
      <dgm:prSet presAssocID="{9CFEC16F-D079-4F80-A297-45A32A9C44D0}" presName="space" presStyleCnt="0"/>
      <dgm:spPr/>
    </dgm:pt>
    <dgm:pt modelId="{7361C4E2-4601-4DBA-B6B2-456D7157CED2}" type="pres">
      <dgm:prSet presAssocID="{8B232E72-E23D-4FE2-B93D-645FC23EB235}" presName="Name5" presStyleLbl="vennNode1" presStyleIdx="1" presStyleCnt="4">
        <dgm:presLayoutVars>
          <dgm:bulletEnabled val="1"/>
        </dgm:presLayoutVars>
      </dgm:prSet>
      <dgm:spPr/>
      <dgm:t>
        <a:bodyPr/>
        <a:lstStyle/>
        <a:p>
          <a:endParaRPr lang="en-US"/>
        </a:p>
      </dgm:t>
    </dgm:pt>
    <dgm:pt modelId="{7C182AE5-DBA0-4CBF-ACB9-EE8AEC3A16A6}" type="pres">
      <dgm:prSet presAssocID="{D6621BE3-D42D-40F4-AC80-47BB0CD95C61}" presName="space" presStyleCnt="0"/>
      <dgm:spPr/>
    </dgm:pt>
    <dgm:pt modelId="{8B7279EF-9EC3-4EAC-BACC-6289E21BAB64}" type="pres">
      <dgm:prSet presAssocID="{074EF577-1FC6-4B71-8DDB-1F958D472B17}" presName="Name5" presStyleLbl="vennNode1" presStyleIdx="2" presStyleCnt="4">
        <dgm:presLayoutVars>
          <dgm:bulletEnabled val="1"/>
        </dgm:presLayoutVars>
      </dgm:prSet>
      <dgm:spPr/>
      <dgm:t>
        <a:bodyPr/>
        <a:lstStyle/>
        <a:p>
          <a:endParaRPr lang="en-US"/>
        </a:p>
      </dgm:t>
    </dgm:pt>
    <dgm:pt modelId="{820F4B2F-94CA-448B-95E3-B3E7DB7A7587}" type="pres">
      <dgm:prSet presAssocID="{4460FFB8-4D8B-41B6-8AEE-C6334A5FAE58}" presName="space" presStyleCnt="0"/>
      <dgm:spPr/>
    </dgm:pt>
    <dgm:pt modelId="{11887675-4049-4943-B6AA-CAA66B0C6070}" type="pres">
      <dgm:prSet presAssocID="{3B686879-5492-46B0-B1A3-FAE4BB8D2D27}" presName="Name5" presStyleLbl="vennNode1" presStyleIdx="3" presStyleCnt="4">
        <dgm:presLayoutVars>
          <dgm:bulletEnabled val="1"/>
        </dgm:presLayoutVars>
      </dgm:prSet>
      <dgm:spPr/>
      <dgm:t>
        <a:bodyPr/>
        <a:lstStyle/>
        <a:p>
          <a:endParaRPr lang="en-US"/>
        </a:p>
      </dgm:t>
    </dgm:pt>
  </dgm:ptLst>
  <dgm:cxnLst>
    <dgm:cxn modelId="{BC18BCB2-E256-43F9-BF33-1428994E2E42}" type="presOf" srcId="{8B232E72-E23D-4FE2-B93D-645FC23EB235}" destId="{7361C4E2-4601-4DBA-B6B2-456D7157CED2}" srcOrd="0" destOrd="0" presId="urn:microsoft.com/office/officeart/2005/8/layout/venn3"/>
    <dgm:cxn modelId="{148C21D5-D7C8-4459-BD64-C39E12C58BE5}" srcId="{6DDF7018-59AA-4853-90D0-EDC90EE10690}" destId="{3B686879-5492-46B0-B1A3-FAE4BB8D2D27}" srcOrd="3" destOrd="0" parTransId="{28DC780A-1B75-4290-956E-1900E08A9243}" sibTransId="{85218D9A-2C27-4493-9FD6-50A82A655F67}"/>
    <dgm:cxn modelId="{4A70C1E3-396A-4A61-9D67-DD02F4B2CE4D}" type="presOf" srcId="{6DDF7018-59AA-4853-90D0-EDC90EE10690}" destId="{2256E0D8-5D7A-4DB3-B796-CB35DD550961}" srcOrd="0" destOrd="0" presId="urn:microsoft.com/office/officeart/2005/8/layout/venn3"/>
    <dgm:cxn modelId="{F0DD6E04-541B-4C3D-A7CF-64317127D9E2}" type="presOf" srcId="{074EF577-1FC6-4B71-8DDB-1F958D472B17}" destId="{8B7279EF-9EC3-4EAC-BACC-6289E21BAB64}" srcOrd="0" destOrd="0" presId="urn:microsoft.com/office/officeart/2005/8/layout/venn3"/>
    <dgm:cxn modelId="{6E72A6A6-4160-4343-B070-234417FCB794}" type="presOf" srcId="{D5A6B4B6-4FCF-402D-8F10-B2A65D9DA345}" destId="{529D7141-2B6F-4AFE-892E-39AA7A845318}" srcOrd="0" destOrd="0" presId="urn:microsoft.com/office/officeart/2005/8/layout/venn3"/>
    <dgm:cxn modelId="{50CB6631-7502-4C8F-B80F-8D921E5E0F5C}" type="presOf" srcId="{3B686879-5492-46B0-B1A3-FAE4BB8D2D27}" destId="{11887675-4049-4943-B6AA-CAA66B0C6070}" srcOrd="0" destOrd="0" presId="urn:microsoft.com/office/officeart/2005/8/layout/venn3"/>
    <dgm:cxn modelId="{62E9FE18-0EE0-4255-952D-0E3C955EC901}" srcId="{6DDF7018-59AA-4853-90D0-EDC90EE10690}" destId="{074EF577-1FC6-4B71-8DDB-1F958D472B17}" srcOrd="2" destOrd="0" parTransId="{8074ADF9-EFA9-457A-B8A8-3B26D78351B3}" sibTransId="{4460FFB8-4D8B-41B6-8AEE-C6334A5FAE58}"/>
    <dgm:cxn modelId="{9BDAA8A4-F36E-4B75-8C67-EF14450DE324}" srcId="{6DDF7018-59AA-4853-90D0-EDC90EE10690}" destId="{D5A6B4B6-4FCF-402D-8F10-B2A65D9DA345}" srcOrd="0" destOrd="0" parTransId="{B1FBFFF4-8D3A-4929-9BEC-4E91DA910D3C}" sibTransId="{9CFEC16F-D079-4F80-A297-45A32A9C44D0}"/>
    <dgm:cxn modelId="{4FCF408C-F8BD-4DC3-A84E-6A16BFE3AE87}" srcId="{6DDF7018-59AA-4853-90D0-EDC90EE10690}" destId="{8B232E72-E23D-4FE2-B93D-645FC23EB235}" srcOrd="1" destOrd="0" parTransId="{FDCF294E-CF77-41B6-A5D5-2520BE941020}" sibTransId="{D6621BE3-D42D-40F4-AC80-47BB0CD95C61}"/>
    <dgm:cxn modelId="{E60FDEDC-D090-469E-A12F-CB8663E8B4C0}" type="presParOf" srcId="{2256E0D8-5D7A-4DB3-B796-CB35DD550961}" destId="{529D7141-2B6F-4AFE-892E-39AA7A845318}" srcOrd="0" destOrd="0" presId="urn:microsoft.com/office/officeart/2005/8/layout/venn3"/>
    <dgm:cxn modelId="{C91B31A1-0302-47D1-81DA-723F9F204A87}" type="presParOf" srcId="{2256E0D8-5D7A-4DB3-B796-CB35DD550961}" destId="{D62D4620-BFFE-4B37-8A23-68334DC2290A}" srcOrd="1" destOrd="0" presId="urn:microsoft.com/office/officeart/2005/8/layout/venn3"/>
    <dgm:cxn modelId="{921D5570-E06F-40FA-BDB0-2C934CEF5088}" type="presParOf" srcId="{2256E0D8-5D7A-4DB3-B796-CB35DD550961}" destId="{7361C4E2-4601-4DBA-B6B2-456D7157CED2}" srcOrd="2" destOrd="0" presId="urn:microsoft.com/office/officeart/2005/8/layout/venn3"/>
    <dgm:cxn modelId="{4F5C0127-ED9B-48A3-AAFA-E519D1753AB9}" type="presParOf" srcId="{2256E0D8-5D7A-4DB3-B796-CB35DD550961}" destId="{7C182AE5-DBA0-4CBF-ACB9-EE8AEC3A16A6}" srcOrd="3" destOrd="0" presId="urn:microsoft.com/office/officeart/2005/8/layout/venn3"/>
    <dgm:cxn modelId="{1AED037E-B174-49A4-BDDB-3C25BF907C52}" type="presParOf" srcId="{2256E0D8-5D7A-4DB3-B796-CB35DD550961}" destId="{8B7279EF-9EC3-4EAC-BACC-6289E21BAB64}" srcOrd="4" destOrd="0" presId="urn:microsoft.com/office/officeart/2005/8/layout/venn3"/>
    <dgm:cxn modelId="{0176258E-95F9-43F2-B12C-60106B543399}" type="presParOf" srcId="{2256E0D8-5D7A-4DB3-B796-CB35DD550961}" destId="{820F4B2F-94CA-448B-95E3-B3E7DB7A7587}" srcOrd="5" destOrd="0" presId="urn:microsoft.com/office/officeart/2005/8/layout/venn3"/>
    <dgm:cxn modelId="{FDE8EB78-EF8E-4D2C-990B-F25B67F16C24}" type="presParOf" srcId="{2256E0D8-5D7A-4DB3-B796-CB35DD550961}" destId="{11887675-4049-4943-B6AA-CAA66B0C607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A4B35-4554-4928-B7CA-3430364540C9}">
      <dsp:nvSpPr>
        <dsp:cNvPr id="0" name=""/>
        <dsp:cNvSpPr/>
      </dsp:nvSpPr>
      <dsp:spPr>
        <a:xfrm>
          <a:off x="2152825" y="5142530"/>
          <a:ext cx="4322521"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41F63-7A8C-4E81-8858-98835620D27C}">
      <dsp:nvSpPr>
        <dsp:cNvPr id="0" name=""/>
        <dsp:cNvSpPr/>
      </dsp:nvSpPr>
      <dsp:spPr>
        <a:xfrm>
          <a:off x="2152825" y="3635675"/>
          <a:ext cx="37025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4ADEE3-E34D-4064-8599-5D2A0A0E6177}">
      <dsp:nvSpPr>
        <dsp:cNvPr id="0" name=""/>
        <dsp:cNvSpPr/>
      </dsp:nvSpPr>
      <dsp:spPr>
        <a:xfrm>
          <a:off x="2152825" y="2128820"/>
          <a:ext cx="4322521"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43ED1A-D5F2-4BA4-9DC6-26E450B37150}">
      <dsp:nvSpPr>
        <dsp:cNvPr id="0" name=""/>
        <dsp:cNvSpPr/>
      </dsp:nvSpPr>
      <dsp:spPr>
        <a:xfrm>
          <a:off x="0" y="1805922"/>
          <a:ext cx="4305300" cy="430530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C9DDD-C9A0-429E-AB34-3A7A74A72D1E}">
      <dsp:nvSpPr>
        <dsp:cNvPr id="0" name=""/>
        <dsp:cNvSpPr/>
      </dsp:nvSpPr>
      <dsp:spPr>
        <a:xfrm>
          <a:off x="775129" y="3769139"/>
          <a:ext cx="2755392" cy="142074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dirty="0"/>
        </a:p>
      </dsp:txBody>
      <dsp:txXfrm>
        <a:off x="775129" y="3769139"/>
        <a:ext cx="2755392" cy="1420749"/>
      </dsp:txXfrm>
    </dsp:sp>
    <dsp:sp modelId="{A762E38E-21B9-4A0B-9231-ED1AB6FD6E3F}">
      <dsp:nvSpPr>
        <dsp:cNvPr id="0" name=""/>
        <dsp:cNvSpPr/>
      </dsp:nvSpPr>
      <dsp:spPr>
        <a:xfrm>
          <a:off x="5660670" y="1363430"/>
          <a:ext cx="1629353" cy="153077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B3BCF2-E3B7-4EF2-A2E3-9425AED312D7}">
      <dsp:nvSpPr>
        <dsp:cNvPr id="0" name=""/>
        <dsp:cNvSpPr/>
      </dsp:nvSpPr>
      <dsp:spPr>
        <a:xfrm>
          <a:off x="7086599" y="914402"/>
          <a:ext cx="1489281" cy="12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b="1" kern="1200" dirty="0" smtClean="0"/>
            <a:t>WITNESSING</a:t>
          </a:r>
          <a:endParaRPr lang="en-US" sz="1900" b="1" kern="1200" dirty="0"/>
        </a:p>
      </dsp:txBody>
      <dsp:txXfrm>
        <a:off x="7086599" y="914402"/>
        <a:ext cx="1489281" cy="1291590"/>
      </dsp:txXfrm>
    </dsp:sp>
    <dsp:sp modelId="{2AEA8963-4407-44A0-BB66-24AA81B5DE2C}">
      <dsp:nvSpPr>
        <dsp:cNvPr id="0" name=""/>
        <dsp:cNvSpPr/>
      </dsp:nvSpPr>
      <dsp:spPr>
        <a:xfrm>
          <a:off x="4694709" y="2820455"/>
          <a:ext cx="1842969" cy="163441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D375F9-3620-4C97-81ED-A29BA999E683}">
      <dsp:nvSpPr>
        <dsp:cNvPr id="0" name=""/>
        <dsp:cNvSpPr/>
      </dsp:nvSpPr>
      <dsp:spPr>
        <a:xfrm>
          <a:off x="6934208" y="2743199"/>
          <a:ext cx="1634937" cy="12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b="1" kern="1200" dirty="0" smtClean="0"/>
            <a:t>DIRECT   INVOLVEMENT</a:t>
          </a:r>
          <a:endParaRPr lang="en-US" sz="1900" b="1" kern="1200" dirty="0"/>
        </a:p>
      </dsp:txBody>
      <dsp:txXfrm>
        <a:off x="6934208" y="2743199"/>
        <a:ext cx="1634937" cy="1291590"/>
      </dsp:txXfrm>
    </dsp:sp>
    <dsp:sp modelId="{36F38AC0-1CDF-474D-B55D-4B41271289B2}">
      <dsp:nvSpPr>
        <dsp:cNvPr id="0" name=""/>
        <dsp:cNvSpPr/>
      </dsp:nvSpPr>
      <dsp:spPr>
        <a:xfrm>
          <a:off x="5660676" y="4333291"/>
          <a:ext cx="1629340" cy="161847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6B45EE-8A90-43D7-88B8-3ACE6B5ECF61}">
      <dsp:nvSpPr>
        <dsp:cNvPr id="0" name=""/>
        <dsp:cNvSpPr/>
      </dsp:nvSpPr>
      <dsp:spPr>
        <a:xfrm>
          <a:off x="7010403" y="3733805"/>
          <a:ext cx="1405841" cy="12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b="1" kern="1200" dirty="0" smtClean="0">
              <a:solidFill>
                <a:schemeClr val="tx1"/>
              </a:solidFill>
            </a:rPr>
            <a:t>AFTERMAT</a:t>
          </a:r>
          <a:r>
            <a:rPr lang="en-US" sz="1900" kern="1200" dirty="0" smtClean="0"/>
            <a:t>H</a:t>
          </a:r>
          <a:endParaRPr lang="en-US" sz="1900" kern="1200" dirty="0"/>
        </a:p>
      </dsp:txBody>
      <dsp:txXfrm>
        <a:off x="7010403" y="3733805"/>
        <a:ext cx="1405841" cy="1291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4A0C8-3B76-4D44-84AF-D1E57B4BEC4F}">
      <dsp:nvSpPr>
        <dsp:cNvPr id="0" name=""/>
        <dsp:cNvSpPr/>
      </dsp:nvSpPr>
      <dsp:spPr>
        <a:xfrm>
          <a:off x="2448583" y="1562341"/>
          <a:ext cx="3681710" cy="368171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dirty="0" smtClean="0"/>
        </a:p>
        <a:p>
          <a:pPr lvl="0" algn="ctr" defTabSz="2089150">
            <a:lnSpc>
              <a:spcPct val="90000"/>
            </a:lnSpc>
            <a:spcBef>
              <a:spcPct val="0"/>
            </a:spcBef>
            <a:spcAft>
              <a:spcPct val="35000"/>
            </a:spcAft>
          </a:pPr>
          <a:r>
            <a:rPr lang="en-US" sz="4700" b="1" kern="1200" dirty="0" smtClean="0">
              <a:solidFill>
                <a:srgbClr val="C00000"/>
              </a:solidFill>
            </a:rPr>
            <a:t>FAMILY VIOLENCE</a:t>
          </a:r>
          <a:endParaRPr lang="en-US" sz="4700" b="1" kern="1200" dirty="0">
            <a:solidFill>
              <a:srgbClr val="C00000"/>
            </a:solidFill>
          </a:endParaRPr>
        </a:p>
      </dsp:txBody>
      <dsp:txXfrm>
        <a:off x="2987757" y="2101515"/>
        <a:ext cx="2603362" cy="2603362"/>
      </dsp:txXfrm>
    </dsp:sp>
    <dsp:sp modelId="{91863503-0901-4B5E-938D-FC9E9E7DA8BA}">
      <dsp:nvSpPr>
        <dsp:cNvPr id="0" name=""/>
        <dsp:cNvSpPr/>
      </dsp:nvSpPr>
      <dsp:spPr>
        <a:xfrm>
          <a:off x="3270572" y="113589"/>
          <a:ext cx="1840855" cy="1840855"/>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DEPRESSION</a:t>
          </a:r>
          <a:endParaRPr lang="en-US" sz="1400" b="1" kern="1200" dirty="0"/>
        </a:p>
      </dsp:txBody>
      <dsp:txXfrm>
        <a:off x="3540159" y="383176"/>
        <a:ext cx="1301681" cy="1301681"/>
      </dsp:txXfrm>
    </dsp:sp>
    <dsp:sp modelId="{6B5DEB93-DDCB-4354-B12C-D6AEF710240F}">
      <dsp:nvSpPr>
        <dsp:cNvPr id="0" name=""/>
        <dsp:cNvSpPr/>
      </dsp:nvSpPr>
      <dsp:spPr>
        <a:xfrm>
          <a:off x="5548442" y="1768558"/>
          <a:ext cx="1840855" cy="1840855"/>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INATTENTION</a:t>
          </a:r>
          <a:endParaRPr lang="en-US" sz="1400" b="1" kern="1200" dirty="0"/>
        </a:p>
      </dsp:txBody>
      <dsp:txXfrm>
        <a:off x="5818029" y="2038145"/>
        <a:ext cx="1301681" cy="1301681"/>
      </dsp:txXfrm>
    </dsp:sp>
    <dsp:sp modelId="{12FA6875-7A2C-47FC-A719-116F5840D749}">
      <dsp:nvSpPr>
        <dsp:cNvPr id="0" name=""/>
        <dsp:cNvSpPr/>
      </dsp:nvSpPr>
      <dsp:spPr>
        <a:xfrm>
          <a:off x="4678373" y="4446355"/>
          <a:ext cx="1840855" cy="184085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ANXIETY</a:t>
          </a:r>
          <a:endParaRPr lang="en-US" sz="1400" b="1" kern="1200" dirty="0"/>
        </a:p>
      </dsp:txBody>
      <dsp:txXfrm>
        <a:off x="4947960" y="4715942"/>
        <a:ext cx="1301681" cy="1301681"/>
      </dsp:txXfrm>
    </dsp:sp>
    <dsp:sp modelId="{1B6C1C16-CD72-4E62-AE79-A90552E5C295}">
      <dsp:nvSpPr>
        <dsp:cNvPr id="0" name=""/>
        <dsp:cNvSpPr/>
      </dsp:nvSpPr>
      <dsp:spPr>
        <a:xfrm>
          <a:off x="1884997" y="4482740"/>
          <a:ext cx="1840855" cy="1840855"/>
        </a:xfrm>
        <a:prstGeom prst="ellipse">
          <a:avLst/>
        </a:prstGeom>
        <a:solidFill>
          <a:schemeClr val="accent5">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AGGRESSION</a:t>
          </a:r>
          <a:endParaRPr lang="en-US" sz="1400" b="1" kern="1200" dirty="0"/>
        </a:p>
      </dsp:txBody>
      <dsp:txXfrm>
        <a:off x="2154584" y="4752327"/>
        <a:ext cx="1301681" cy="1301681"/>
      </dsp:txXfrm>
    </dsp:sp>
    <dsp:sp modelId="{590A8980-EFA2-47E0-B19D-3A1AF783FF49}">
      <dsp:nvSpPr>
        <dsp:cNvPr id="0" name=""/>
        <dsp:cNvSpPr/>
      </dsp:nvSpPr>
      <dsp:spPr>
        <a:xfrm>
          <a:off x="992702" y="1768558"/>
          <a:ext cx="1840855" cy="184085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HYPERVIGILENCE</a:t>
          </a:r>
          <a:endParaRPr lang="en-US" sz="1400" b="1" kern="1200" dirty="0"/>
        </a:p>
      </dsp:txBody>
      <dsp:txXfrm>
        <a:off x="1262289" y="2038145"/>
        <a:ext cx="1301681" cy="1301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D7141-2B6F-4AFE-892E-39AA7A845318}">
      <dsp:nvSpPr>
        <dsp:cNvPr id="0" name=""/>
        <dsp:cNvSpPr/>
      </dsp:nvSpPr>
      <dsp:spPr>
        <a:xfrm>
          <a:off x="2500" y="1526976"/>
          <a:ext cx="2508646" cy="2508646"/>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8059" tIns="11430" rIns="138059" bIns="11430" numCol="1" spcCol="1270" anchor="ctr" anchorCtr="0">
          <a:noAutofit/>
        </a:bodyPr>
        <a:lstStyle/>
        <a:p>
          <a:pPr lvl="0" algn="ctr" defTabSz="400050">
            <a:lnSpc>
              <a:spcPct val="90000"/>
            </a:lnSpc>
            <a:spcBef>
              <a:spcPct val="0"/>
            </a:spcBef>
            <a:spcAft>
              <a:spcPct val="35000"/>
            </a:spcAft>
          </a:pPr>
          <a:endParaRPr lang="en-US" sz="900" kern="1200" dirty="0" smtClean="0"/>
        </a:p>
        <a:p>
          <a:pPr lvl="0" algn="ctr" defTabSz="400050">
            <a:lnSpc>
              <a:spcPct val="90000"/>
            </a:lnSpc>
            <a:spcBef>
              <a:spcPct val="0"/>
            </a:spcBef>
            <a:spcAft>
              <a:spcPct val="35000"/>
            </a:spcAft>
          </a:pPr>
          <a:endParaRPr lang="en-US" sz="900" kern="1200" dirty="0" smtClean="0"/>
        </a:p>
        <a:p>
          <a:pPr lvl="0" algn="ctr" defTabSz="400050">
            <a:lnSpc>
              <a:spcPct val="90000"/>
            </a:lnSpc>
            <a:spcBef>
              <a:spcPct val="0"/>
            </a:spcBef>
            <a:spcAft>
              <a:spcPct val="35000"/>
            </a:spcAft>
          </a:pPr>
          <a:endParaRPr lang="en-US" sz="900" kern="1200" dirty="0" smtClean="0"/>
        </a:p>
        <a:p>
          <a:pPr lvl="0" algn="ctr" defTabSz="400050">
            <a:lnSpc>
              <a:spcPct val="90000"/>
            </a:lnSpc>
            <a:spcBef>
              <a:spcPct val="0"/>
            </a:spcBef>
            <a:spcAft>
              <a:spcPct val="35000"/>
            </a:spcAft>
          </a:pPr>
          <a:endParaRPr lang="en-US" sz="900" kern="1200" dirty="0" smtClean="0"/>
        </a:p>
      </dsp:txBody>
      <dsp:txXfrm>
        <a:off x="369883" y="1894359"/>
        <a:ext cx="1773880" cy="1773880"/>
      </dsp:txXfrm>
    </dsp:sp>
    <dsp:sp modelId="{7361C4E2-4601-4DBA-B6B2-456D7157CED2}">
      <dsp:nvSpPr>
        <dsp:cNvPr id="0" name=""/>
        <dsp:cNvSpPr/>
      </dsp:nvSpPr>
      <dsp:spPr>
        <a:xfrm>
          <a:off x="2009417" y="1526976"/>
          <a:ext cx="2508646" cy="2508646"/>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8059" tIns="20320" rIns="138059" bIns="20320" numCol="1" spcCol="1270" anchor="ctr" anchorCtr="0">
          <a:noAutofit/>
        </a:bodyPr>
        <a:lstStyle/>
        <a:p>
          <a:pPr lvl="0" algn="ctr" defTabSz="711200">
            <a:lnSpc>
              <a:spcPct val="90000"/>
            </a:lnSpc>
            <a:spcBef>
              <a:spcPct val="0"/>
            </a:spcBef>
            <a:spcAft>
              <a:spcPct val="35000"/>
            </a:spcAft>
          </a:pPr>
          <a:endParaRPr lang="en-US" sz="1600" b="1" kern="1200" dirty="0">
            <a:solidFill>
              <a:srgbClr val="C00000"/>
            </a:solidFill>
          </a:endParaRPr>
        </a:p>
      </dsp:txBody>
      <dsp:txXfrm>
        <a:off x="2376800" y="1894359"/>
        <a:ext cx="1773880" cy="1773880"/>
      </dsp:txXfrm>
    </dsp:sp>
    <dsp:sp modelId="{8B7279EF-9EC3-4EAC-BACC-6289E21BAB64}">
      <dsp:nvSpPr>
        <dsp:cNvPr id="0" name=""/>
        <dsp:cNvSpPr/>
      </dsp:nvSpPr>
      <dsp:spPr>
        <a:xfrm>
          <a:off x="4016335" y="1526976"/>
          <a:ext cx="2508646" cy="2508646"/>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8059" tIns="25400" rIns="138059" bIns="25400" numCol="1" spcCol="1270" anchor="ctr" anchorCtr="0">
          <a:noAutofit/>
        </a:bodyPr>
        <a:lstStyle/>
        <a:p>
          <a:pPr lvl="0" algn="ctr" defTabSz="889000">
            <a:lnSpc>
              <a:spcPct val="90000"/>
            </a:lnSpc>
            <a:spcBef>
              <a:spcPct val="0"/>
            </a:spcBef>
            <a:spcAft>
              <a:spcPct val="35000"/>
            </a:spcAft>
          </a:pPr>
          <a:endParaRPr lang="en-US" sz="2000" b="1" kern="1200" dirty="0">
            <a:solidFill>
              <a:srgbClr val="C00000"/>
            </a:solidFill>
          </a:endParaRPr>
        </a:p>
      </dsp:txBody>
      <dsp:txXfrm>
        <a:off x="4383718" y="1894359"/>
        <a:ext cx="1773880" cy="1773880"/>
      </dsp:txXfrm>
    </dsp:sp>
    <dsp:sp modelId="{11887675-4049-4943-B6AA-CAA66B0C6070}">
      <dsp:nvSpPr>
        <dsp:cNvPr id="0" name=""/>
        <dsp:cNvSpPr/>
      </dsp:nvSpPr>
      <dsp:spPr>
        <a:xfrm>
          <a:off x="6023252" y="1526976"/>
          <a:ext cx="2508646" cy="2508646"/>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8059" tIns="17780" rIns="138059" bIns="17780"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1400" kern="1200" dirty="0" smtClean="0"/>
        </a:p>
      </dsp:txBody>
      <dsp:txXfrm>
        <a:off x="6390635" y="1894359"/>
        <a:ext cx="1773880" cy="177388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701EC1-5A43-4534-A9FF-0218C146ED56}" type="datetimeFigureOut">
              <a:rPr lang="en-US" smtClean="0"/>
              <a:pPr/>
              <a:t>7/19/2019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1F55E5-B4CA-4352-9D1B-DA1AFB342D30}" type="slidenum">
              <a:rPr lang="en-US" smtClean="0"/>
              <a:pPr/>
              <a:t>‹#›</a:t>
            </a:fld>
            <a:endParaRPr lang="en-US" dirty="0"/>
          </a:p>
        </p:txBody>
      </p:sp>
    </p:spTree>
    <p:extLst>
      <p:ext uri="{BB962C8B-B14F-4D97-AF65-F5344CB8AC3E}">
        <p14:creationId xmlns:p14="http://schemas.microsoft.com/office/powerpoint/2010/main" val="385791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Children’s exposure to violence is a significant public health concern. </a:t>
            </a:r>
          </a:p>
          <a:p>
            <a:pPr marL="0" indent="0">
              <a:buNone/>
            </a:pPr>
            <a:r>
              <a:rPr lang="en-US" dirty="0" smtClean="0"/>
              <a:t>Photo:</a:t>
            </a:r>
            <a:r>
              <a:rPr lang="en-US" baseline="0" dirty="0" smtClean="0"/>
              <a:t>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2</a:t>
            </a:fld>
            <a:endParaRPr lang="en-US" dirty="0"/>
          </a:p>
        </p:txBody>
      </p:sp>
    </p:spTree>
    <p:extLst>
      <p:ext uri="{BB962C8B-B14F-4D97-AF65-F5344CB8AC3E}">
        <p14:creationId xmlns:p14="http://schemas.microsoft.com/office/powerpoint/2010/main" val="54224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Protective factors for children in violent homes include accessible and ongoing relationships with at least one if not more caring adults and availability of safe and protective resources,</a:t>
            </a:r>
            <a:r>
              <a:rPr lang="en-US" sz="1200" kern="1200" baseline="0" dirty="0" smtClean="0">
                <a:solidFill>
                  <a:schemeClr val="tx1"/>
                </a:solidFill>
                <a:effectLst/>
                <a:latin typeface="+mn-lt"/>
                <a:ea typeface="+mn-ea"/>
                <a:cs typeface="+mn-cs"/>
              </a:rPr>
              <a:t> for example</a:t>
            </a:r>
            <a:r>
              <a:rPr lang="en-US" sz="1200" kern="1200" dirty="0" smtClean="0">
                <a:solidFill>
                  <a:schemeClr val="tx1"/>
                </a:solidFill>
                <a:effectLst/>
                <a:latin typeface="+mn-lt"/>
                <a:ea typeface="+mn-ea"/>
                <a:cs typeface="+mn-cs"/>
              </a:rPr>
              <a:t> family violence shelters.</a:t>
            </a:r>
          </a:p>
          <a:p>
            <a:pPr marL="228600" indent="-228600">
              <a:buAutoNum type="arabicPeriod"/>
            </a:pPr>
            <a:r>
              <a:rPr lang="en-US" sz="1200" kern="1200" dirty="0" smtClean="0">
                <a:solidFill>
                  <a:schemeClr val="tx1"/>
                </a:solidFill>
                <a:effectLst/>
                <a:latin typeface="+mn-lt"/>
                <a:ea typeface="+mn-ea"/>
                <a:cs typeface="+mn-cs"/>
              </a:rPr>
              <a:t>Personality characteristics and resources that aid children’s resilience are intelligence, self-worth, self-efficacy, good health; positive social relationships; faith-based beliefs and resources, strong regulatory skills and socioeconomic stability.</a:t>
            </a:r>
          </a:p>
          <a:p>
            <a:pPr marL="228600" indent="-228600">
              <a:buAutoNum type="arabicPeriod"/>
            </a:pPr>
            <a:r>
              <a:rPr lang="en-US" sz="1200" kern="1200" dirty="0" smtClean="0">
                <a:solidFill>
                  <a:schemeClr val="tx1"/>
                </a:solidFill>
                <a:effectLst/>
                <a:latin typeface="+mn-lt"/>
                <a:ea typeface="+mn-ea"/>
                <a:cs typeface="+mn-cs"/>
              </a:rPr>
              <a:t>Positive outcomes take</a:t>
            </a:r>
            <a:r>
              <a:rPr lang="en-US" sz="1200" kern="1200" baseline="0" dirty="0" smtClean="0">
                <a:solidFill>
                  <a:schemeClr val="tx1"/>
                </a:solidFill>
                <a:effectLst/>
                <a:latin typeface="+mn-lt"/>
                <a:ea typeface="+mn-ea"/>
                <a:cs typeface="+mn-cs"/>
              </a:rPr>
              <a:t> place when children are </a:t>
            </a:r>
            <a:r>
              <a:rPr lang="en-US" sz="1200" kern="1200" dirty="0" smtClean="0">
                <a:solidFill>
                  <a:schemeClr val="tx1"/>
                </a:solidFill>
                <a:effectLst/>
                <a:latin typeface="+mn-lt"/>
                <a:ea typeface="+mn-ea"/>
                <a:cs typeface="+mn-cs"/>
              </a:rPr>
              <a:t>permitted to speak of their experiences without fear of judgment or retribution. </a:t>
            </a:r>
          </a:p>
          <a:p>
            <a:pPr marL="228600" indent="-228600">
              <a:buAutoNum type="arabicPeriod"/>
            </a:pPr>
            <a:r>
              <a:rPr lang="en-US" sz="1200" kern="1200" dirty="0" smtClean="0">
                <a:solidFill>
                  <a:schemeClr val="tx1"/>
                </a:solidFill>
                <a:effectLst/>
                <a:latin typeface="+mn-lt"/>
                <a:ea typeface="+mn-ea"/>
                <a:cs typeface="+mn-cs"/>
              </a:rPr>
              <a:t>Children describe hope as a healing factor,</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children who were eventually able to leave violent households expressed joy in the possibilities for their futures.</a:t>
            </a:r>
          </a:p>
          <a:p>
            <a:pPr marL="228600" indent="-228600">
              <a:buAutoNum type="arabicPeriod"/>
            </a:pPr>
            <a:r>
              <a:rPr lang="en-US" sz="1200" kern="1200" dirty="0" smtClean="0">
                <a:solidFill>
                  <a:schemeClr val="tx1"/>
                </a:solidFill>
                <a:effectLst/>
                <a:latin typeface="+mn-lt"/>
                <a:ea typeface="+mn-ea"/>
                <a:cs typeface="+mn-cs"/>
              </a:rPr>
              <a:t>Parents can</a:t>
            </a:r>
            <a:r>
              <a:rPr lang="en-US" sz="1200" kern="1200" baseline="0" dirty="0" smtClean="0">
                <a:solidFill>
                  <a:schemeClr val="tx1"/>
                </a:solidFill>
                <a:effectLst/>
                <a:latin typeface="+mn-lt"/>
                <a:ea typeface="+mn-ea"/>
                <a:cs typeface="+mn-cs"/>
              </a:rPr>
              <a:t> help their</a:t>
            </a:r>
            <a:r>
              <a:rPr lang="en-US" sz="1200" kern="1200" dirty="0" smtClean="0">
                <a:solidFill>
                  <a:schemeClr val="tx1"/>
                </a:solidFill>
                <a:effectLst/>
                <a:latin typeface="+mn-lt"/>
                <a:ea typeface="+mn-ea"/>
                <a:cs typeface="+mn-cs"/>
              </a:rPr>
              <a:t> children counteract the effects of violence by providing structure,</a:t>
            </a:r>
            <a:r>
              <a:rPr lang="en-US" sz="1200" kern="1200" baseline="0" dirty="0" smtClean="0">
                <a:solidFill>
                  <a:schemeClr val="tx1"/>
                </a:solidFill>
                <a:effectLst/>
                <a:latin typeface="+mn-lt"/>
                <a:ea typeface="+mn-ea"/>
                <a:cs typeface="+mn-cs"/>
              </a:rPr>
              <a:t> clarity, and assuring children that violence and abuse are never their fault.</a:t>
            </a:r>
          </a:p>
          <a:p>
            <a:pPr marL="0" indent="0">
              <a:buNone/>
            </a:pPr>
            <a:r>
              <a:rPr lang="en-US" sz="1200" kern="1200" baseline="30000" dirty="0" smtClean="0">
                <a:solidFill>
                  <a:schemeClr val="tx1"/>
                </a:solidFill>
                <a:effectLst/>
                <a:latin typeface="+mn-lt"/>
                <a:ea typeface="+mn-ea"/>
                <a:cs typeface="+mn-cs"/>
              </a:rPr>
              <a:t>1 </a:t>
            </a:r>
            <a:r>
              <a:rPr lang="en-US" sz="1200" kern="1200" baseline="0" dirty="0" smtClean="0">
                <a:solidFill>
                  <a:schemeClr val="tx1"/>
                </a:solidFill>
                <a:effectLst/>
                <a:latin typeface="+mn-lt"/>
                <a:ea typeface="+mn-ea"/>
                <a:cs typeface="+mn-cs"/>
              </a:rPr>
              <a:t> Groves (2002).</a:t>
            </a:r>
            <a:endParaRPr lang="en-US" sz="1200" kern="1200" baseline="30000" dirty="0" smtClean="0">
              <a:solidFill>
                <a:schemeClr val="tx1"/>
              </a:solidFill>
              <a:effectLst/>
              <a:latin typeface="+mn-lt"/>
              <a:ea typeface="+mn-ea"/>
              <a:cs typeface="+mn-cs"/>
            </a:endParaRPr>
          </a:p>
          <a:p>
            <a:pPr marL="0" indent="0">
              <a:buNone/>
            </a:pPr>
            <a:r>
              <a:rPr lang="en-US" sz="1200" kern="1200" baseline="0" dirty="0" smtClean="0">
                <a:solidFill>
                  <a:schemeClr val="tx1"/>
                </a:solidFill>
                <a:effectLst/>
                <a:latin typeface="+mn-lt"/>
                <a:ea typeface="+mn-ea"/>
                <a:cs typeface="+mn-cs"/>
              </a:rPr>
              <a:t>Photo: commons.wikimedia.org.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1F55E5-B4CA-4352-9D1B-DA1AFB342D30}" type="slidenum">
              <a:rPr lang="en-US" smtClean="0"/>
              <a:pPr/>
              <a:t>11</a:t>
            </a:fld>
            <a:endParaRPr lang="en-US" dirty="0"/>
          </a:p>
        </p:txBody>
      </p:sp>
    </p:spTree>
    <p:extLst>
      <p:ext uri="{BB962C8B-B14F-4D97-AF65-F5344CB8AC3E}">
        <p14:creationId xmlns:p14="http://schemas.microsoft.com/office/powerpoint/2010/main" val="279439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t>Few studies have investigated interpersonal violence directly from the perspectives of child witnesses. </a:t>
            </a:r>
          </a:p>
          <a:p>
            <a:pPr marL="228600" indent="-228600">
              <a:buAutoNum type="arabicPeriod"/>
            </a:pPr>
            <a:r>
              <a:rPr lang="en-US" sz="1200" kern="1200" dirty="0" smtClean="0">
                <a:solidFill>
                  <a:schemeClr val="tx1"/>
                </a:solidFill>
                <a:effectLst/>
                <a:latin typeface="+mn-lt"/>
                <a:ea typeface="+mn-ea"/>
                <a:cs typeface="+mn-cs"/>
              </a:rPr>
              <a:t>Although adults certainly lend vital perspectives, they cannot accurately speak for children. </a:t>
            </a:r>
          </a:p>
          <a:p>
            <a:pPr marL="228600" indent="-228600">
              <a:buAutoNum type="arabicPeriod"/>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capacity to make meaning of IPV is variable; some children find comfort and healing in</a:t>
            </a:r>
            <a:r>
              <a:rPr lang="en-US" sz="1200" kern="1200" dirty="0" smtClean="0">
                <a:solidFill>
                  <a:schemeClr val="tx1"/>
                </a:solidFill>
                <a:effectLst/>
                <a:latin typeface="+mn-lt"/>
                <a:ea typeface="+mn-ea"/>
                <a:cs typeface="+mn-cs"/>
              </a:rPr>
              <a:t> telling their stories;</a:t>
            </a:r>
            <a:r>
              <a:rPr lang="en-US" sz="1200" kern="1200" baseline="0" dirty="0" smtClean="0">
                <a:solidFill>
                  <a:schemeClr val="tx1"/>
                </a:solidFill>
                <a:effectLst/>
                <a:latin typeface="+mn-lt"/>
                <a:ea typeface="+mn-ea"/>
                <a:cs typeface="+mn-cs"/>
              </a:rPr>
              <a:t> some</a:t>
            </a:r>
            <a:r>
              <a:rPr lang="en-US" sz="1200" kern="1200" dirty="0" smtClean="0">
                <a:solidFill>
                  <a:schemeClr val="tx1"/>
                </a:solidFill>
                <a:effectLst/>
                <a:latin typeface="+mn-lt"/>
                <a:ea typeface="+mn-ea"/>
                <a:cs typeface="+mn-cs"/>
              </a:rPr>
              <a:t> fear being ignored, dismissed, or not believed; still</a:t>
            </a:r>
            <a:r>
              <a:rPr lang="en-US" sz="1200" kern="1200" baseline="0" dirty="0" smtClean="0">
                <a:solidFill>
                  <a:schemeClr val="tx1"/>
                </a:solidFill>
                <a:effectLst/>
                <a:latin typeface="+mn-lt"/>
                <a:ea typeface="+mn-ea"/>
                <a:cs typeface="+mn-cs"/>
              </a:rPr>
              <a:t> others fear reprisals should they reveal their family’s violent secrets.</a:t>
            </a:r>
          </a:p>
          <a:p>
            <a:pPr marL="228600" indent="-228600">
              <a:buAutoNum type="arabicPeriod"/>
            </a:pPr>
            <a:r>
              <a:rPr lang="en-US" sz="1200" kern="1200" dirty="0" smtClean="0">
                <a:solidFill>
                  <a:schemeClr val="tx1"/>
                </a:solidFill>
                <a:effectLst/>
                <a:latin typeface="+mn-lt"/>
                <a:ea typeface="+mn-ea"/>
                <a:cs typeface="+mn-cs"/>
              </a:rPr>
              <a:t>When able to speak of violence, youngsters</a:t>
            </a:r>
            <a:r>
              <a:rPr lang="en-US" sz="1200" kern="1200" baseline="0" dirty="0" smtClean="0">
                <a:solidFill>
                  <a:schemeClr val="tx1"/>
                </a:solidFill>
                <a:effectLst/>
                <a:latin typeface="+mn-lt"/>
                <a:ea typeface="+mn-ea"/>
                <a:cs typeface="+mn-cs"/>
              </a:rPr>
              <a:t>’ primary goal is</a:t>
            </a:r>
            <a:r>
              <a:rPr lang="en-US" sz="1200" kern="1200" dirty="0" smtClean="0">
                <a:solidFill>
                  <a:schemeClr val="tx1"/>
                </a:solidFill>
                <a:effectLst/>
                <a:latin typeface="+mn-lt"/>
                <a:ea typeface="+mn-ea"/>
                <a:cs typeface="+mn-cs"/>
              </a:rPr>
              <a:t> to find safety for themselves and their family. </a:t>
            </a:r>
          </a:p>
          <a:p>
            <a:pPr marL="228600" indent="-228600">
              <a:buAutoNum type="arabicPeriod"/>
            </a:pPr>
            <a:r>
              <a:rPr lang="en-US" sz="1200" kern="1200" dirty="0" smtClean="0">
                <a:solidFill>
                  <a:schemeClr val="tx1"/>
                </a:solidFill>
                <a:effectLst/>
                <a:latin typeface="+mn-lt"/>
                <a:ea typeface="+mn-ea"/>
                <a:cs typeface="+mn-cs"/>
              </a:rPr>
              <a:t>Coping strategies also vary: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youngsters avoid thinking about the violence altogether by immersing themselves in activities, blanking out to screens, or dissociating from their feelings. Others seek comfort from friends and pets.</a:t>
            </a:r>
          </a:p>
          <a:p>
            <a:pPr marL="228600" indent="-228600">
              <a:buAutoNum type="arabicPeriod"/>
            </a:pPr>
            <a:r>
              <a:rPr lang="en-US" sz="1200" kern="1200" dirty="0" smtClean="0">
                <a:solidFill>
                  <a:schemeClr val="tx1"/>
                </a:solidFill>
                <a:effectLst/>
                <a:latin typeface="+mn-lt"/>
                <a:ea typeface="+mn-ea"/>
                <a:cs typeface="+mn-cs"/>
              </a:rPr>
              <a:t>Perhaps the most powerful lesson learned directly from children is that they need to be taken seriously by significant adults in their lives. They want to be heard and not forgotten. </a:t>
            </a:r>
          </a:p>
          <a:p>
            <a:pPr marL="0" indent="0">
              <a:buNone/>
            </a:pPr>
            <a:r>
              <a:rPr lang="en-US" sz="1200" kern="1200" dirty="0" smtClean="0">
                <a:solidFill>
                  <a:schemeClr val="tx1"/>
                </a:solidFill>
                <a:effectLst/>
                <a:latin typeface="+mn-lt"/>
                <a:ea typeface="+mn-ea"/>
                <a:cs typeface="+mn-cs"/>
              </a:rPr>
              <a:t>Photo: commons.wikimedia.org.</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12</a:t>
            </a:fld>
            <a:endParaRPr lang="en-US" dirty="0"/>
          </a:p>
        </p:txBody>
      </p:sp>
    </p:spTree>
    <p:extLst>
      <p:ext uri="{BB962C8B-B14F-4D97-AF65-F5344CB8AC3E}">
        <p14:creationId xmlns:p14="http://schemas.microsoft.com/office/powerpoint/2010/main" val="200283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Thousands</a:t>
            </a:r>
            <a:r>
              <a:rPr lang="en-US" baseline="0" dirty="0" smtClean="0"/>
              <a:t> of children in North America are affected by IPV homicide and family murder.</a:t>
            </a:r>
          </a:p>
          <a:p>
            <a:pPr marL="228600" indent="-228600">
              <a:buAutoNum type="arabicPeriod"/>
            </a:pPr>
            <a:r>
              <a:rPr lang="en-US" baseline="0" dirty="0" smtClean="0"/>
              <a:t>Murder is both unexpected and violent; when it occurs child survivors experience both grief and symptoms resembling those of post-traumatic stress.</a:t>
            </a:r>
          </a:p>
          <a:p>
            <a:pPr marL="228600" indent="-228600">
              <a:buAutoNum type="arabicPeriod"/>
            </a:pPr>
            <a:r>
              <a:rPr lang="en-US" baseline="0" dirty="0" smtClean="0"/>
              <a:t>Children are subjected to psychological distress as a result of criminal justice proceedings, public media coverage, and family changes that take place after the death of a family member. </a:t>
            </a:r>
          </a:p>
          <a:p>
            <a:pPr marL="0" indent="0">
              <a:buNone/>
            </a:pPr>
            <a:r>
              <a:rPr lang="en-US" dirty="0" smtClean="0"/>
              <a:t>Photo: kateannexterrasochi.deviantart.com.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13</a:t>
            </a:fld>
            <a:endParaRPr lang="en-US" dirty="0"/>
          </a:p>
        </p:txBody>
      </p:sp>
    </p:spTree>
    <p:extLst>
      <p:ext uri="{BB962C8B-B14F-4D97-AF65-F5344CB8AC3E}">
        <p14:creationId xmlns:p14="http://schemas.microsoft.com/office/powerpoint/2010/main" val="3210453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Increasing attention has been focused on children’s exposure to community violence vis à vis violent street crime, bullying, school shootings and other public displays of aggression. </a:t>
            </a:r>
          </a:p>
          <a:p>
            <a:pPr marL="228600" indent="-228600">
              <a:buAutoNum type="arabicPeriod"/>
            </a:pPr>
            <a:r>
              <a:rPr lang="en-US" sz="1200" kern="1200" dirty="0" smtClean="0">
                <a:solidFill>
                  <a:schemeClr val="tx1"/>
                </a:solidFill>
                <a:effectLst/>
                <a:latin typeface="+mn-lt"/>
                <a:ea typeface="+mn-ea"/>
                <a:cs typeface="+mn-cs"/>
              </a:rPr>
              <a:t>Some approximate that community violence occurs with more frequency in low income urban communities;</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thers observe</a:t>
            </a:r>
            <a:r>
              <a:rPr lang="en-US" sz="1200" kern="1200" baseline="0" dirty="0" smtClean="0">
                <a:solidFill>
                  <a:schemeClr val="tx1"/>
                </a:solidFill>
                <a:effectLst/>
                <a:latin typeface="+mn-lt"/>
                <a:ea typeface="+mn-ea"/>
                <a:cs typeface="+mn-cs"/>
              </a:rPr>
              <a:t> that</a:t>
            </a:r>
            <a:r>
              <a:rPr lang="en-US" sz="1200" kern="1200" dirty="0" smtClean="0">
                <a:solidFill>
                  <a:schemeClr val="tx1"/>
                </a:solidFill>
                <a:effectLst/>
                <a:latin typeface="+mn-lt"/>
                <a:ea typeface="+mn-ea"/>
                <a:cs typeface="+mn-cs"/>
              </a:rPr>
              <a:t> rates of school place violence are</a:t>
            </a:r>
            <a:r>
              <a:rPr lang="en-US" sz="1200" kern="1200" baseline="0" dirty="0" smtClean="0">
                <a:solidFill>
                  <a:schemeClr val="tx1"/>
                </a:solidFill>
                <a:effectLst/>
                <a:latin typeface="+mn-lt"/>
                <a:ea typeface="+mn-ea"/>
                <a:cs typeface="+mn-cs"/>
              </a:rPr>
              <a:t> increasing</a:t>
            </a:r>
            <a:r>
              <a:rPr lang="en-US" sz="1200" kern="1200" dirty="0" smtClean="0">
                <a:solidFill>
                  <a:schemeClr val="tx1"/>
                </a:solidFill>
                <a:effectLst/>
                <a:latin typeface="+mn-lt"/>
                <a:ea typeface="+mn-ea"/>
                <a:cs typeface="+mn-cs"/>
              </a:rPr>
              <a:t> in middle and upper income suburban and rural areas.</a:t>
            </a:r>
          </a:p>
          <a:p>
            <a:pPr marL="228600" indent="-228600">
              <a:buAutoNum type="arabicPeriod"/>
            </a:pPr>
            <a:r>
              <a:rPr lang="en-US" sz="1200" kern="1200" dirty="0" smtClean="0">
                <a:solidFill>
                  <a:schemeClr val="tx1"/>
                </a:solidFill>
                <a:effectLst/>
                <a:latin typeface="+mn-lt"/>
                <a:ea typeface="+mn-ea"/>
                <a:cs typeface="+mn-cs"/>
              </a:rPr>
              <a:t>Exposure</a:t>
            </a:r>
            <a:r>
              <a:rPr lang="en-US" sz="1200" kern="1200" baseline="0" dirty="0" smtClean="0">
                <a:solidFill>
                  <a:schemeClr val="tx1"/>
                </a:solidFill>
                <a:effectLst/>
                <a:latin typeface="+mn-lt"/>
                <a:ea typeface="+mn-ea"/>
                <a:cs typeface="+mn-cs"/>
              </a:rPr>
              <a:t> to community violence affects children’s overall well-being; depressive symptoms, hypervigilance, anxiety, and relational difficulties are related behaviors.</a:t>
            </a:r>
          </a:p>
          <a:p>
            <a:pPr marL="228600" indent="-228600">
              <a:buAutoNum type="arabicPeriod"/>
            </a:pPr>
            <a:r>
              <a:rPr lang="en-US" sz="1200" kern="1200" baseline="0" dirty="0" smtClean="0">
                <a:solidFill>
                  <a:schemeClr val="tx1"/>
                </a:solidFill>
                <a:effectLst/>
                <a:latin typeface="+mn-lt"/>
                <a:ea typeface="+mn-ea"/>
                <a:cs typeface="+mn-cs"/>
              </a:rPr>
              <a:t>Older children may be terrified of neighborhood violence; some may feel pressure to join in the violence to protect themselves and their families.</a:t>
            </a:r>
          </a:p>
          <a:p>
            <a:pPr marL="228600" indent="-228600">
              <a:buAutoNum type="arabicPeriod"/>
            </a:pPr>
            <a:r>
              <a:rPr lang="en-US" sz="1200" kern="1200" baseline="0" dirty="0" smtClean="0">
                <a:solidFill>
                  <a:schemeClr val="tx1"/>
                </a:solidFill>
                <a:effectLst/>
                <a:latin typeface="+mn-lt"/>
                <a:ea typeface="+mn-ea"/>
                <a:cs typeface="+mn-cs"/>
              </a:rPr>
              <a:t>Family factors can exacerbate or mediate children’s coping; family resilience, structure and support help children manage while vulnerable families are often negatively affected by neighborhood violence.</a:t>
            </a:r>
          </a:p>
          <a:p>
            <a:pPr marL="228600" indent="-228600">
              <a:buAutoNum type="arabicPeriod"/>
            </a:pPr>
            <a:r>
              <a:rPr lang="en-US" sz="1200" kern="1200" baseline="0" dirty="0" smtClean="0">
                <a:solidFill>
                  <a:schemeClr val="tx1"/>
                </a:solidFill>
                <a:effectLst/>
                <a:latin typeface="+mn-lt"/>
                <a:ea typeface="+mn-ea"/>
                <a:cs typeface="+mn-cs"/>
              </a:rPr>
              <a:t>Community-based interventions are most effective however most neighborhoods lack resources to adequately address the material, mental health, and protection needs of children and families trying to cope with the effects of violence. </a:t>
            </a:r>
          </a:p>
          <a:p>
            <a:pPr marL="228600" indent="-228600">
              <a:buAutoNum type="arabicPeriod"/>
            </a:pPr>
            <a:r>
              <a:rPr lang="en-US" sz="1200" kern="1200" dirty="0" smtClean="0">
                <a:solidFill>
                  <a:schemeClr val="tx1"/>
                </a:solidFill>
                <a:effectLst/>
                <a:latin typeface="+mn-lt"/>
                <a:ea typeface="+mn-ea"/>
                <a:cs typeface="+mn-cs"/>
              </a:rPr>
              <a:t>Boyd-Franklin and Franklin (2000) suggest that violence towards African-American male children in America profoundly affects their lives as well as those of their families and neighborhoods. </a:t>
            </a:r>
          </a:p>
          <a:p>
            <a:pPr marL="0" indent="0">
              <a:buNone/>
            </a:pPr>
            <a:r>
              <a:rPr lang="en-US" sz="1200" kern="1200" baseline="0" dirty="0" smtClean="0">
                <a:solidFill>
                  <a:schemeClr val="tx1"/>
                </a:solidFill>
                <a:effectLst/>
                <a:latin typeface="+mn-lt"/>
                <a:ea typeface="+mn-ea"/>
                <a:cs typeface="+mn-cs"/>
              </a:rPr>
              <a:t>Image: Courtesy of Shelley Cohen Konrad. </a:t>
            </a:r>
            <a:r>
              <a:rPr lang="en-US" sz="1200" kern="1200" dirty="0" smtClean="0">
                <a:solidFill>
                  <a:schemeClr val="tx1"/>
                </a:solidFill>
                <a:effectLst/>
                <a:latin typeface="+mn-lt"/>
                <a:ea typeface="+mn-ea"/>
                <a:cs typeface="+mn-cs"/>
              </a:rPr>
              <a:t> </a:t>
            </a:r>
            <a:endParaRPr lang="en-US" dirty="0" smtClean="0"/>
          </a:p>
          <a:p>
            <a:pPr marL="0" indent="0">
              <a:buNone/>
            </a:pPr>
            <a:endParaRPr lang="en-US" sz="1200" kern="1200" dirty="0" smtClean="0">
              <a:solidFill>
                <a:schemeClr val="tx1"/>
              </a:solidFill>
              <a:effectLst/>
              <a:latin typeface="+mn-lt"/>
              <a:ea typeface="+mn-ea"/>
              <a:cs typeface="+mn-cs"/>
            </a:endParaRPr>
          </a:p>
          <a:p>
            <a:pPr marL="0" indent="0">
              <a:buNone/>
            </a:pPr>
            <a:r>
              <a:rPr lang="en-US" sz="1200" kern="1200" baseline="0" dirty="0" smtClean="0">
                <a:solidFill>
                  <a:schemeClr val="tx1"/>
                </a:solidFill>
                <a:effectLst/>
                <a:latin typeface="+mn-lt"/>
                <a:ea typeface="+mn-ea"/>
                <a:cs typeface="+mn-cs"/>
              </a:rPr>
              <a:t>Image: Courtesy of Shelley Cohen Konrad. </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14</a:t>
            </a:fld>
            <a:endParaRPr lang="en-US" dirty="0"/>
          </a:p>
        </p:txBody>
      </p:sp>
    </p:spTree>
    <p:extLst>
      <p:ext uri="{BB962C8B-B14F-4D97-AF65-F5344CB8AC3E}">
        <p14:creationId xmlns:p14="http://schemas.microsoft.com/office/powerpoint/2010/main" val="424482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African- Americans male</a:t>
            </a:r>
            <a:r>
              <a:rPr lang="en-US" baseline="0" dirty="0" smtClean="0"/>
              <a:t> children in urban, low income communities </a:t>
            </a:r>
            <a:r>
              <a:rPr lang="en-US" dirty="0" smtClean="0"/>
              <a:t>are more often exposed to violence than any other population demographic</a:t>
            </a:r>
            <a:r>
              <a:rPr lang="en-US" baseline="0" dirty="0" smtClean="0"/>
              <a:t> (Jones Thomas, A., Carey, D., Prewitt, K., Edna Romero, E. et al (2012).</a:t>
            </a:r>
          </a:p>
          <a:p>
            <a:pPr marL="228600" indent="-228600">
              <a:buAutoNum type="arabicPeriod"/>
            </a:pPr>
            <a:r>
              <a:rPr lang="en-US" dirty="0" smtClean="0"/>
              <a:t>As</a:t>
            </a:r>
            <a:r>
              <a:rPr lang="en-US" baseline="0" dirty="0" smtClean="0"/>
              <a:t> of 2019, h</a:t>
            </a:r>
            <a:r>
              <a:rPr lang="en-US" dirty="0" smtClean="0"/>
              <a:t>omicide is the leading cause of death among African American youth ages 15 to 24</a:t>
            </a:r>
          </a:p>
          <a:p>
            <a:pPr marL="228600" indent="-228600">
              <a:buAutoNum type="arabicPeriod"/>
            </a:pPr>
            <a:r>
              <a:rPr lang="en-US" dirty="0" smtClean="0"/>
              <a:t>The impact of community violence on African American families is powerfully felt.  </a:t>
            </a:r>
          </a:p>
          <a:p>
            <a:pPr marL="228600" indent="-228600">
              <a:buAutoNum type="arabicPeriod"/>
            </a:pPr>
            <a:r>
              <a:rPr lang="en-US" dirty="0" smtClean="0"/>
              <a:t>Parents are protective of their children and particularly their boys. </a:t>
            </a:r>
          </a:p>
          <a:p>
            <a:pPr marL="228600" indent="-228600">
              <a:buAutoNum type="arabicPeriod"/>
            </a:pPr>
            <a:r>
              <a:rPr lang="en-US" dirty="0" smtClean="0"/>
              <a:t>Parents counsel their male children to avoid confrontations of any sort and to respond deferentially when confronted by persons in authority. </a:t>
            </a:r>
          </a:p>
          <a:p>
            <a:pPr marL="0" indent="0">
              <a:buNone/>
            </a:pPr>
            <a:r>
              <a:rPr lang="en-US" dirty="0" smtClean="0"/>
              <a:t>Photo: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15</a:t>
            </a:fld>
            <a:endParaRPr lang="en-US" dirty="0"/>
          </a:p>
        </p:txBody>
      </p:sp>
    </p:spTree>
    <p:extLst>
      <p:ext uri="{BB962C8B-B14F-4D97-AF65-F5344CB8AC3E}">
        <p14:creationId xmlns:p14="http://schemas.microsoft.com/office/powerpoint/2010/main" val="428887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Over</a:t>
            </a:r>
            <a:r>
              <a:rPr lang="en-US" baseline="0" dirty="0" smtClean="0"/>
              <a:t> the last</a:t>
            </a:r>
            <a:r>
              <a:rPr lang="en-US" dirty="0" smtClean="0"/>
              <a:t> two decades (1999-2019) more than 150,000 students attending at least 170 primary or secondary schools in the U. S. have experienced violence as a consequence of a school shooting (Strauss, 2018). </a:t>
            </a:r>
          </a:p>
          <a:p>
            <a:pPr marL="228600" indent="-228600">
              <a:buAutoNum type="arabicPeriod"/>
            </a:pPr>
            <a:r>
              <a:rPr lang="en-US" dirty="0" smtClean="0"/>
              <a:t>Youth are seriously concerned</a:t>
            </a:r>
            <a:r>
              <a:rPr lang="en-US" baseline="0" dirty="0" smtClean="0"/>
              <a:t> about gun violence, and some have used anti-gun advocacy to address their fears and hopes for the future.</a:t>
            </a:r>
          </a:p>
          <a:p>
            <a:pPr marL="228600" indent="-228600">
              <a:buAutoNum type="arabicPeriod"/>
            </a:pPr>
            <a:r>
              <a:rPr lang="en-US" dirty="0" smtClean="0"/>
              <a:t>The social and emotional effects of</a:t>
            </a:r>
            <a:r>
              <a:rPr lang="en-US" baseline="0" dirty="0" smtClean="0"/>
              <a:t> actual and potential gun </a:t>
            </a:r>
            <a:r>
              <a:rPr lang="en-US" dirty="0" smtClean="0"/>
              <a:t>violence are immediate and long-lasting, destabilizing children’s sense of the world as a safe place. </a:t>
            </a:r>
          </a:p>
          <a:p>
            <a:pPr marL="228600" indent="-228600">
              <a:buAutoNum type="arabicPeriod"/>
            </a:pPr>
            <a:r>
              <a:rPr lang="en-US" dirty="0" smtClean="0"/>
              <a:t>Existential outcomes are</a:t>
            </a:r>
            <a:r>
              <a:rPr lang="en-US" baseline="0" dirty="0" smtClean="0"/>
              <a:t> manifested in</a:t>
            </a:r>
            <a:r>
              <a:rPr lang="en-US" dirty="0" smtClean="0"/>
              <a:t> feelings</a:t>
            </a:r>
            <a:r>
              <a:rPr lang="en-US" baseline="0" dirty="0" smtClean="0"/>
              <a:t> of </a:t>
            </a:r>
            <a:r>
              <a:rPr lang="en-US" dirty="0" err="1" smtClean="0"/>
              <a:t>futurelessness</a:t>
            </a:r>
            <a:r>
              <a:rPr lang="en-US" dirty="0" smtClean="0"/>
              <a:t> and by a fears that they will not reach adulthood. Children who are</a:t>
            </a:r>
            <a:r>
              <a:rPr lang="en-US" baseline="0" dirty="0" smtClean="0"/>
              <a:t> </a:t>
            </a:r>
            <a:r>
              <a:rPr lang="en-US" dirty="0" smtClean="0"/>
              <a:t>exposed to community violence, directly or indirectly, express higher levels of trauma symptomatology. </a:t>
            </a:r>
          </a:p>
          <a:p>
            <a:pPr marL="0" indent="0">
              <a:buNone/>
            </a:pPr>
            <a:r>
              <a:rPr lang="en-US" dirty="0" smtClean="0"/>
              <a:t>Photo: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16</a:t>
            </a:fld>
            <a:endParaRPr lang="en-US" dirty="0"/>
          </a:p>
        </p:txBody>
      </p:sp>
    </p:spTree>
    <p:extLst>
      <p:ext uri="{BB962C8B-B14F-4D97-AF65-F5344CB8AC3E}">
        <p14:creationId xmlns:p14="http://schemas.microsoft.com/office/powerpoint/2010/main" val="338063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Unlike any previous time in history, children witness and become victims of violence through virtual and passive medium such as television, computers and smart phones.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Studies suggest that the effects of media violence are real and strong when children</a:t>
            </a:r>
            <a:r>
              <a:rPr lang="en-US" sz="1200" kern="1200" baseline="0" dirty="0" smtClean="0">
                <a:solidFill>
                  <a:schemeClr val="tx1"/>
                </a:solidFill>
                <a:effectLst/>
                <a:latin typeface="+mn-lt"/>
                <a:ea typeface="+mn-ea"/>
                <a:cs typeface="+mn-cs"/>
              </a:rPr>
              <a:t> are continually exposed to violence as entertainment.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Two-thirds of children ages 6-months to  six years are tuned into screen for at least 2-hours a day; older children spend on average 4-6 hours tuned into screen-based media.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Watching violent TV and video games may promote aggression in children with histories of behavioral problems and cause others to become apathetic towards the effects of violence.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Social networks (e. g. Facebook, Twitter), emails and texting via cell phones are now common forums for stalking, bullying and other forms of emotional, verbal, and psychological abuse.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The American</a:t>
            </a:r>
            <a:r>
              <a:rPr lang="en-US" sz="1200" kern="1200" baseline="0" dirty="0" smtClean="0">
                <a:solidFill>
                  <a:schemeClr val="tx1"/>
                </a:solidFill>
                <a:effectLst/>
                <a:latin typeface="+mn-lt"/>
                <a:ea typeface="+mn-ea"/>
                <a:cs typeface="+mn-cs"/>
              </a:rPr>
              <a:t> Academy of Pediatrics recommends that children under 2 watch no media at all while those over 2 be restricted to two hours or less watching age-appropriate media programming.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a:t>
            </a:r>
            <a:r>
              <a:rPr lang="en-US" baseline="0" dirty="0" smtClean="0"/>
              <a:t> First Circle: </a:t>
            </a:r>
            <a:r>
              <a:rPr lang="en-US" baseline="0" dirty="0" err="1" smtClean="0"/>
              <a:t>Pixabay</a:t>
            </a:r>
            <a:r>
              <a:rPr lang="en-US" baseline="0" dirty="0" smtClean="0"/>
              <a:t>; Second Circle: commons.wikimedia.org; Third Circle: www.flickr.com; Final Circle: </a:t>
            </a:r>
            <a:r>
              <a:rPr lang="en-US" dirty="0" smtClean="0"/>
              <a:t>heartnsoulfriend.deviantart.com</a:t>
            </a:r>
          </a:p>
          <a:p>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17</a:t>
            </a:fld>
            <a:endParaRPr lang="en-US" dirty="0"/>
          </a:p>
        </p:txBody>
      </p:sp>
    </p:spTree>
    <p:extLst>
      <p:ext uri="{BB962C8B-B14F-4D97-AF65-F5344CB8AC3E}">
        <p14:creationId xmlns:p14="http://schemas.microsoft.com/office/powerpoint/2010/main" val="338981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Child trafficking occurs when children are “recruited, transported, transferred, harbored or received for the purpose of exploitation” (UNICEF, 2018). </a:t>
            </a:r>
          </a:p>
          <a:p>
            <a:pPr marL="228600" indent="-228600">
              <a:buAutoNum type="arabicPeriod"/>
            </a:pPr>
            <a:r>
              <a:rPr lang="en-US" dirty="0" smtClean="0"/>
              <a:t>The actual number of trafficking cases is difficult to identify because trafficked individuals are reluctant to be identified due to fear of reprisal and shame; some are too young or immature to even describe their experience (</a:t>
            </a:r>
            <a:r>
              <a:rPr lang="en-US" dirty="0" err="1" smtClean="0"/>
              <a:t>Greenbaum</a:t>
            </a:r>
            <a:r>
              <a:rPr lang="en-US" dirty="0" smtClean="0"/>
              <a:t>, 2017). </a:t>
            </a:r>
          </a:p>
          <a:p>
            <a:pPr marL="228600" indent="-228600">
              <a:buAutoNum type="arabicPeriod"/>
            </a:pPr>
            <a:r>
              <a:rPr lang="en-US" dirty="0" smtClean="0"/>
              <a:t>Early</a:t>
            </a:r>
            <a:r>
              <a:rPr lang="en-US" baseline="0" dirty="0" smtClean="0"/>
              <a:t> t</a:t>
            </a:r>
            <a:r>
              <a:rPr lang="en-US" dirty="0" smtClean="0"/>
              <a:t>rauma and ongoing adversity</a:t>
            </a:r>
            <a:r>
              <a:rPr lang="en-US" baseline="0" dirty="0" smtClean="0"/>
              <a:t> </a:t>
            </a:r>
            <a:r>
              <a:rPr lang="en-US" dirty="0" smtClean="0"/>
              <a:t>make youngsters vulnerable to traffickers who initially promise a better life. Such</a:t>
            </a:r>
            <a:r>
              <a:rPr lang="en-US" baseline="0" dirty="0" smtClean="0"/>
              <a:t> promises </a:t>
            </a:r>
            <a:r>
              <a:rPr lang="en-US" dirty="0" smtClean="0"/>
              <a:t>from are quickly replaced by violence, abuse, and fear.</a:t>
            </a:r>
          </a:p>
          <a:p>
            <a:pPr marL="228600" indent="-228600">
              <a:buAutoNum type="arabicPeriod"/>
            </a:pPr>
            <a:r>
              <a:rPr lang="en-US" dirty="0" smtClean="0"/>
              <a:t>Children are most vulnerable to human trafficking when they are separated from their families and communities (</a:t>
            </a:r>
            <a:r>
              <a:rPr lang="en-US" dirty="0" err="1" smtClean="0"/>
              <a:t>Smolenski</a:t>
            </a:r>
            <a:r>
              <a:rPr lang="en-US" dirty="0" smtClean="0"/>
              <a:t> &amp; </a:t>
            </a:r>
            <a:r>
              <a:rPr lang="en-US" dirty="0" err="1" smtClean="0"/>
              <a:t>Interman</a:t>
            </a:r>
            <a:r>
              <a:rPr lang="en-US" dirty="0" smtClean="0"/>
              <a:t>, 2017). </a:t>
            </a:r>
          </a:p>
          <a:p>
            <a:pPr marL="228600" indent="-228600">
              <a:buAutoNum type="arabicPeriod"/>
            </a:pPr>
            <a:r>
              <a:rPr lang="en-US" dirty="0" smtClean="0"/>
              <a:t>Child-centered workers should be aware of the signs and symptoms that might indicate a child or adolescent is being trafficked;</a:t>
            </a:r>
            <a:r>
              <a:rPr lang="en-US" baseline="0" dirty="0" smtClean="0"/>
              <a:t> trauma-informed training in human trafficking is recommended for frontline child-centered workers across sectors including schools, child welfare, social service, the juvenile justice system, law enforcement, and others who touch the lives of vulnerable and disenfranchised children and youth. </a:t>
            </a:r>
          </a:p>
          <a:p>
            <a:pPr marL="0" indent="0">
              <a:buNone/>
            </a:pPr>
            <a:r>
              <a:rPr lang="en-US" dirty="0" smtClean="0"/>
              <a:t>Photo by Carolina </a:t>
            </a:r>
            <a:r>
              <a:rPr lang="en-US" dirty="0" err="1" smtClean="0"/>
              <a:t>Pimenta</a:t>
            </a:r>
            <a:r>
              <a:rPr lang="en-US" dirty="0" smtClean="0"/>
              <a:t> on </a:t>
            </a:r>
            <a:r>
              <a:rPr lang="en-US" dirty="0" err="1" smtClean="0"/>
              <a:t>Unsplash</a:t>
            </a:r>
            <a:r>
              <a:rPr lang="en-US" dirty="0" smtClean="0"/>
              <a:t>.</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18</a:t>
            </a:fld>
            <a:endParaRPr lang="en-US" dirty="0"/>
          </a:p>
        </p:txBody>
      </p:sp>
    </p:spTree>
    <p:extLst>
      <p:ext uri="{BB962C8B-B14F-4D97-AF65-F5344CB8AC3E}">
        <p14:creationId xmlns:p14="http://schemas.microsoft.com/office/powerpoint/2010/main" val="240455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Intimate Partner Violence,</a:t>
            </a:r>
            <a:r>
              <a:rPr lang="en-US" baseline="0" dirty="0" smtClean="0"/>
              <a:t> also known as domestic violence,</a:t>
            </a:r>
            <a:r>
              <a:rPr lang="en-US" dirty="0" smtClean="0"/>
              <a:t> occurs</a:t>
            </a:r>
            <a:r>
              <a:rPr lang="en-US" baseline="0" dirty="0" smtClean="0"/>
              <a:t> between </a:t>
            </a:r>
            <a:r>
              <a:rPr lang="en-US" dirty="0" smtClean="0"/>
              <a:t>current and former spouses/, dating couples; or adults in former relationships;</a:t>
            </a:r>
            <a:r>
              <a:rPr lang="en-US" baseline="0" dirty="0" smtClean="0"/>
              <a:t> </a:t>
            </a:r>
            <a:r>
              <a:rPr lang="en-US" dirty="0" smtClean="0"/>
              <a:t>among heterosexual or same-sex couples. IPV</a:t>
            </a:r>
            <a:r>
              <a:rPr lang="en-US" baseline="0" dirty="0" smtClean="0"/>
              <a:t> </a:t>
            </a:r>
            <a:r>
              <a:rPr lang="en-US" dirty="0" smtClean="0"/>
              <a:t>occurs across social class, race, ethnicities, religions, genders, geographic settings, parenting relationships and age groups.</a:t>
            </a:r>
          </a:p>
          <a:p>
            <a:pPr marL="228600" indent="-228600">
              <a:buAutoNum type="arabicPeriod"/>
            </a:pPr>
            <a:r>
              <a:rPr lang="en-US" dirty="0" smtClean="0"/>
              <a:t>IPV ranges</a:t>
            </a:r>
            <a:r>
              <a:rPr lang="en-US" baseline="0" dirty="0" smtClean="0"/>
              <a:t> </a:t>
            </a:r>
            <a:r>
              <a:rPr lang="en-US" dirty="0" smtClean="0"/>
              <a:t>in frequency and severity</a:t>
            </a:r>
            <a:r>
              <a:rPr lang="en-US" baseline="0" dirty="0" smtClean="0"/>
              <a:t>; it can be physical, emotional, financial, sexual or a combination of other controlling and battering behaviors. </a:t>
            </a:r>
          </a:p>
          <a:p>
            <a:pPr marL="228600" indent="-228600">
              <a:buAutoNum type="arabicPeriod"/>
            </a:pPr>
            <a:r>
              <a:rPr lang="en-US" baseline="0" dirty="0" smtClean="0"/>
              <a:t>Although men may be the target in violent relationships, the majority of those impacted by IPV are women.</a:t>
            </a:r>
          </a:p>
          <a:p>
            <a:pPr marL="228600" indent="-228600">
              <a:buAutoNum type="arabicPeriod"/>
            </a:pPr>
            <a:r>
              <a:rPr lang="en-US" baseline="0" dirty="0" smtClean="0"/>
              <a:t>IPV is often associated with a cycle of violence - described as having three stages: the tension building stage; the violent episode; and the honeymoon stage.</a:t>
            </a:r>
          </a:p>
          <a:p>
            <a:pPr marL="228600" indent="-228600">
              <a:buAutoNum type="arabicPeriod"/>
            </a:pPr>
            <a:r>
              <a:rPr lang="en-US" baseline="0" dirty="0" smtClean="0"/>
              <a:t>IPV influences how children understand relationships and has long term impacts on social learning, actions, and behaviors. </a:t>
            </a:r>
          </a:p>
          <a:p>
            <a:pPr marL="0" indent="0">
              <a:buNone/>
            </a:pPr>
            <a:r>
              <a:rPr lang="en-US" baseline="0" dirty="0" smtClean="0"/>
              <a:t>Photo: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3</a:t>
            </a:fld>
            <a:endParaRPr lang="en-US" dirty="0"/>
          </a:p>
        </p:txBody>
      </p:sp>
    </p:spTree>
    <p:extLst>
      <p:ext uri="{BB962C8B-B14F-4D97-AF65-F5344CB8AC3E}">
        <p14:creationId xmlns:p14="http://schemas.microsoft.com/office/powerpoint/2010/main" val="232481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t>Children’s IPV exposure includes watching or hearing violent acts, being directly involved or trying to break up the abuse, and experiencing the aftermath of the event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Even within the same household, children make differing meaning of their experiences; some accept violence as an aspect of family life; others wonder what they did to cause it and how they can prevent it.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Large Circle: www.flickr.com; Top Circle: Chantalpresentsonc913.blogspot.com; Middle Circle: Drhalloncall.com; Bottom Circle: www.stopvaw.org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4</a:t>
            </a:fld>
            <a:endParaRPr lang="en-US" dirty="0"/>
          </a:p>
        </p:txBody>
      </p:sp>
    </p:spTree>
    <p:extLst>
      <p:ext uri="{BB962C8B-B14F-4D97-AF65-F5344CB8AC3E}">
        <p14:creationId xmlns:p14="http://schemas.microsoft.com/office/powerpoint/2010/main" val="270806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Bella’s Story (Modified from Chapter 12, pp. 281-282): Bella, now</a:t>
            </a:r>
            <a:r>
              <a:rPr lang="en-US" sz="1200" kern="1200" baseline="0" dirty="0" smtClean="0">
                <a:solidFill>
                  <a:schemeClr val="tx1"/>
                </a:solidFill>
                <a:effectLst/>
                <a:latin typeface="+mn-lt"/>
                <a:ea typeface="+mn-ea"/>
                <a:cs typeface="+mn-cs"/>
              </a:rPr>
              <a:t> in her 30’s, </a:t>
            </a:r>
            <a:r>
              <a:rPr lang="en-US" sz="1200" kern="1200" dirty="0" smtClean="0">
                <a:solidFill>
                  <a:schemeClr val="tx1"/>
                </a:solidFill>
                <a:effectLst/>
                <a:latin typeface="+mn-lt"/>
                <a:ea typeface="+mn-ea"/>
                <a:cs typeface="+mn-cs"/>
              </a:rPr>
              <a:t>has vivid flashbacks of her mother’s blackened eyes, broken bones and hidden bruises. Typically the day after beatings her mother would minimize their impact</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chastise Bella for even mentioning them. “Your father works hard,” she’d say. “I overreacted and he had every right to get angry at me.” </a:t>
            </a:r>
          </a:p>
          <a:p>
            <a:r>
              <a:rPr lang="en-US" sz="1200" kern="1200" dirty="0" smtClean="0">
                <a:solidFill>
                  <a:schemeClr val="tx1"/>
                </a:solidFill>
                <a:effectLst/>
                <a:latin typeface="+mn-lt"/>
                <a:ea typeface="+mn-ea"/>
                <a:cs typeface="+mn-cs"/>
              </a:rPr>
              <a:t>Bella’s father never spoke of the violence and neither did her brother Leon, two years her junior. Even worse her parents did nothing to stop Leon when</a:t>
            </a:r>
            <a:r>
              <a:rPr lang="en-US" sz="1200" kern="1200" baseline="0" dirty="0" smtClean="0">
                <a:solidFill>
                  <a:schemeClr val="tx1"/>
                </a:solidFill>
                <a:effectLst/>
                <a:latin typeface="+mn-lt"/>
                <a:ea typeface="+mn-ea"/>
                <a:cs typeface="+mn-cs"/>
              </a:rPr>
              <a:t> he</a:t>
            </a:r>
            <a:r>
              <a:rPr lang="en-US" sz="1200" kern="1200" dirty="0" smtClean="0">
                <a:solidFill>
                  <a:schemeClr val="tx1"/>
                </a:solidFill>
                <a:effectLst/>
                <a:latin typeface="+mn-lt"/>
                <a:ea typeface="+mn-ea"/>
                <a:cs typeface="+mn-cs"/>
              </a:rPr>
              <a:t> began to beat on her.  Bella sought</a:t>
            </a:r>
            <a:r>
              <a:rPr lang="en-US" sz="1200" kern="1200" baseline="0" dirty="0" smtClean="0">
                <a:solidFill>
                  <a:schemeClr val="tx1"/>
                </a:solidFill>
                <a:effectLst/>
                <a:latin typeface="+mn-lt"/>
                <a:ea typeface="+mn-ea"/>
                <a:cs typeface="+mn-cs"/>
              </a:rPr>
              <a:t> help only once. She was 12 when she</a:t>
            </a:r>
            <a:r>
              <a:rPr lang="en-US" sz="1200" kern="1200" dirty="0" smtClean="0">
                <a:solidFill>
                  <a:schemeClr val="tx1"/>
                </a:solidFill>
                <a:effectLst/>
                <a:latin typeface="+mn-lt"/>
                <a:ea typeface="+mn-ea"/>
                <a:cs typeface="+mn-cs"/>
              </a:rPr>
              <a:t> approached her Priest about the violence. He called her parents who dismissed the complaints.</a:t>
            </a:r>
            <a:r>
              <a:rPr lang="en-US" sz="1200" kern="1200" baseline="0" dirty="0" smtClean="0">
                <a:solidFill>
                  <a:schemeClr val="tx1"/>
                </a:solidFill>
                <a:effectLst/>
                <a:latin typeface="+mn-lt"/>
                <a:ea typeface="+mn-ea"/>
                <a:cs typeface="+mn-cs"/>
              </a:rPr>
              <a:t> From that point on he </a:t>
            </a:r>
            <a:r>
              <a:rPr lang="en-US" sz="1200" kern="1200" dirty="0" smtClean="0">
                <a:solidFill>
                  <a:schemeClr val="tx1"/>
                </a:solidFill>
                <a:effectLst/>
                <a:latin typeface="+mn-lt"/>
                <a:ea typeface="+mn-ea"/>
                <a:cs typeface="+mn-cs"/>
              </a:rPr>
              <a:t>avoided Bella on Sundays when her family came to worship.</a:t>
            </a:r>
          </a:p>
          <a:p>
            <a:r>
              <a:rPr lang="en-US" sz="1200" kern="1200" dirty="0" smtClean="0">
                <a:solidFill>
                  <a:schemeClr val="tx1"/>
                </a:solidFill>
                <a:effectLst/>
                <a:latin typeface="+mn-lt"/>
                <a:ea typeface="+mn-ea"/>
                <a:cs typeface="+mn-cs"/>
              </a:rPr>
              <a:t>Bella’s high school guidance counselor became aware of her plight from friends. Bella had learned to deal with the craziness by denying herself food, skipping school, and shoplifting. The thrill she got from risky behaviors helped her forget the fear from the night before. This coping method worked for Bella until the day she passed out on</a:t>
            </a:r>
            <a:r>
              <a:rPr lang="en-US" sz="1200" kern="1200" baseline="0" dirty="0" smtClean="0">
                <a:solidFill>
                  <a:schemeClr val="tx1"/>
                </a:solidFill>
                <a:effectLst/>
                <a:latin typeface="+mn-lt"/>
                <a:ea typeface="+mn-ea"/>
                <a:cs typeface="+mn-cs"/>
              </a:rPr>
              <a:t> the soccer field</a:t>
            </a:r>
            <a:r>
              <a:rPr lang="en-US" sz="1200" kern="1200" dirty="0" smtClean="0">
                <a:solidFill>
                  <a:schemeClr val="tx1"/>
                </a:solidFill>
                <a:effectLst/>
                <a:latin typeface="+mn-lt"/>
                <a:ea typeface="+mn-ea"/>
                <a:cs typeface="+mn-cs"/>
              </a:rPr>
              <a:t>. The guidance counselor directly asked Bella about family violence. Bella briefly contemplated her options. She couldn’t bear to be dismissed again. In the end Bella opted to keep silent; the guidance counselor just couldn’t be trusted.</a:t>
            </a:r>
          </a:p>
          <a:p>
            <a:r>
              <a:rPr lang="en-US" dirty="0" smtClean="0"/>
              <a:t>Photo: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5</a:t>
            </a:fld>
            <a:endParaRPr lang="en-US" dirty="0"/>
          </a:p>
        </p:txBody>
      </p:sp>
    </p:spTree>
    <p:extLst>
      <p:ext uri="{BB962C8B-B14F-4D97-AF65-F5344CB8AC3E}">
        <p14:creationId xmlns:p14="http://schemas.microsoft.com/office/powerpoint/2010/main" val="187457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Mothers experience two million injuries from intimate partner violence each year (CDC, 2008) and many of these assaults are</a:t>
            </a:r>
            <a:r>
              <a:rPr lang="en-US" sz="1200" kern="1200" baseline="0" dirty="0" smtClean="0">
                <a:solidFill>
                  <a:schemeClr val="tx1"/>
                </a:solidFill>
                <a:effectLst/>
                <a:latin typeface="+mn-lt"/>
                <a:ea typeface="+mn-ea"/>
                <a:cs typeface="+mn-cs"/>
              </a:rPr>
              <a:t> witnessed</a:t>
            </a:r>
            <a:r>
              <a:rPr lang="en-US" sz="1200" kern="1200" dirty="0" smtClean="0">
                <a:solidFill>
                  <a:schemeClr val="tx1"/>
                </a:solidFill>
                <a:effectLst/>
                <a:latin typeface="+mn-lt"/>
                <a:ea typeface="+mn-ea"/>
                <a:cs typeface="+mn-cs"/>
              </a:rPr>
              <a:t> by child witnesses. </a:t>
            </a:r>
          </a:p>
          <a:p>
            <a:pPr marL="228600" indent="-228600">
              <a:buAutoNum type="arabicPeriod"/>
            </a:pPr>
            <a:r>
              <a:rPr lang="en-US" sz="1200" kern="1200" dirty="0" smtClean="0">
                <a:solidFill>
                  <a:schemeClr val="tx1"/>
                </a:solidFill>
                <a:effectLst/>
                <a:latin typeface="+mn-lt"/>
                <a:ea typeface="+mn-ea"/>
                <a:cs typeface="+mn-cs"/>
              </a:rPr>
              <a:t>Some children lived in chronically violent homes; others witness episodic attacks;</a:t>
            </a:r>
            <a:r>
              <a:rPr lang="en-US" sz="1200" kern="1200" baseline="0" dirty="0" smtClean="0">
                <a:solidFill>
                  <a:schemeClr val="tx1"/>
                </a:solidFill>
                <a:effectLst/>
                <a:latin typeface="+mn-lt"/>
                <a:ea typeface="+mn-ea"/>
                <a:cs typeface="+mn-cs"/>
              </a:rPr>
              <a:t> there are those that leave</a:t>
            </a:r>
            <a:r>
              <a:rPr lang="en-US" sz="1200" kern="1200" dirty="0" smtClean="0">
                <a:solidFill>
                  <a:schemeClr val="tx1"/>
                </a:solidFill>
                <a:effectLst/>
                <a:latin typeface="+mn-lt"/>
                <a:ea typeface="+mn-ea"/>
                <a:cs typeface="+mn-cs"/>
              </a:rPr>
              <a:t> violent</a:t>
            </a:r>
            <a:r>
              <a:rPr lang="en-US" sz="1200" kern="1200" baseline="0" dirty="0" smtClean="0">
                <a:solidFill>
                  <a:schemeClr val="tx1"/>
                </a:solidFill>
                <a:effectLst/>
                <a:latin typeface="+mn-lt"/>
                <a:ea typeface="+mn-ea"/>
                <a:cs typeface="+mn-cs"/>
              </a:rPr>
              <a:t> homes</a:t>
            </a:r>
            <a:r>
              <a:rPr lang="en-US" sz="1200" kern="1200" dirty="0" smtClean="0">
                <a:solidFill>
                  <a:schemeClr val="tx1"/>
                </a:solidFill>
                <a:effectLst/>
                <a:latin typeface="+mn-lt"/>
                <a:ea typeface="+mn-ea"/>
                <a:cs typeface="+mn-cs"/>
              </a:rPr>
              <a:t> living temporarily in shelters only to return to violence; and others leave permanent</a:t>
            </a:r>
            <a:r>
              <a:rPr lang="en-US" sz="1200" kern="1200" baseline="0" dirty="0" smtClean="0">
                <a:solidFill>
                  <a:schemeClr val="tx1"/>
                </a:solidFill>
                <a:effectLst/>
                <a:latin typeface="+mn-lt"/>
                <a:ea typeface="+mn-ea"/>
                <a:cs typeface="+mn-cs"/>
              </a:rPr>
              <a:t>ly and relocate</a:t>
            </a:r>
            <a:r>
              <a:rPr lang="en-US" sz="1200" kern="1200" dirty="0" smtClean="0">
                <a:solidFill>
                  <a:schemeClr val="tx1"/>
                </a:solidFill>
                <a:effectLst/>
                <a:latin typeface="+mn-lt"/>
                <a:ea typeface="+mn-ea"/>
                <a:cs typeface="+mn-cs"/>
              </a:rPr>
              <a:t> immediately after the first serious incident of violence occurred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a:t>
            </a:r>
            <a:r>
              <a:rPr lang="en-US" dirty="0" smtClean="0"/>
              <a:t>www.annapolis.gov</a:t>
            </a:r>
          </a:p>
          <a:p>
            <a:pPr marL="0" indent="0">
              <a:buNone/>
            </a:pP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6</a:t>
            </a:fld>
            <a:endParaRPr lang="en-US" dirty="0"/>
          </a:p>
        </p:txBody>
      </p:sp>
    </p:spTree>
    <p:extLst>
      <p:ext uri="{BB962C8B-B14F-4D97-AF65-F5344CB8AC3E}">
        <p14:creationId xmlns:p14="http://schemas.microsoft.com/office/powerpoint/2010/main" val="217639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Children are present in 81% of households where IPV has occurred.</a:t>
            </a:r>
          </a:p>
          <a:p>
            <a:pPr marL="228600" indent="-228600">
              <a:buAutoNum type="arabicPeriod"/>
            </a:pPr>
            <a:r>
              <a:rPr lang="en-US" sz="1200" kern="1200" dirty="0" smtClean="0">
                <a:solidFill>
                  <a:schemeClr val="tx1"/>
                </a:solidFill>
                <a:effectLst/>
                <a:latin typeface="+mn-lt"/>
                <a:ea typeface="+mn-ea"/>
                <a:cs typeface="+mn-cs"/>
              </a:rPr>
              <a:t>Eighty</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90% of children are well aware of the violence that takes place in their homes even when parents believe them to be asleep or occupied. </a:t>
            </a:r>
          </a:p>
          <a:p>
            <a:pPr marL="228600" indent="-228600">
              <a:buAutoNum type="arabicPeriod"/>
            </a:pPr>
            <a:r>
              <a:rPr lang="en-US" sz="1200" kern="1200" dirty="0" smtClean="0">
                <a:solidFill>
                  <a:schemeClr val="tx1"/>
                </a:solidFill>
                <a:effectLst/>
                <a:latin typeface="+mn-lt"/>
                <a:ea typeface="+mn-ea"/>
                <a:cs typeface="+mn-cs"/>
              </a:rPr>
              <a:t>Infants and toddlers exposed to violence may exhibit excessive irritability, sleep and eating disturbances; inconsolability, separation anxieties, and developmental and social delays.</a:t>
            </a:r>
          </a:p>
          <a:p>
            <a:pPr marL="228600" indent="-228600">
              <a:buAutoNum type="arabicPeriod"/>
            </a:pPr>
            <a:r>
              <a:rPr lang="en-US" sz="1200" kern="1200" dirty="0" smtClean="0">
                <a:solidFill>
                  <a:schemeClr val="tx1"/>
                </a:solidFill>
                <a:effectLst/>
                <a:latin typeface="+mn-lt"/>
                <a:ea typeface="+mn-ea"/>
                <a:cs typeface="+mn-cs"/>
              </a:rPr>
              <a:t>As children mature they become increasingly cognizant of the harm family violence imposes but at the same time they</a:t>
            </a:r>
            <a:r>
              <a:rPr lang="en-US" sz="1200" kern="1200" baseline="0" dirty="0" smtClean="0">
                <a:solidFill>
                  <a:schemeClr val="tx1"/>
                </a:solidFill>
                <a:effectLst/>
                <a:latin typeface="+mn-lt"/>
                <a:ea typeface="+mn-ea"/>
                <a:cs typeface="+mn-cs"/>
              </a:rPr>
              <a:t> remain</a:t>
            </a:r>
            <a:r>
              <a:rPr lang="en-US" sz="1200" kern="1200" dirty="0" smtClean="0">
                <a:solidFill>
                  <a:schemeClr val="tx1"/>
                </a:solidFill>
                <a:effectLst/>
                <a:latin typeface="+mn-lt"/>
                <a:ea typeface="+mn-ea"/>
                <a:cs typeface="+mn-cs"/>
              </a:rPr>
              <a:t> confused, anxious, afraid and uncertain. </a:t>
            </a:r>
          </a:p>
          <a:p>
            <a:pPr marL="228600" indent="-228600">
              <a:buAutoNum type="arabicPeriod"/>
            </a:pPr>
            <a:r>
              <a:rPr lang="en-US" sz="1200" kern="1200" dirty="0" smtClean="0">
                <a:solidFill>
                  <a:schemeClr val="tx1"/>
                </a:solidFill>
                <a:effectLst/>
                <a:latin typeface="+mn-lt"/>
                <a:ea typeface="+mn-ea"/>
                <a:cs typeface="+mn-cs"/>
              </a:rPr>
              <a:t>Some youngsters become skilled at making excuses for not inviting friends over and maintaining an illusion of normal</a:t>
            </a:r>
          </a:p>
          <a:p>
            <a:pPr marL="228600" indent="-228600">
              <a:buAutoNum type="arabicPeriod"/>
            </a:pPr>
            <a:r>
              <a:rPr lang="en-US" sz="1200" kern="1200" dirty="0" smtClean="0">
                <a:solidFill>
                  <a:schemeClr val="tx1"/>
                </a:solidFill>
                <a:effectLst/>
                <a:latin typeface="+mn-lt"/>
                <a:ea typeface="+mn-ea"/>
                <a:cs typeface="+mn-cs"/>
              </a:rPr>
              <a:t>Adolescents are</a:t>
            </a:r>
            <a:r>
              <a:rPr lang="en-US" sz="1200" kern="1200" baseline="0" dirty="0" smtClean="0">
                <a:solidFill>
                  <a:schemeClr val="tx1"/>
                </a:solidFill>
                <a:effectLst/>
                <a:latin typeface="+mn-lt"/>
                <a:ea typeface="+mn-ea"/>
                <a:cs typeface="+mn-cs"/>
              </a:rPr>
              <a:t> significantly affected by family violence; some experience</a:t>
            </a:r>
            <a:r>
              <a:rPr lang="en-US" sz="1200" kern="1200" dirty="0" smtClean="0">
                <a:solidFill>
                  <a:schemeClr val="tx1"/>
                </a:solidFill>
                <a:effectLst/>
                <a:latin typeface="+mn-lt"/>
                <a:ea typeface="+mn-ea"/>
                <a:cs typeface="+mn-cs"/>
              </a:rPr>
              <a:t> behaviors consistent posttraumatic stress disorders, antisocial behaviors and/or conduct disorders. </a:t>
            </a:r>
          </a:p>
          <a:p>
            <a:pPr marL="0" indent="0">
              <a:buNone/>
            </a:pPr>
            <a:r>
              <a:rPr lang="en-US" sz="1200" kern="1200" dirty="0" smtClean="0">
                <a:solidFill>
                  <a:schemeClr val="tx1"/>
                </a:solidFill>
                <a:effectLst/>
                <a:latin typeface="+mn-lt"/>
                <a:ea typeface="+mn-ea"/>
                <a:cs typeface="+mn-cs"/>
              </a:rPr>
              <a:t>Photo: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7</a:t>
            </a:fld>
            <a:endParaRPr lang="en-US" dirty="0"/>
          </a:p>
        </p:txBody>
      </p:sp>
    </p:spTree>
    <p:extLst>
      <p:ext uri="{BB962C8B-B14F-4D97-AF65-F5344CB8AC3E}">
        <p14:creationId xmlns:p14="http://schemas.microsoft.com/office/powerpoint/2010/main" val="360297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smtClean="0">
                <a:solidFill>
                  <a:schemeClr val="tx1"/>
                </a:solidFill>
                <a:latin typeface="+mn-lt"/>
                <a:ea typeface="+mn-ea"/>
                <a:cs typeface="+mn-cs"/>
              </a:rPr>
              <a:t>Whether as bystanders or participants, children and youth are at risk for a range of short and long-term emotional, relational and behavioral difficulties. </a:t>
            </a:r>
          </a:p>
          <a:p>
            <a:pPr marL="228600" indent="-228600">
              <a:buAutoNum type="arabicPeriod"/>
            </a:pPr>
            <a:r>
              <a:rPr lang="en-US" sz="1200" kern="1200" dirty="0" smtClean="0">
                <a:solidFill>
                  <a:schemeClr val="tx1"/>
                </a:solidFill>
                <a:latin typeface="+mn-lt"/>
                <a:ea typeface="+mn-ea"/>
                <a:cs typeface="+mn-cs"/>
              </a:rPr>
              <a:t>IPV</a:t>
            </a:r>
            <a:r>
              <a:rPr lang="en-US" sz="1200" kern="1200" baseline="0" dirty="0" smtClean="0">
                <a:solidFill>
                  <a:schemeClr val="tx1"/>
                </a:solidFill>
                <a:latin typeface="+mn-lt"/>
                <a:ea typeface="+mn-ea"/>
                <a:cs typeface="+mn-cs"/>
              </a:rPr>
              <a:t> is a form of toxic stress and is considered an adverse early experience that if unaddressed, will affect people throughout their lives.</a:t>
            </a:r>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Symptoms such as aggressive</a:t>
            </a:r>
            <a:r>
              <a:rPr lang="en-US" sz="1200" kern="1200" baseline="0" dirty="0" smtClean="0">
                <a:solidFill>
                  <a:schemeClr val="tx1"/>
                </a:solidFill>
                <a:latin typeface="+mn-lt"/>
                <a:ea typeface="+mn-ea"/>
                <a:cs typeface="+mn-cs"/>
              </a:rPr>
              <a:t> and antisocial behaviors as well as </a:t>
            </a:r>
            <a:r>
              <a:rPr lang="en-US" sz="1200" kern="1200" dirty="0" smtClean="0">
                <a:solidFill>
                  <a:schemeClr val="tx1"/>
                </a:solidFill>
                <a:latin typeface="+mn-lt"/>
                <a:ea typeface="+mn-ea"/>
                <a:cs typeface="+mn-cs"/>
              </a:rPr>
              <a:t>anxiety and depression are seen in children exposed to family and community violence.</a:t>
            </a:r>
          </a:p>
          <a:p>
            <a:pPr marL="228600" indent="-228600">
              <a:buAutoNum type="arabicPeriod"/>
            </a:pPr>
            <a:r>
              <a:rPr lang="en-US" sz="1200" kern="1200" dirty="0" smtClean="0">
                <a:solidFill>
                  <a:schemeClr val="tx1"/>
                </a:solidFill>
                <a:latin typeface="+mn-lt"/>
                <a:ea typeface="+mn-ea"/>
                <a:cs typeface="+mn-cs"/>
              </a:rPr>
              <a:t>Behaviors associated with posttraumatic stress such</a:t>
            </a:r>
            <a:r>
              <a:rPr lang="en-US" sz="1200" kern="1200" baseline="0" dirty="0" smtClean="0">
                <a:solidFill>
                  <a:schemeClr val="tx1"/>
                </a:solidFill>
                <a:latin typeface="+mn-lt"/>
                <a:ea typeface="+mn-ea"/>
                <a:cs typeface="+mn-cs"/>
              </a:rPr>
              <a:t> as </a:t>
            </a:r>
            <a:r>
              <a:rPr lang="en-US" sz="1200" kern="1200" dirty="0" smtClean="0">
                <a:solidFill>
                  <a:schemeClr val="tx1"/>
                </a:solidFill>
                <a:latin typeface="+mn-lt"/>
                <a:ea typeface="+mn-ea"/>
                <a:cs typeface="+mn-cs"/>
              </a:rPr>
              <a:t>hypervigilance, reactivity, and inattentiveness are observed in children living in violent homes and neighborhoods. </a:t>
            </a:r>
          </a:p>
          <a:p>
            <a:pPr marL="228600" indent="-228600">
              <a:buAutoNum type="arabicPeriod"/>
            </a:pPr>
            <a:r>
              <a:rPr lang="en-US" sz="1200" kern="1200" dirty="0" smtClean="0">
                <a:solidFill>
                  <a:schemeClr val="tx1"/>
                </a:solidFill>
                <a:latin typeface="+mn-lt"/>
                <a:ea typeface="+mn-ea"/>
                <a:cs typeface="+mn-cs"/>
              </a:rPr>
              <a:t>Along with recognizable psychiatric and behavioral symptoms children experience grief in connection to the losses brought about by family and</a:t>
            </a:r>
            <a:r>
              <a:rPr lang="en-US" sz="1200" kern="1200" baseline="0" dirty="0" smtClean="0">
                <a:solidFill>
                  <a:schemeClr val="tx1"/>
                </a:solidFill>
                <a:latin typeface="+mn-lt"/>
                <a:ea typeface="+mn-ea"/>
                <a:cs typeface="+mn-cs"/>
              </a:rPr>
              <a:t> community violence.</a:t>
            </a:r>
            <a:r>
              <a:rPr lang="en-US" sz="1200" kern="1200" dirty="0" smtClean="0">
                <a:solidFill>
                  <a:schemeClr val="tx1"/>
                </a:solidFill>
                <a:latin typeface="+mn-lt"/>
                <a:ea typeface="+mn-ea"/>
                <a:cs typeface="+mn-cs"/>
              </a:rPr>
              <a:t> </a:t>
            </a:r>
          </a:p>
          <a:p>
            <a:pPr marL="228600" indent="-228600">
              <a:buNone/>
            </a:pPr>
            <a:r>
              <a:rPr lang="en-US" sz="1200" kern="1200" dirty="0" smtClean="0">
                <a:solidFill>
                  <a:schemeClr val="tx1"/>
                </a:solidFill>
                <a:latin typeface="+mn-lt"/>
                <a:ea typeface="+mn-ea"/>
                <a:cs typeface="+mn-cs"/>
              </a:rPr>
              <a:t>Photo:</a:t>
            </a:r>
            <a:r>
              <a:rPr lang="en-US" sz="1200" kern="1200" baseline="0" dirty="0" smtClean="0">
                <a:solidFill>
                  <a:schemeClr val="tx1"/>
                </a:solidFill>
                <a:latin typeface="+mn-lt"/>
                <a:ea typeface="+mn-ea"/>
                <a:cs typeface="+mn-cs"/>
              </a:rPr>
              <a:t> www.flickr.com.</a:t>
            </a: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8</a:t>
            </a:fld>
            <a:endParaRPr lang="en-US" dirty="0"/>
          </a:p>
        </p:txBody>
      </p:sp>
    </p:spTree>
    <p:extLst>
      <p:ext uri="{BB962C8B-B14F-4D97-AF65-F5344CB8AC3E}">
        <p14:creationId xmlns:p14="http://schemas.microsoft.com/office/powerpoint/2010/main" val="78538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8600" indent="-228600">
              <a:buAutoNum type="arabicPeriod"/>
            </a:pPr>
            <a:r>
              <a:rPr lang="en-US" sz="1200" kern="1200" dirty="0" smtClean="0">
                <a:solidFill>
                  <a:schemeClr val="tx1"/>
                </a:solidFill>
                <a:latin typeface="+mn-lt"/>
                <a:ea typeface="+mn-ea"/>
                <a:cs typeface="+mn-cs"/>
              </a:rPr>
              <a:t>Effects</a:t>
            </a:r>
            <a:r>
              <a:rPr lang="en-US" sz="1200" kern="1200" baseline="0" dirty="0" smtClean="0">
                <a:solidFill>
                  <a:schemeClr val="tx1"/>
                </a:solidFill>
                <a:latin typeface="+mn-lt"/>
                <a:ea typeface="+mn-ea"/>
                <a:cs typeface="+mn-cs"/>
              </a:rPr>
              <a:t> of f</a:t>
            </a:r>
            <a:r>
              <a:rPr lang="en-US" sz="1200" kern="1200" dirty="0" smtClean="0">
                <a:solidFill>
                  <a:schemeClr val="tx1"/>
                </a:solidFill>
                <a:latin typeface="+mn-lt"/>
                <a:ea typeface="+mn-ea"/>
                <a:cs typeface="+mn-cs"/>
              </a:rPr>
              <a:t>amily violence are often missed</a:t>
            </a:r>
            <a:r>
              <a:rPr lang="en-US" sz="1200" kern="1200" baseline="0" dirty="0" smtClean="0">
                <a:solidFill>
                  <a:schemeClr val="tx1"/>
                </a:solidFill>
                <a:latin typeface="+mn-lt"/>
                <a:ea typeface="+mn-ea"/>
                <a:cs typeface="+mn-cs"/>
              </a:rPr>
              <a:t> by workers and other child-centered professionals,</a:t>
            </a:r>
            <a:r>
              <a:rPr lang="en-US" sz="1200" kern="1200" dirty="0" smtClean="0">
                <a:solidFill>
                  <a:schemeClr val="tx1"/>
                </a:solidFill>
                <a:latin typeface="+mn-lt"/>
                <a:ea typeface="+mn-ea"/>
                <a:cs typeface="+mn-cs"/>
              </a:rPr>
              <a:t> camouflaged by behaviors that mimic those common to psychiatric problems or psychosocial conditions.  Diannah’s story offers a cautionary</a:t>
            </a:r>
            <a:r>
              <a:rPr lang="en-US" sz="1200" kern="1200" baseline="0" dirty="0" smtClean="0">
                <a:solidFill>
                  <a:schemeClr val="tx1"/>
                </a:solidFill>
                <a:latin typeface="+mn-lt"/>
                <a:ea typeface="+mn-ea"/>
                <a:cs typeface="+mn-cs"/>
              </a:rPr>
              <a:t> tale of why it’s important for workers to ask about family violence routinely in their assessments and to persist when they believe it may be present in children’s lives. </a:t>
            </a:r>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Given the known life-affecting risks of family violence it is essential that child-centered workers routinely and repeatedly ask questions about its prevalence;</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n open approach assures children that the worker is willing to have a conversation should violence be part of their lives. Although some children will maintain silence others will see these questions as opportunities to safely disclose their experiences.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Diannah’s Story (Modified</a:t>
            </a:r>
            <a:r>
              <a:rPr lang="en-US" sz="1200" kern="1200" baseline="0" dirty="0" smtClean="0">
                <a:solidFill>
                  <a:schemeClr val="tx1"/>
                </a:solidFill>
                <a:latin typeface="+mn-lt"/>
                <a:ea typeface="+mn-ea"/>
                <a:cs typeface="+mn-cs"/>
              </a:rPr>
              <a:t> from Chapter 12, pp. 283-285)</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Diannah Stone, an African-American 9-year-old</a:t>
            </a:r>
            <a:r>
              <a:rPr lang="en-US" sz="1200" kern="1200" baseline="0" dirty="0" smtClean="0">
                <a:solidFill>
                  <a:schemeClr val="tx1"/>
                </a:solidFill>
                <a:latin typeface="+mn-lt"/>
                <a:ea typeface="+mn-ea"/>
                <a:cs typeface="+mn-cs"/>
              </a:rPr>
              <a:t> was</a:t>
            </a:r>
            <a:r>
              <a:rPr lang="en-US" sz="1200" kern="1200" dirty="0" smtClean="0">
                <a:solidFill>
                  <a:schemeClr val="tx1"/>
                </a:solidFill>
                <a:latin typeface="+mn-lt"/>
                <a:ea typeface="+mn-ea"/>
                <a:cs typeface="+mn-cs"/>
              </a:rPr>
              <a:t> referred to the school social worker because of seemingly complicated grief following the sudden death of her beloved grandmother. Nana Mills took care of Diannah and her sister, Francie, 7 after their mother died. Diannah’s father and grandmother were known in their community as kind and gentle people. They were active in the Abyssinian Church. Mr. Stone was seen as an exceptional parent after the unexpected loss of their mother. Soon after Nana Mills’ death, Mr. Stone and the girls moved in with his girlfriend Bonnie, and her two boys, ages 10 and 13. </a:t>
            </a:r>
          </a:p>
          <a:p>
            <a:r>
              <a:rPr lang="en-US" sz="1200" kern="1200" dirty="0" smtClean="0">
                <a:solidFill>
                  <a:schemeClr val="tx1"/>
                </a:solidFill>
                <a:latin typeface="+mn-lt"/>
                <a:ea typeface="+mn-ea"/>
                <a:cs typeface="+mn-cs"/>
              </a:rPr>
              <a:t>During a parent-teacher conference teachers shared with</a:t>
            </a:r>
            <a:r>
              <a:rPr lang="en-US" sz="1200" kern="1200" baseline="0" dirty="0" smtClean="0">
                <a:solidFill>
                  <a:schemeClr val="tx1"/>
                </a:solidFill>
                <a:latin typeface="+mn-lt"/>
                <a:ea typeface="+mn-ea"/>
                <a:cs typeface="+mn-cs"/>
              </a:rPr>
              <a:t> Mr. Stone that Diannah’s </a:t>
            </a:r>
            <a:r>
              <a:rPr lang="en-US" sz="1200" kern="1200" dirty="0" smtClean="0">
                <a:solidFill>
                  <a:schemeClr val="tx1"/>
                </a:solidFill>
                <a:latin typeface="+mn-lt"/>
                <a:ea typeface="+mn-ea"/>
                <a:cs typeface="+mn-cs"/>
              </a:rPr>
              <a:t> grades were declining and that she seemed preoccupied. Mr. Stone was greatly concerned and immediately agreed to have Diannah see the school’s social worker. </a:t>
            </a:r>
          </a:p>
          <a:p>
            <a:r>
              <a:rPr lang="en-US" sz="1200" kern="1200" dirty="0" smtClean="0">
                <a:solidFill>
                  <a:schemeClr val="tx1"/>
                </a:solidFill>
                <a:latin typeface="+mn-lt"/>
                <a:ea typeface="+mn-ea"/>
                <a:cs typeface="+mn-cs"/>
              </a:rPr>
              <a:t>During the intake process the social worker observed that</a:t>
            </a:r>
            <a:r>
              <a:rPr lang="en-US" sz="1200" kern="1200" baseline="0" dirty="0" smtClean="0">
                <a:solidFill>
                  <a:schemeClr val="tx1"/>
                </a:solidFill>
                <a:latin typeface="+mn-lt"/>
                <a:ea typeface="+mn-ea"/>
                <a:cs typeface="+mn-cs"/>
              </a:rPr>
              <a:t> Diannah displayed</a:t>
            </a:r>
            <a:r>
              <a:rPr lang="en-US" sz="1200" kern="1200" dirty="0" smtClean="0">
                <a:solidFill>
                  <a:schemeClr val="tx1"/>
                </a:solidFill>
                <a:latin typeface="+mn-lt"/>
                <a:ea typeface="+mn-ea"/>
                <a:cs typeface="+mn-cs"/>
              </a:rPr>
              <a:t> noticeable reactions to questions about family violence. When asked about these, Diannah responded by saying she was sad. When asked why, she shrugged her shoulders and her eyes went blank. However the social worker noted that Diannah’s artwork was rife with violent images.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Over the weeks, the social worker slowly and patiently inquired into Diannah’s experiences.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She</a:t>
            </a:r>
            <a:r>
              <a:rPr lang="en-US" sz="1200" kern="1200" baseline="0" dirty="0" smtClean="0">
                <a:solidFill>
                  <a:schemeClr val="tx1"/>
                </a:solidFill>
                <a:latin typeface="+mn-lt"/>
                <a:ea typeface="+mn-ea"/>
                <a:cs typeface="+mn-cs"/>
              </a:rPr>
              <a:t> let Diannah know that sh</a:t>
            </a:r>
            <a:r>
              <a:rPr lang="en-US" sz="1200" kern="1200" dirty="0" smtClean="0">
                <a:solidFill>
                  <a:schemeClr val="tx1"/>
                </a:solidFill>
                <a:latin typeface="+mn-lt"/>
                <a:ea typeface="+mn-ea"/>
                <a:cs typeface="+mn-cs"/>
              </a:rPr>
              <a:t>e could tolerate whatever feelings and thoughts</a:t>
            </a:r>
            <a:r>
              <a:rPr lang="en-US" sz="1200" kern="1200" baseline="0" dirty="0" smtClean="0">
                <a:solidFill>
                  <a:schemeClr val="tx1"/>
                </a:solidFill>
                <a:latin typeface="+mn-lt"/>
                <a:ea typeface="+mn-ea"/>
                <a:cs typeface="+mn-cs"/>
              </a:rPr>
              <a:t> she decided</a:t>
            </a:r>
            <a:r>
              <a:rPr lang="en-US" sz="1200" kern="1200" dirty="0" smtClean="0">
                <a:solidFill>
                  <a:schemeClr val="tx1"/>
                </a:solidFill>
                <a:latin typeface="+mn-lt"/>
                <a:ea typeface="+mn-ea"/>
                <a:cs typeface="+mn-cs"/>
              </a:rPr>
              <a:t> to share. Eventually Diannah revealed that her father’s new girlfriend beat him up. “He doesn’t want anyone to know,” Diannah said. She</a:t>
            </a:r>
            <a:r>
              <a:rPr lang="en-US" sz="1200" kern="1200" baseline="0" dirty="0" smtClean="0">
                <a:solidFill>
                  <a:schemeClr val="tx1"/>
                </a:solidFill>
                <a:latin typeface="+mn-lt"/>
                <a:ea typeface="+mn-ea"/>
                <a:cs typeface="+mn-cs"/>
              </a:rPr>
              <a:t> also</a:t>
            </a:r>
            <a:r>
              <a:rPr lang="en-US" sz="1200" kern="1200" dirty="0" smtClean="0">
                <a:solidFill>
                  <a:schemeClr val="tx1"/>
                </a:solidFill>
                <a:latin typeface="+mn-lt"/>
                <a:ea typeface="+mn-ea"/>
                <a:cs typeface="+mn-cs"/>
              </a:rPr>
              <a:t> told the worker that she witnessed the girlfriend hitting and screaming at her boys. They in turn, took their frustration out on Diannah and Francie. “Nothing we can’t handle,” she reported to the social worker. </a:t>
            </a:r>
          </a:p>
          <a:p>
            <a:r>
              <a:rPr lang="en-US" sz="1200" kern="1200" dirty="0" smtClean="0">
                <a:solidFill>
                  <a:schemeClr val="tx1"/>
                </a:solidFill>
                <a:latin typeface="+mn-lt"/>
                <a:ea typeface="+mn-ea"/>
                <a:cs typeface="+mn-cs"/>
              </a:rPr>
              <a:t>With Diannah’s consent the social worker brought Mr. Stone into a session. He acknowledged the family violence but didn’t realize the repercussions it was having on Diannah. “I thought she was still grieving for her grandmother and mother,” he said. “I didn’t even think about how Bonnie’s actions were hurting the girls.” It took a while but Diannah’s father finally asked his girlfriend to leave. Additionally both he and the social worker reported the boys’ abuse to CPS. </a:t>
            </a:r>
          </a:p>
          <a:p>
            <a:r>
              <a:rPr lang="pl-PL" sz="1200" kern="1200" dirty="0" smtClean="0">
                <a:solidFill>
                  <a:schemeClr val="tx1"/>
                </a:solidFill>
                <a:latin typeface="+mn-lt"/>
                <a:ea typeface="+mn-ea"/>
                <a:cs typeface="+mn-cs"/>
              </a:rPr>
              <a:t>Photo by Zach Lucero on Unsplash</a:t>
            </a:r>
            <a:r>
              <a:rPr lang="en-US" sz="1200" kern="1200" dirty="0" smtClean="0">
                <a:solidFill>
                  <a:schemeClr val="tx1"/>
                </a:solidFill>
                <a:latin typeface="+mn-lt"/>
                <a:ea typeface="+mn-ea"/>
                <a:cs typeface="+mn-cs"/>
              </a:rPr>
              <a:t>.</a:t>
            </a:r>
          </a:p>
          <a:p>
            <a:pPr marL="228600" indent="-228600">
              <a:buNone/>
            </a:pPr>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9</a:t>
            </a:fld>
            <a:endParaRPr lang="en-US" dirty="0"/>
          </a:p>
        </p:txBody>
      </p:sp>
    </p:spTree>
    <p:extLst>
      <p:ext uri="{BB962C8B-B14F-4D97-AF65-F5344CB8AC3E}">
        <p14:creationId xmlns:p14="http://schemas.microsoft.com/office/powerpoint/2010/main" val="273574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Although leaving an abusive partner seems logical, victims see it very differently. More often than not they are physically, economically and/or psychologically compromised and unable to leave their circumstances. </a:t>
            </a:r>
          </a:p>
          <a:p>
            <a:pPr marL="228600" indent="-228600">
              <a:buAutoNum type="arabicPeriod"/>
            </a:pPr>
            <a:r>
              <a:rPr lang="en-US" dirty="0" smtClean="0"/>
              <a:t>Parents</a:t>
            </a:r>
            <a:r>
              <a:rPr lang="en-US" baseline="0" dirty="0" smtClean="0"/>
              <a:t> </a:t>
            </a:r>
            <a:r>
              <a:rPr lang="en-US" dirty="0" smtClean="0"/>
              <a:t>who stay in abusive relationships are harshly judged; victims recognize however that there are significant risks in leaving and believe</a:t>
            </a:r>
            <a:r>
              <a:rPr lang="en-US" baseline="0" dirty="0" smtClean="0"/>
              <a:t> </a:t>
            </a:r>
            <a:r>
              <a:rPr lang="en-US" dirty="0" smtClean="0"/>
              <a:t>they are acting in their children’s best interests.</a:t>
            </a:r>
          </a:p>
          <a:p>
            <a:pPr marL="228600" indent="-228600">
              <a:buAutoNum type="arabicPeriod"/>
            </a:pPr>
            <a:r>
              <a:rPr lang="en-US" dirty="0" smtClean="0"/>
              <a:t>Offenders are skilled in psychological control and instill fear and helplessness in their partners systematically destroying their confidence and self-efficacy.</a:t>
            </a:r>
          </a:p>
          <a:p>
            <a:pPr marL="228600" indent="-228600">
              <a:buAutoNum type="arabicPeriod"/>
            </a:pPr>
            <a:r>
              <a:rPr lang="en-US" dirty="0" smtClean="0"/>
              <a:t>Offenders will purposely manipulate children or directly threaten their welfare to control their partners’ behaviors.</a:t>
            </a:r>
          </a:p>
          <a:p>
            <a:pPr marL="228600" indent="-228600">
              <a:buAutoNum type="arabicPeriod"/>
            </a:pPr>
            <a:r>
              <a:rPr lang="en-US" dirty="0" smtClean="0"/>
              <a:t>IPV</a:t>
            </a:r>
            <a:r>
              <a:rPr lang="en-US" baseline="0" dirty="0" smtClean="0"/>
              <a:t> v</a:t>
            </a:r>
            <a:r>
              <a:rPr lang="en-US" dirty="0" smtClean="0"/>
              <a:t>ictims living with violent partners face the ultimate dilemma: they want to keep their children safe yet they also want to keep their families together. </a:t>
            </a:r>
          </a:p>
          <a:p>
            <a:r>
              <a:rPr lang="en-US" dirty="0" smtClean="0"/>
              <a:t>Photo:</a:t>
            </a:r>
            <a:r>
              <a:rPr lang="en-US" baseline="0" dirty="0" smtClean="0"/>
              <a:t> www.flickr.com.</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1F55E5-B4CA-4352-9D1B-DA1AFB342D30}" type="slidenum">
              <a:rPr lang="en-US" smtClean="0"/>
              <a:pPr/>
              <a:t>10</a:t>
            </a:fld>
            <a:endParaRPr lang="en-US" dirty="0"/>
          </a:p>
        </p:txBody>
      </p:sp>
    </p:spTree>
    <p:extLst>
      <p:ext uri="{BB962C8B-B14F-4D97-AF65-F5344CB8AC3E}">
        <p14:creationId xmlns:p14="http://schemas.microsoft.com/office/powerpoint/2010/main" val="329083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261480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195649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21694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167192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2748022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406344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245962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30677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288857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3346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AF56A-00A1-43C8-9EAE-F74620696120}"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132921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AF56A-00A1-43C8-9EAE-F74620696120}" type="datetimeFigureOut">
              <a:rPr lang="en-US" smtClean="0"/>
              <a:pPr/>
              <a:t>7/19/2019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0FB91-6B0A-4705-8E3D-1E155653BA30}" type="slidenum">
              <a:rPr lang="en-US" smtClean="0"/>
              <a:pPr/>
              <a:t>‹#›</a:t>
            </a:fld>
            <a:endParaRPr lang="en-US" dirty="0"/>
          </a:p>
        </p:txBody>
      </p:sp>
    </p:spTree>
    <p:extLst>
      <p:ext uri="{BB962C8B-B14F-4D97-AF65-F5344CB8AC3E}">
        <p14:creationId xmlns:p14="http://schemas.microsoft.com/office/powerpoint/2010/main" val="189334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365125"/>
            <a:ext cx="8915400" cy="1325563"/>
          </a:xfrm>
        </p:spPr>
        <p:txBody>
          <a:bodyPr vert="horz" lIns="91440" tIns="45720" rIns="91440" bIns="45720" rtlCol="0" anchor="ctr">
            <a:normAutofit/>
          </a:bodyPr>
          <a:lstStyle/>
          <a:p>
            <a:pPr algn="l">
              <a:lnSpc>
                <a:spcPct val="90000"/>
              </a:lnSpc>
              <a:defRPr/>
            </a:pPr>
            <a:r>
              <a:rPr lang="en-US" sz="3600" kern="1200" dirty="0">
                <a:solidFill>
                  <a:schemeClr val="tx1"/>
                </a:solidFill>
              </a:rPr>
              <a:t>Chapter </a:t>
            </a:r>
            <a:r>
              <a:rPr lang="en-US" sz="3600" dirty="0"/>
              <a:t>12:The Impact of Violence on Children</a:t>
            </a:r>
            <a:endParaRPr lang="en-US" sz="3600" kern="1200" dirty="0">
              <a:solidFill>
                <a:schemeClr val="tx1"/>
              </a:solidFill>
            </a:endParaRPr>
          </a:p>
        </p:txBody>
      </p:sp>
      <p:pic>
        <p:nvPicPr>
          <p:cNvPr id="2" name="Picture 1"/>
          <p:cNvPicPr>
            <a:picLocks noChangeAspect="1"/>
          </p:cNvPicPr>
          <p:nvPr/>
        </p:nvPicPr>
        <p:blipFill>
          <a:blip r:embed="rId2"/>
          <a:stretch>
            <a:fillRect/>
          </a:stretch>
        </p:blipFill>
        <p:spPr>
          <a:xfrm>
            <a:off x="1123619" y="1825626"/>
            <a:ext cx="6889618" cy="4351338"/>
          </a:xfrm>
          <a:prstGeom prst="rect">
            <a:avLst/>
          </a:prstGeom>
        </p:spPr>
      </p:pic>
    </p:spTree>
    <p:extLst>
      <p:ext uri="{BB962C8B-B14F-4D97-AF65-F5344CB8AC3E}">
        <p14:creationId xmlns:p14="http://schemas.microsoft.com/office/powerpoint/2010/main" val="1702062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The Ultimate Dilemma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066800"/>
            <a:ext cx="7797800" cy="5641221"/>
          </a:xfrm>
          <a:prstGeom prst="rect">
            <a:avLst/>
          </a:prstGeom>
        </p:spPr>
      </p:pic>
    </p:spTree>
    <p:extLst>
      <p:ext uri="{BB962C8B-B14F-4D97-AF65-F5344CB8AC3E}">
        <p14:creationId xmlns:p14="http://schemas.microsoft.com/office/powerpoint/2010/main" val="3282857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noFill/>
          <a:ln>
            <a:noFill/>
          </a:ln>
        </p:spPr>
        <p:txBody>
          <a:bodyPr/>
          <a:lstStyle/>
          <a:p>
            <a:r>
              <a:rPr lang="en-US" dirty="0" smtClean="0">
                <a:solidFill>
                  <a:schemeClr val="accent4">
                    <a:lumMod val="50000"/>
                  </a:schemeClr>
                </a:solidFill>
              </a:rPr>
              <a:t>Protective Factors</a:t>
            </a:r>
            <a:r>
              <a:rPr lang="en-US" baseline="30000" dirty="0" smtClean="0">
                <a:solidFill>
                  <a:schemeClr val="accent4">
                    <a:lumMod val="50000"/>
                  </a:schemeClr>
                </a:solidFill>
              </a:rPr>
              <a:t>1</a:t>
            </a:r>
            <a:endParaRPr lang="en-US" baseline="30000" dirty="0">
              <a:solidFill>
                <a:schemeClr val="accent4">
                  <a:lumMod val="50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41020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2057400"/>
            <a:ext cx="4343400" cy="3754874"/>
          </a:xfrm>
          <a:prstGeom prst="rect">
            <a:avLst/>
          </a:prstGeom>
          <a:noFill/>
        </p:spPr>
        <p:txBody>
          <a:bodyPr wrap="square" rtlCol="0">
            <a:spAutoFit/>
          </a:bodyPr>
          <a:lstStyle/>
          <a:p>
            <a:pPr marL="342900" indent="-342900">
              <a:buFont typeface="+mj-lt"/>
              <a:buAutoNum type="arabicPeriod"/>
            </a:pPr>
            <a:r>
              <a:rPr lang="en-US" sz="2000" b="1" dirty="0" smtClean="0">
                <a:latin typeface="Bradley Hand ITC" pitchFamily="66" charset="0"/>
              </a:rPr>
              <a:t>Help children </a:t>
            </a:r>
            <a:r>
              <a:rPr lang="en-US" sz="2000" b="1" dirty="0">
                <a:latin typeface="Bradley Hand ITC" pitchFamily="66" charset="0"/>
              </a:rPr>
              <a:t>reestablish a sense of order, routine, and </a:t>
            </a:r>
            <a:r>
              <a:rPr lang="en-US" sz="2000" b="1" dirty="0" smtClean="0">
                <a:latin typeface="Bradley Hand ITC" pitchFamily="66" charset="0"/>
              </a:rPr>
              <a:t>trust</a:t>
            </a:r>
          </a:p>
          <a:p>
            <a:pPr marL="342900" indent="-342900">
              <a:buFont typeface="+mj-lt"/>
              <a:buAutoNum type="arabicPeriod"/>
            </a:pPr>
            <a:endParaRPr lang="en-US" sz="2000" b="1" dirty="0">
              <a:latin typeface="Bradley Hand ITC" pitchFamily="66" charset="0"/>
            </a:endParaRPr>
          </a:p>
          <a:p>
            <a:pPr marL="342900" indent="-342900">
              <a:buFont typeface="+mj-lt"/>
              <a:buAutoNum type="arabicPeriod"/>
            </a:pPr>
            <a:r>
              <a:rPr lang="en-US" sz="2000" b="1" dirty="0" smtClean="0">
                <a:latin typeface="Bradley Hand ITC" pitchFamily="66" charset="0"/>
              </a:rPr>
              <a:t>Provide </a:t>
            </a:r>
            <a:r>
              <a:rPr lang="en-US" sz="2000" b="1" dirty="0">
                <a:latin typeface="Bradley Hand ITC" pitchFamily="66" charset="0"/>
              </a:rPr>
              <a:t>age-appropriate explanations for the violent </a:t>
            </a:r>
            <a:r>
              <a:rPr lang="en-US" sz="2000" b="1" dirty="0" smtClean="0">
                <a:latin typeface="Bradley Hand ITC" pitchFamily="66" charset="0"/>
              </a:rPr>
              <a:t>events</a:t>
            </a:r>
          </a:p>
          <a:p>
            <a:pPr marL="342900" indent="-342900">
              <a:buFont typeface="+mj-lt"/>
              <a:buAutoNum type="arabicPeriod"/>
            </a:pPr>
            <a:endParaRPr lang="en-US" sz="2000" b="1" dirty="0">
              <a:latin typeface="Bradley Hand ITC" pitchFamily="66" charset="0"/>
            </a:endParaRPr>
          </a:p>
          <a:p>
            <a:pPr marL="342900" indent="-342900">
              <a:buFont typeface="+mj-lt"/>
              <a:buAutoNum type="arabicPeriod"/>
            </a:pPr>
            <a:r>
              <a:rPr lang="en-US" sz="2000" b="1" dirty="0" smtClean="0">
                <a:latin typeface="Bradley Hand ITC" pitchFamily="66" charset="0"/>
              </a:rPr>
              <a:t>Assure </a:t>
            </a:r>
            <a:r>
              <a:rPr lang="en-US" sz="2000" b="1" dirty="0">
                <a:latin typeface="Bradley Hand ITC" pitchFamily="66" charset="0"/>
              </a:rPr>
              <a:t>children that violence is not their fault </a:t>
            </a:r>
          </a:p>
          <a:p>
            <a:pPr marL="342900" indent="-342900">
              <a:buFont typeface="+mj-lt"/>
              <a:buAutoNum type="arabicPeriod"/>
            </a:pPr>
            <a:endParaRPr lang="en-US" sz="2000" b="1" dirty="0" smtClean="0">
              <a:latin typeface="Bradley Hand ITC" pitchFamily="66" charset="0"/>
            </a:endParaRPr>
          </a:p>
          <a:p>
            <a:pPr marL="342900" indent="-342900">
              <a:buFont typeface="+mj-lt"/>
              <a:buAutoNum type="arabicPeriod"/>
            </a:pPr>
            <a:r>
              <a:rPr lang="en-US" sz="2000" b="1" dirty="0" smtClean="0">
                <a:latin typeface="Bradley Hand ITC" pitchFamily="66" charset="0"/>
              </a:rPr>
              <a:t>Respond honestly to </a:t>
            </a:r>
            <a:r>
              <a:rPr lang="en-US" sz="2000" b="1" dirty="0">
                <a:latin typeface="Bradley Hand ITC" pitchFamily="66" charset="0"/>
              </a:rPr>
              <a:t>children’s fears and anxieties </a:t>
            </a:r>
          </a:p>
          <a:p>
            <a:endParaRPr lang="en-US" dirty="0"/>
          </a:p>
        </p:txBody>
      </p:sp>
      <p:sp>
        <p:nvSpPr>
          <p:cNvPr id="5" name="Heart 4"/>
          <p:cNvSpPr/>
          <p:nvPr/>
        </p:nvSpPr>
        <p:spPr>
          <a:xfrm rot="1551543">
            <a:off x="5181600" y="5410200"/>
            <a:ext cx="685800" cy="60960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702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15962"/>
          </a:xfrm>
          <a:noFill/>
          <a:ln>
            <a:noFill/>
          </a:ln>
        </p:spPr>
        <p:txBody>
          <a:bodyPr>
            <a:normAutofit fontScale="90000"/>
          </a:bodyPr>
          <a:lstStyle/>
          <a:p>
            <a:r>
              <a:rPr lang="en-US" dirty="0" smtClean="0">
                <a:solidFill>
                  <a:schemeClr val="accent4">
                    <a:lumMod val="50000"/>
                  </a:schemeClr>
                </a:solidFill>
              </a:rPr>
              <a:t>Children’s Perspectives</a:t>
            </a:r>
            <a:endParaRPr lang="en-US" dirty="0">
              <a:solidFill>
                <a:schemeClr val="accent4">
                  <a:lumMod val="5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20762"/>
            <a:ext cx="8533761" cy="544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482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6019800"/>
          </a:xfrm>
        </p:spPr>
        <p:txBody>
          <a:bodyPr>
            <a:normAutofit/>
          </a:bodyPr>
          <a:lstStyle/>
          <a:p>
            <a:pPr marL="0" indent="0" algn="ctr">
              <a:buNone/>
            </a:pPr>
            <a:r>
              <a:rPr lang="en-US" sz="2800" dirty="0" smtClean="0"/>
              <a:t>Children of murder victims are the “forgotten victims” of homicide.</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86" y="1828800"/>
            <a:ext cx="8015627"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008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423319" y="2880519"/>
            <a:ext cx="6172200" cy="868362"/>
          </a:xfrm>
          <a:noFill/>
          <a:ln>
            <a:noFill/>
          </a:ln>
        </p:spPr>
        <p:txBody>
          <a:bodyPr/>
          <a:lstStyle/>
          <a:p>
            <a:r>
              <a:rPr lang="en-US" dirty="0" smtClean="0">
                <a:solidFill>
                  <a:schemeClr val="accent4">
                    <a:lumMod val="50000"/>
                  </a:schemeClr>
                </a:solidFill>
              </a:rPr>
              <a:t>Community Violence</a:t>
            </a:r>
            <a:endParaRPr lang="en-US" dirty="0">
              <a:solidFill>
                <a:schemeClr val="accent4">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576" y="990600"/>
            <a:ext cx="7529501" cy="4953000"/>
          </a:xfrm>
          <a:prstGeom prst="rect">
            <a:avLst/>
          </a:prstGeom>
        </p:spPr>
      </p:pic>
    </p:spTree>
    <p:extLst>
      <p:ext uri="{BB962C8B-B14F-4D97-AF65-F5344CB8AC3E}">
        <p14:creationId xmlns:p14="http://schemas.microsoft.com/office/powerpoint/2010/main" val="2176292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27050"/>
            <a:ext cx="8128000" cy="5803900"/>
          </a:xfrm>
          <a:prstGeom prst="rect">
            <a:avLst/>
          </a:prstGeom>
        </p:spPr>
      </p:pic>
    </p:spTree>
    <p:extLst>
      <p:ext uri="{BB962C8B-B14F-4D97-AF65-F5344CB8AC3E}">
        <p14:creationId xmlns:p14="http://schemas.microsoft.com/office/powerpoint/2010/main" val="36622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057400" y="2743200"/>
            <a:ext cx="5867400" cy="1143000"/>
          </a:xfrm>
        </p:spPr>
        <p:txBody>
          <a:bodyPr/>
          <a:lstStyle/>
          <a:p>
            <a:r>
              <a:rPr lang="en-US" dirty="0" smtClean="0"/>
              <a:t>Gun Violence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57200"/>
            <a:ext cx="5754886" cy="5950124"/>
          </a:xfrm>
          <a:prstGeom prst="rect">
            <a:avLst/>
          </a:prstGeom>
        </p:spPr>
      </p:pic>
    </p:spTree>
    <p:extLst>
      <p:ext uri="{BB962C8B-B14F-4D97-AF65-F5344CB8AC3E}">
        <p14:creationId xmlns:p14="http://schemas.microsoft.com/office/powerpoint/2010/main" val="247951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944562"/>
          </a:xfrm>
          <a:noFill/>
          <a:ln>
            <a:noFill/>
          </a:ln>
        </p:spPr>
        <p:txBody>
          <a:bodyPr/>
          <a:lstStyle/>
          <a:p>
            <a:r>
              <a:rPr lang="en-US" dirty="0" smtClean="0">
                <a:solidFill>
                  <a:schemeClr val="accent4">
                    <a:lumMod val="50000"/>
                  </a:schemeClr>
                </a:solidFill>
              </a:rPr>
              <a:t>Virtual Violence</a:t>
            </a:r>
            <a:endParaRPr lang="en-US" dirty="0">
              <a:solidFill>
                <a:schemeClr val="accent4">
                  <a:lumMod val="50000"/>
                </a:schemeClr>
              </a:solidFill>
            </a:endParaRPr>
          </a:p>
        </p:txBody>
      </p:sp>
      <p:graphicFrame>
        <p:nvGraphicFramePr>
          <p:cNvPr id="6" name="Diagram 5"/>
          <p:cNvGraphicFramePr/>
          <p:nvPr>
            <p:extLst>
              <p:ext uri="{D42A27DB-BD31-4B8C-83A1-F6EECF244321}">
                <p14:modId xmlns:p14="http://schemas.microsoft.com/office/powerpoint/2010/main" val="28838076"/>
              </p:ext>
            </p:extLst>
          </p:nvPr>
        </p:nvGraphicFramePr>
        <p:xfrm>
          <a:off x="304800" y="1066800"/>
          <a:ext cx="8534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9356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607"/>
            <a:ext cx="9160329" cy="6858000"/>
          </a:xfrm>
          <a:prstGeom prst="rect">
            <a:avLst/>
          </a:prstGeom>
        </p:spPr>
      </p:pic>
      <p:sp>
        <p:nvSpPr>
          <p:cNvPr id="6" name="Rectangle 5"/>
          <p:cNvSpPr/>
          <p:nvPr/>
        </p:nvSpPr>
        <p:spPr>
          <a:xfrm>
            <a:off x="441306" y="762000"/>
            <a:ext cx="8277715" cy="5078313"/>
          </a:xfrm>
          <a:prstGeom prst="rect">
            <a:avLst/>
          </a:prstGeom>
        </p:spPr>
        <p:txBody>
          <a:bodyPr wrap="none">
            <a:spAutoFit/>
          </a:bodyPr>
          <a:lstStyle/>
          <a:p>
            <a:r>
              <a:rPr lang="en-US" sz="2400" dirty="0">
                <a:solidFill>
                  <a:schemeClr val="bg1"/>
                </a:solidFill>
              </a:rPr>
              <a:t>Signs of Child </a:t>
            </a:r>
            <a:r>
              <a:rPr lang="en-US" sz="2400" dirty="0" smtClean="0">
                <a:solidFill>
                  <a:schemeClr val="bg1"/>
                </a:solidFill>
              </a:rPr>
              <a:t>Trafficking</a:t>
            </a:r>
          </a:p>
          <a:p>
            <a:endParaRPr lang="en-US" sz="2000" dirty="0">
              <a:solidFill>
                <a:schemeClr val="bg1"/>
              </a:solidFill>
            </a:endParaRPr>
          </a:p>
          <a:p>
            <a:r>
              <a:rPr lang="en-US" sz="2000" dirty="0">
                <a:solidFill>
                  <a:schemeClr val="bg1"/>
                </a:solidFill>
              </a:rPr>
              <a:t>•	Irregular school attendance</a:t>
            </a:r>
          </a:p>
          <a:p>
            <a:r>
              <a:rPr lang="en-US" sz="2000" dirty="0">
                <a:solidFill>
                  <a:schemeClr val="bg1"/>
                </a:solidFill>
              </a:rPr>
              <a:t>•	Frequent absences</a:t>
            </a:r>
          </a:p>
          <a:p>
            <a:r>
              <a:rPr lang="en-US" sz="2000" dirty="0">
                <a:solidFill>
                  <a:schemeClr val="bg1"/>
                </a:solidFill>
              </a:rPr>
              <a:t>•	Incidences of running away</a:t>
            </a:r>
          </a:p>
          <a:p>
            <a:r>
              <a:rPr lang="en-US" sz="2000" dirty="0">
                <a:solidFill>
                  <a:schemeClr val="bg1"/>
                </a:solidFill>
              </a:rPr>
              <a:t>•	Signs of physical trauma </a:t>
            </a:r>
          </a:p>
          <a:p>
            <a:r>
              <a:rPr lang="en-US" sz="2000" dirty="0">
                <a:solidFill>
                  <a:schemeClr val="bg1"/>
                </a:solidFill>
              </a:rPr>
              <a:t>•	Mention of frequent travel to other cities</a:t>
            </a:r>
          </a:p>
          <a:p>
            <a:r>
              <a:rPr lang="en-US" sz="2000" dirty="0">
                <a:solidFill>
                  <a:schemeClr val="bg1"/>
                </a:solidFill>
              </a:rPr>
              <a:t>•	Lack of travel documents and/or little control over personal schedule</a:t>
            </a:r>
          </a:p>
          <a:p>
            <a:r>
              <a:rPr lang="en-US" sz="2000" dirty="0">
                <a:solidFill>
                  <a:schemeClr val="bg1"/>
                </a:solidFill>
              </a:rPr>
              <a:t>•	Substance use disorder</a:t>
            </a:r>
          </a:p>
          <a:p>
            <a:r>
              <a:rPr lang="en-US" sz="2000" dirty="0">
                <a:solidFill>
                  <a:schemeClr val="bg1"/>
                </a:solidFill>
              </a:rPr>
              <a:t>•	Poor hygiene and dress</a:t>
            </a:r>
          </a:p>
          <a:p>
            <a:r>
              <a:rPr lang="en-US" sz="2000" dirty="0">
                <a:solidFill>
                  <a:schemeClr val="bg1"/>
                </a:solidFill>
              </a:rPr>
              <a:t>•	Rote answers to personal questions</a:t>
            </a:r>
          </a:p>
          <a:p>
            <a:r>
              <a:rPr lang="en-US" sz="2000" dirty="0">
                <a:solidFill>
                  <a:schemeClr val="bg1"/>
                </a:solidFill>
              </a:rPr>
              <a:t>•	A boyfriend or girlfriend who is much older</a:t>
            </a:r>
          </a:p>
          <a:p>
            <a:r>
              <a:rPr lang="en-US" sz="2000" dirty="0">
                <a:solidFill>
                  <a:schemeClr val="bg1"/>
                </a:solidFill>
              </a:rPr>
              <a:t>•	Attempts to hide injuries or tattoos</a:t>
            </a:r>
          </a:p>
          <a:p>
            <a:r>
              <a:rPr lang="en-US" sz="2000" dirty="0">
                <a:solidFill>
                  <a:schemeClr val="bg1"/>
                </a:solidFill>
              </a:rPr>
              <a:t>•	</a:t>
            </a:r>
            <a:r>
              <a:rPr lang="en-US" sz="2000" dirty="0" err="1">
                <a:solidFill>
                  <a:schemeClr val="bg1"/>
                </a:solidFill>
              </a:rPr>
              <a:t>Hyperarousal</a:t>
            </a:r>
            <a:r>
              <a:rPr lang="en-US" sz="2000" dirty="0">
                <a:solidFill>
                  <a:schemeClr val="bg1"/>
                </a:solidFill>
              </a:rPr>
              <a:t> including irritability and overreaction</a:t>
            </a:r>
          </a:p>
          <a:p>
            <a:r>
              <a:rPr lang="en-US" sz="2000" dirty="0">
                <a:solidFill>
                  <a:schemeClr val="bg1"/>
                </a:solidFill>
              </a:rPr>
              <a:t>•	Inattention, avoidance of relationships and shyness</a:t>
            </a:r>
          </a:p>
          <a:p>
            <a:endParaRPr lang="en-US" sz="2000" dirty="0">
              <a:solidFill>
                <a:schemeClr val="bg1"/>
              </a:solidFill>
            </a:endParaRPr>
          </a:p>
        </p:txBody>
      </p:sp>
    </p:spTree>
    <p:extLst>
      <p:ext uri="{BB962C8B-B14F-4D97-AF65-F5344CB8AC3E}">
        <p14:creationId xmlns:p14="http://schemas.microsoft.com/office/powerpoint/2010/main" val="184323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sp>
        <p:nvSpPr>
          <p:cNvPr id="3" name="Content Placeholder 2"/>
          <p:cNvSpPr>
            <a:spLocks noGrp="1"/>
          </p:cNvSpPr>
          <p:nvPr>
            <p:ph idx="1"/>
          </p:nvPr>
        </p:nvSpPr>
        <p:spPr>
          <a:xfrm>
            <a:off x="3962400" y="533400"/>
            <a:ext cx="4783327" cy="6172200"/>
          </a:xfrm>
        </p:spPr>
        <p:txBody>
          <a:bodyPr anchor="ctr">
            <a:normAutofit lnSpcReduction="10000"/>
          </a:bodyPr>
          <a:lstStyle/>
          <a:p>
            <a:pPr>
              <a:lnSpc>
                <a:spcPct val="90000"/>
              </a:lnSpc>
            </a:pPr>
            <a:r>
              <a:rPr lang="en-US" sz="2400" dirty="0" smtClean="0"/>
              <a:t>Discuss relational, community, and cultural factors that influence IPV and other forms of violence.</a:t>
            </a:r>
          </a:p>
          <a:p>
            <a:pPr>
              <a:lnSpc>
                <a:spcPct val="90000"/>
              </a:lnSpc>
            </a:pPr>
            <a:r>
              <a:rPr lang="en-US" sz="2400" dirty="0" smtClean="0"/>
              <a:t>What are inherent dilemmas when working with children and parents experiencing IPV and family violence? How can you balance the needs of children with those of the adults?</a:t>
            </a:r>
          </a:p>
          <a:p>
            <a:pPr>
              <a:lnSpc>
                <a:spcPct val="90000"/>
              </a:lnSpc>
            </a:pPr>
            <a:r>
              <a:rPr lang="en-US" sz="2400" dirty="0" smtClean="0"/>
              <a:t>Children who witness violence often remain silent. How do you explain this phenomenon and what can help break the silence?</a:t>
            </a:r>
          </a:p>
          <a:p>
            <a:pPr>
              <a:lnSpc>
                <a:spcPct val="90000"/>
              </a:lnSpc>
            </a:pPr>
            <a:r>
              <a:rPr lang="en-US" sz="2400" dirty="0" smtClean="0"/>
              <a:t>Both Bella and Diannah experienced violence in their family systems. Compare their stories with attention to gender, race, socioeconomic, and cultural factors. </a:t>
            </a:r>
          </a:p>
          <a:p>
            <a:pPr>
              <a:lnSpc>
                <a:spcPct val="90000"/>
              </a:lnSpc>
            </a:pPr>
            <a:endParaRPr lang="en-US" sz="2400" dirty="0"/>
          </a:p>
        </p:txBody>
      </p:sp>
    </p:spTree>
    <p:extLst>
      <p:ext uri="{BB962C8B-B14F-4D97-AF65-F5344CB8AC3E}">
        <p14:creationId xmlns:p14="http://schemas.microsoft.com/office/powerpoint/2010/main" val="398139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8433873" cy="5613797"/>
          </a:xfrm>
          <a:prstGeom prst="rect">
            <a:avLst/>
          </a:prstGeom>
        </p:spPr>
      </p:pic>
    </p:spTree>
    <p:extLst>
      <p:ext uri="{BB962C8B-B14F-4D97-AF65-F5344CB8AC3E}">
        <p14:creationId xmlns:p14="http://schemas.microsoft.com/office/powerpoint/2010/main" val="302843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Intimate Partner Violence (IPV)</a:t>
            </a:r>
            <a:endParaRPr lang="en-US" dirty="0"/>
          </a:p>
        </p:txBody>
      </p:sp>
      <p:pic>
        <p:nvPicPr>
          <p:cNvPr id="5" name="Picture 4"/>
          <p:cNvPicPr>
            <a:picLocks noChangeAspect="1"/>
          </p:cNvPicPr>
          <p:nvPr/>
        </p:nvPicPr>
        <p:blipFill>
          <a:blip r:embed="rId3"/>
          <a:stretch>
            <a:fillRect/>
          </a:stretch>
        </p:blipFill>
        <p:spPr>
          <a:xfrm>
            <a:off x="1295116" y="1524000"/>
            <a:ext cx="6553768" cy="4529721"/>
          </a:xfrm>
          <a:prstGeom prst="rect">
            <a:avLst/>
          </a:prstGeom>
        </p:spPr>
      </p:pic>
    </p:spTree>
    <p:extLst>
      <p:ext uri="{BB962C8B-B14F-4D97-AF65-F5344CB8AC3E}">
        <p14:creationId xmlns:p14="http://schemas.microsoft.com/office/powerpoint/2010/main" val="340950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noFill/>
          <a:ln>
            <a:noFill/>
          </a:ln>
        </p:spPr>
        <p:txBody>
          <a:bodyPr/>
          <a:lstStyle/>
          <a:p>
            <a:r>
              <a:rPr lang="en-US" dirty="0" smtClean="0">
                <a:solidFill>
                  <a:schemeClr val="accent4">
                    <a:lumMod val="50000"/>
                  </a:schemeClr>
                </a:solidFill>
              </a:rPr>
              <a:t>Exposure to Violence</a:t>
            </a:r>
            <a:endParaRPr lang="en-US" dirty="0">
              <a:solidFill>
                <a:schemeClr val="accent4">
                  <a:lumMod val="50000"/>
                </a:schemeClr>
              </a:solidFill>
            </a:endParaRPr>
          </a:p>
        </p:txBody>
      </p:sp>
      <p:graphicFrame>
        <p:nvGraphicFramePr>
          <p:cNvPr id="4" name="Diagram 3"/>
          <p:cNvGraphicFramePr/>
          <p:nvPr>
            <p:extLst>
              <p:ext uri="{D42A27DB-BD31-4B8C-83A1-F6EECF244321}">
                <p14:modId xmlns:p14="http://schemas.microsoft.com/office/powerpoint/2010/main" val="3983644101"/>
              </p:ext>
            </p:extLst>
          </p:nvPr>
        </p:nvGraphicFramePr>
        <p:xfrm>
          <a:off x="457200" y="152400"/>
          <a:ext cx="8610600" cy="731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542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3091512">
            <a:off x="4040961" y="2805424"/>
            <a:ext cx="6477000" cy="990600"/>
          </a:xfrm>
          <a:noFill/>
          <a:ln>
            <a:noFill/>
          </a:ln>
        </p:spPr>
        <p:txBody>
          <a:bodyPr/>
          <a:lstStyle/>
          <a:p>
            <a:r>
              <a:rPr lang="en-US" dirty="0" smtClean="0">
                <a:solidFill>
                  <a:schemeClr val="accent4">
                    <a:lumMod val="50000"/>
                  </a:schemeClr>
                </a:solidFill>
              </a:rPr>
              <a:t>Bella’s Dilemma</a:t>
            </a:r>
            <a:endParaRPr lang="en-US" dirty="0">
              <a:solidFill>
                <a:schemeClr val="accent4">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81000"/>
            <a:ext cx="4705350" cy="6273800"/>
          </a:xfrm>
          <a:prstGeom prst="rect">
            <a:avLst/>
          </a:prstGeom>
        </p:spPr>
      </p:pic>
    </p:spTree>
    <p:extLst>
      <p:ext uri="{BB962C8B-B14F-4D97-AF65-F5344CB8AC3E}">
        <p14:creationId xmlns:p14="http://schemas.microsoft.com/office/powerpoint/2010/main" val="3677405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838200"/>
            <a:ext cx="7391472" cy="533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66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1219200"/>
          </a:xfrm>
        </p:spPr>
        <p:txBody>
          <a:bodyPr>
            <a:normAutofit/>
          </a:bodyPr>
          <a:lstStyle/>
          <a:p>
            <a:pPr marL="0" indent="0" algn="ctr">
              <a:buNone/>
            </a:pPr>
            <a:r>
              <a:rPr lang="en-US" sz="2800" b="1" dirty="0"/>
              <a:t>“</a:t>
            </a:r>
            <a:r>
              <a:rPr lang="en-US" sz="2800" dirty="0"/>
              <a:t>Do you want to know how I feel about it? It gets me all confused and muddled up</a:t>
            </a:r>
            <a:r>
              <a:rPr lang="en-US" sz="2800" dirty="0" smtClean="0"/>
              <a:t>.” (8-year-old boy)</a:t>
            </a:r>
            <a:endParaRPr lang="en-US" sz="2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089" y="1828800"/>
            <a:ext cx="7187821"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563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69538188"/>
              </p:ext>
            </p:extLst>
          </p:nvPr>
        </p:nvGraphicFramePr>
        <p:xfrm>
          <a:off x="381000" y="304800"/>
          <a:ext cx="8382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5708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934200" cy="563562"/>
          </a:xfrm>
          <a:noFill/>
          <a:ln>
            <a:noFill/>
          </a:ln>
        </p:spPr>
        <p:txBody>
          <a:bodyPr>
            <a:normAutofit fontScale="90000"/>
          </a:bodyPr>
          <a:lstStyle/>
          <a:p>
            <a:r>
              <a:rPr lang="en-US" dirty="0" smtClean="0">
                <a:solidFill>
                  <a:schemeClr val="accent4">
                    <a:lumMod val="50000"/>
                  </a:schemeClr>
                </a:solidFill>
              </a:rPr>
              <a:t/>
            </a:r>
            <a:br>
              <a:rPr lang="en-US" dirty="0" smtClean="0">
                <a:solidFill>
                  <a:schemeClr val="accent4">
                    <a:lumMod val="50000"/>
                  </a:schemeClr>
                </a:solidFill>
              </a:rPr>
            </a:br>
            <a:r>
              <a:rPr lang="en-US" dirty="0" smtClean="0">
                <a:solidFill>
                  <a:schemeClr val="accent4">
                    <a:lumMod val="50000"/>
                  </a:schemeClr>
                </a:solidFill>
              </a:rPr>
              <a:t>Diannah’s Story </a:t>
            </a:r>
            <a:br>
              <a:rPr lang="en-US" dirty="0" smtClean="0">
                <a:solidFill>
                  <a:schemeClr val="accent4">
                    <a:lumMod val="50000"/>
                  </a:schemeClr>
                </a:solidFill>
              </a:rPr>
            </a:br>
            <a:endParaRPr lang="en-US" dirty="0">
              <a:solidFill>
                <a:schemeClr val="accent4">
                  <a:lumMod val="50000"/>
                </a:schemeClr>
              </a:solidFill>
            </a:endParaRPr>
          </a:p>
        </p:txBody>
      </p:sp>
      <p:pic>
        <p:nvPicPr>
          <p:cNvPr id="3" name="Picture 2"/>
          <p:cNvPicPr>
            <a:picLocks noChangeAspect="1"/>
          </p:cNvPicPr>
          <p:nvPr/>
        </p:nvPicPr>
        <p:blipFill>
          <a:blip r:embed="rId3"/>
          <a:stretch>
            <a:fillRect/>
          </a:stretch>
        </p:blipFill>
        <p:spPr>
          <a:xfrm>
            <a:off x="533400" y="1143000"/>
            <a:ext cx="8353425" cy="5568950"/>
          </a:xfrm>
          <a:prstGeom prst="rect">
            <a:avLst/>
          </a:prstGeom>
        </p:spPr>
      </p:pic>
    </p:spTree>
    <p:extLst>
      <p:ext uri="{BB962C8B-B14F-4D97-AF65-F5344CB8AC3E}">
        <p14:creationId xmlns:p14="http://schemas.microsoft.com/office/powerpoint/2010/main" val="2317787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2195</TotalTime>
  <Words>3037</Words>
  <Application>Microsoft Office PowerPoint</Application>
  <PresentationFormat>On-screen Show (4:3)</PresentationFormat>
  <Paragraphs>167</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Bradley Hand ITC</vt:lpstr>
      <vt:lpstr>Calibri</vt:lpstr>
      <vt:lpstr>Office Theme</vt:lpstr>
      <vt:lpstr>Chapter 12:The Impact of Violence on Children</vt:lpstr>
      <vt:lpstr>PowerPoint Presentation</vt:lpstr>
      <vt:lpstr>Intimate Partner Violence (IPV)</vt:lpstr>
      <vt:lpstr>Exposure to Violence</vt:lpstr>
      <vt:lpstr>Bella’s Dilemma</vt:lpstr>
      <vt:lpstr>PowerPoint Presentation</vt:lpstr>
      <vt:lpstr>PowerPoint Presentation</vt:lpstr>
      <vt:lpstr>PowerPoint Presentation</vt:lpstr>
      <vt:lpstr> Diannah’s Story  </vt:lpstr>
      <vt:lpstr>The Ultimate Dilemma</vt:lpstr>
      <vt:lpstr>Protective Factors1</vt:lpstr>
      <vt:lpstr>Children’s Perspectives</vt:lpstr>
      <vt:lpstr>PowerPoint Presentation</vt:lpstr>
      <vt:lpstr>Community Violence</vt:lpstr>
      <vt:lpstr>PowerPoint Presentation</vt:lpstr>
      <vt:lpstr>Gun Violence</vt:lpstr>
      <vt:lpstr>Virtual Violence</vt:lpstr>
      <vt:lpstr>PowerPoint Presentation</vt:lpstr>
      <vt:lpstr>Conversation Starters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with Children &amp; Families: A Relational Perspective</dc:title>
  <dc:creator>Shelley</dc:creator>
  <cp:lastModifiedBy>PALAZZO, Alyssa</cp:lastModifiedBy>
  <cp:revision>76</cp:revision>
  <dcterms:created xsi:type="dcterms:W3CDTF">2013-04-23T23:22:08Z</dcterms:created>
  <dcterms:modified xsi:type="dcterms:W3CDTF">2019-07-19T13:16:10Z</dcterms:modified>
</cp:coreProperties>
</file>