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73" r:id="rId2"/>
    <p:sldId id="259" r:id="rId3"/>
    <p:sldId id="260" r:id="rId4"/>
    <p:sldId id="276" r:id="rId5"/>
    <p:sldId id="262" r:id="rId6"/>
    <p:sldId id="263" r:id="rId7"/>
    <p:sldId id="264" r:id="rId8"/>
    <p:sldId id="275" r:id="rId9"/>
    <p:sldId id="274" r:id="rId10"/>
    <p:sldId id="279" r:id="rId11"/>
    <p:sldId id="277" r:id="rId12"/>
    <p:sldId id="267" r:id="rId13"/>
    <p:sldId id="269" r:id="rId14"/>
    <p:sldId id="270" r:id="rId15"/>
    <p:sldId id="280" r:id="rId16"/>
    <p:sldId id="278" r:id="rId17"/>
    <p:sldId id="271" r:id="rId18"/>
    <p:sldId id="281"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81" y="5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image" Target="../media/image2.png"/><Relationship Id="rId4" Type="http://schemas.openxmlformats.org/officeDocument/2006/relationships/image" Target="../media/image5.png"/></Relationships>
</file>

<file path=ppt/diagrams/_rels/data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 Id="rId4" Type="http://schemas.openxmlformats.org/officeDocument/2006/relationships/image" Target="../media/image10.jpeg"/></Relationships>
</file>

<file path=ppt/diagrams/_rels/data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13.jpeg"/><Relationship Id="rId4" Type="http://schemas.openxmlformats.org/officeDocument/2006/relationships/image" Target="../media/image16.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png"/><Relationship Id="rId1" Type="http://schemas.openxmlformats.org/officeDocument/2006/relationships/image" Target="../media/image2.png"/><Relationship Id="rId4" Type="http://schemas.openxmlformats.org/officeDocument/2006/relationships/image" Target="../media/image4.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 Id="rId4" Type="http://schemas.openxmlformats.org/officeDocument/2006/relationships/image" Target="../media/image10.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13.jpeg"/><Relationship Id="rId4"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C8CF99-48FC-4D9C-AC3D-CDD04934166B}" type="doc">
      <dgm:prSet loTypeId="urn:microsoft.com/office/officeart/2008/layout/HexagonCluster" loCatId="picture" qsTypeId="urn:microsoft.com/office/officeart/2005/8/quickstyle/simple1" qsCatId="simple" csTypeId="urn:microsoft.com/office/officeart/2005/8/colors/accent1_2" csCatId="accent1" phldr="1"/>
      <dgm:spPr/>
      <dgm:t>
        <a:bodyPr/>
        <a:lstStyle/>
        <a:p>
          <a:endParaRPr lang="en-US"/>
        </a:p>
      </dgm:t>
    </dgm:pt>
    <dgm:pt modelId="{FB26AAAB-A563-4DA5-945D-3AAA2E91E148}">
      <dgm:prSet phldrT="[Text]"/>
      <dgm:spPr>
        <a:solidFill>
          <a:schemeClr val="accent6">
            <a:lumMod val="75000"/>
          </a:schemeClr>
        </a:solidFill>
      </dgm:spPr>
      <dgm:t>
        <a:bodyPr/>
        <a:lstStyle/>
        <a:p>
          <a:r>
            <a:rPr lang="en-US" dirty="0" smtClean="0"/>
            <a:t>Death</a:t>
          </a:r>
          <a:endParaRPr lang="en-US" dirty="0"/>
        </a:p>
      </dgm:t>
    </dgm:pt>
    <dgm:pt modelId="{E588EC3A-11B2-44A8-A2B2-C8A151CA1ABB}" type="parTrans" cxnId="{20BD4D88-7AC0-43AA-9EB7-B301C17EE4F2}">
      <dgm:prSet/>
      <dgm:spPr/>
      <dgm:t>
        <a:bodyPr/>
        <a:lstStyle/>
        <a:p>
          <a:endParaRPr lang="en-US"/>
        </a:p>
      </dgm:t>
    </dgm:pt>
    <dgm:pt modelId="{361B48D3-4D60-4B77-BE68-97C9948CB34F}" type="sibTrans" cxnId="{20BD4D88-7AC0-43AA-9EB7-B301C17EE4F2}">
      <dgm:prSet/>
      <dgm:spPr>
        <a:blipFill rotWithShape="1">
          <a:blip xmlns:r="http://schemas.openxmlformats.org/officeDocument/2006/relationships" r:embed="rId1"/>
          <a:stretch>
            <a:fillRect/>
          </a:stretch>
        </a:blipFill>
      </dgm:spPr>
      <dgm:t>
        <a:bodyPr/>
        <a:lstStyle/>
        <a:p>
          <a:endParaRPr lang="en-US"/>
        </a:p>
      </dgm:t>
    </dgm:pt>
    <dgm:pt modelId="{FE61D73C-B2AE-4739-90E5-18EF7F813649}">
      <dgm:prSet phldrT="[Text]"/>
      <dgm:spPr>
        <a:solidFill>
          <a:schemeClr val="accent4">
            <a:lumMod val="75000"/>
          </a:schemeClr>
        </a:solidFill>
      </dgm:spPr>
      <dgm:t>
        <a:bodyPr/>
        <a:lstStyle/>
        <a:p>
          <a:r>
            <a:rPr lang="en-US" dirty="0" smtClean="0"/>
            <a:t>Separation</a:t>
          </a:r>
          <a:endParaRPr lang="en-US" dirty="0"/>
        </a:p>
      </dgm:t>
    </dgm:pt>
    <dgm:pt modelId="{A7D4D925-974D-4113-8320-C7BD943404CC}" type="parTrans" cxnId="{56B7118C-8E21-46C8-9DE4-8A009DF7F9B5}">
      <dgm:prSet/>
      <dgm:spPr/>
      <dgm:t>
        <a:bodyPr/>
        <a:lstStyle/>
        <a:p>
          <a:endParaRPr lang="en-US"/>
        </a:p>
      </dgm:t>
    </dgm:pt>
    <dgm:pt modelId="{B1DA931C-D55F-40A3-9E2B-317DA138A3B5}" type="sibTrans" cxnId="{56B7118C-8E21-46C8-9DE4-8A009DF7F9B5}">
      <dgm:prSet/>
      <dgm:spPr>
        <a:blipFill rotWithShape="1">
          <a:blip xmlns:r="http://schemas.openxmlformats.org/officeDocument/2006/relationships" r:embed="rId2"/>
          <a:stretch>
            <a:fillRect/>
          </a:stretch>
        </a:blipFill>
      </dgm:spPr>
      <dgm:t>
        <a:bodyPr/>
        <a:lstStyle/>
        <a:p>
          <a:endParaRPr lang="en-US"/>
        </a:p>
      </dgm:t>
    </dgm:pt>
    <dgm:pt modelId="{90DB8782-AB6B-441A-85B4-19A6E309C5B1}">
      <dgm:prSet phldrT="[Text]"/>
      <dgm:spPr>
        <a:solidFill>
          <a:srgbClr val="00B050"/>
        </a:solidFill>
      </dgm:spPr>
      <dgm:t>
        <a:bodyPr/>
        <a:lstStyle/>
        <a:p>
          <a:r>
            <a:rPr lang="en-US" dirty="0" smtClean="0"/>
            <a:t>Divorce</a:t>
          </a:r>
          <a:endParaRPr lang="en-US" dirty="0"/>
        </a:p>
      </dgm:t>
    </dgm:pt>
    <dgm:pt modelId="{AAF65535-B7DF-4528-8E73-0073E1F5F503}" type="parTrans" cxnId="{76285248-7582-4E37-A317-64E86CDA400B}">
      <dgm:prSet/>
      <dgm:spPr/>
      <dgm:t>
        <a:bodyPr/>
        <a:lstStyle/>
        <a:p>
          <a:endParaRPr lang="en-US"/>
        </a:p>
      </dgm:t>
    </dgm:pt>
    <dgm:pt modelId="{E103E387-4A4C-4F1F-BE5F-26A2D4B779F3}" type="sibTrans" cxnId="{76285248-7582-4E37-A317-64E86CDA400B}">
      <dgm:prSet/>
      <dgm:spPr>
        <a:blipFill rotWithShape="1">
          <a:blip xmlns:r="http://schemas.openxmlformats.org/officeDocument/2006/relationships" r:embed="rId3"/>
          <a:stretch>
            <a:fillRect/>
          </a:stretch>
        </a:blipFill>
      </dgm:spPr>
      <dgm:t>
        <a:bodyPr/>
        <a:lstStyle/>
        <a:p>
          <a:endParaRPr lang="en-US"/>
        </a:p>
      </dgm:t>
    </dgm:pt>
    <dgm:pt modelId="{6E0DF654-3B69-45F1-BE1C-97620A9F4E13}">
      <dgm:prSet/>
      <dgm:spPr>
        <a:solidFill>
          <a:srgbClr val="C00000"/>
        </a:solidFill>
      </dgm:spPr>
      <dgm:t>
        <a:bodyPr/>
        <a:lstStyle/>
        <a:p>
          <a:r>
            <a:rPr lang="en-US" dirty="0" smtClean="0"/>
            <a:t>Ambiguous Losses</a:t>
          </a:r>
          <a:endParaRPr lang="en-US" dirty="0"/>
        </a:p>
      </dgm:t>
    </dgm:pt>
    <dgm:pt modelId="{8161BF2D-8E74-4CF5-B04D-10FE79A0C092}" type="parTrans" cxnId="{26338819-EA12-46B1-933E-80C2DE5381FB}">
      <dgm:prSet/>
      <dgm:spPr/>
      <dgm:t>
        <a:bodyPr/>
        <a:lstStyle/>
        <a:p>
          <a:endParaRPr lang="en-US"/>
        </a:p>
      </dgm:t>
    </dgm:pt>
    <dgm:pt modelId="{B7236145-209C-4861-B133-6D3A056270AC}" type="sibTrans" cxnId="{26338819-EA12-46B1-933E-80C2DE5381FB}">
      <dgm:prSet/>
      <dgm:spPr>
        <a:blipFill rotWithShape="1">
          <a:blip xmlns:r="http://schemas.openxmlformats.org/officeDocument/2006/relationships" r:embed="rId4"/>
          <a:stretch>
            <a:fillRect/>
          </a:stretch>
        </a:blipFill>
      </dgm:spPr>
      <dgm:t>
        <a:bodyPr/>
        <a:lstStyle/>
        <a:p>
          <a:endParaRPr lang="en-US"/>
        </a:p>
      </dgm:t>
    </dgm:pt>
    <dgm:pt modelId="{3B055A01-7E93-490B-8942-E4FEA3B78BD1}" type="pres">
      <dgm:prSet presAssocID="{4EC8CF99-48FC-4D9C-AC3D-CDD04934166B}" presName="Name0" presStyleCnt="0">
        <dgm:presLayoutVars>
          <dgm:chMax val="21"/>
          <dgm:chPref val="21"/>
        </dgm:presLayoutVars>
      </dgm:prSet>
      <dgm:spPr/>
      <dgm:t>
        <a:bodyPr/>
        <a:lstStyle/>
        <a:p>
          <a:endParaRPr lang="en-US"/>
        </a:p>
      </dgm:t>
    </dgm:pt>
    <dgm:pt modelId="{B9E6AC7B-67E3-42D0-AF5B-C5707C8D3F75}" type="pres">
      <dgm:prSet presAssocID="{FB26AAAB-A563-4DA5-945D-3AAA2E91E148}" presName="text1" presStyleCnt="0"/>
      <dgm:spPr/>
    </dgm:pt>
    <dgm:pt modelId="{05F44FC7-FEE8-4E39-A60A-DF68159742EA}" type="pres">
      <dgm:prSet presAssocID="{FB26AAAB-A563-4DA5-945D-3AAA2E91E148}" presName="textRepeatNode" presStyleLbl="alignNode1" presStyleIdx="0" presStyleCnt="4">
        <dgm:presLayoutVars>
          <dgm:chMax val="0"/>
          <dgm:chPref val="0"/>
          <dgm:bulletEnabled val="1"/>
        </dgm:presLayoutVars>
      </dgm:prSet>
      <dgm:spPr/>
      <dgm:t>
        <a:bodyPr/>
        <a:lstStyle/>
        <a:p>
          <a:endParaRPr lang="en-US"/>
        </a:p>
      </dgm:t>
    </dgm:pt>
    <dgm:pt modelId="{8D9472F2-B166-4A8B-A234-3B196BB3FEB8}" type="pres">
      <dgm:prSet presAssocID="{FB26AAAB-A563-4DA5-945D-3AAA2E91E148}" presName="textaccent1" presStyleCnt="0"/>
      <dgm:spPr/>
    </dgm:pt>
    <dgm:pt modelId="{5ADD5BA1-499B-46AC-A390-7BE2344B1238}" type="pres">
      <dgm:prSet presAssocID="{FB26AAAB-A563-4DA5-945D-3AAA2E91E148}" presName="accentRepeatNode" presStyleLbl="solidAlignAcc1" presStyleIdx="0" presStyleCnt="8"/>
      <dgm:spPr/>
    </dgm:pt>
    <dgm:pt modelId="{C61072DD-49C6-449B-A332-0AAE6CB9BAB9}" type="pres">
      <dgm:prSet presAssocID="{361B48D3-4D60-4B77-BE68-97C9948CB34F}" presName="image1" presStyleCnt="0"/>
      <dgm:spPr/>
    </dgm:pt>
    <dgm:pt modelId="{7B3EB618-2EDA-4224-99CC-12F310A6526D}" type="pres">
      <dgm:prSet presAssocID="{361B48D3-4D60-4B77-BE68-97C9948CB34F}" presName="imageRepeatNode" presStyleLbl="alignAcc1" presStyleIdx="0" presStyleCnt="4" custScaleY="110767"/>
      <dgm:spPr/>
      <dgm:t>
        <a:bodyPr/>
        <a:lstStyle/>
        <a:p>
          <a:endParaRPr lang="en-US"/>
        </a:p>
      </dgm:t>
    </dgm:pt>
    <dgm:pt modelId="{2E07184E-3492-43B2-84A4-3E6F2FAA0F26}" type="pres">
      <dgm:prSet presAssocID="{361B48D3-4D60-4B77-BE68-97C9948CB34F}" presName="imageaccent1" presStyleCnt="0"/>
      <dgm:spPr/>
    </dgm:pt>
    <dgm:pt modelId="{39EE30F3-A86E-441E-909A-9FDF801948FB}" type="pres">
      <dgm:prSet presAssocID="{361B48D3-4D60-4B77-BE68-97C9948CB34F}" presName="accentRepeatNode" presStyleLbl="solidAlignAcc1" presStyleIdx="1" presStyleCnt="8"/>
      <dgm:spPr/>
    </dgm:pt>
    <dgm:pt modelId="{91ABBA27-F7FD-456A-AC1D-C402D68BCE5C}" type="pres">
      <dgm:prSet presAssocID="{6E0DF654-3B69-45F1-BE1C-97620A9F4E13}" presName="text2" presStyleCnt="0"/>
      <dgm:spPr/>
    </dgm:pt>
    <dgm:pt modelId="{3AA892D0-2F72-49CE-B5D7-7E6C9A7F96BF}" type="pres">
      <dgm:prSet presAssocID="{6E0DF654-3B69-45F1-BE1C-97620A9F4E13}" presName="textRepeatNode" presStyleLbl="alignNode1" presStyleIdx="1" presStyleCnt="4">
        <dgm:presLayoutVars>
          <dgm:chMax val="0"/>
          <dgm:chPref val="0"/>
          <dgm:bulletEnabled val="1"/>
        </dgm:presLayoutVars>
      </dgm:prSet>
      <dgm:spPr/>
      <dgm:t>
        <a:bodyPr/>
        <a:lstStyle/>
        <a:p>
          <a:endParaRPr lang="en-US"/>
        </a:p>
      </dgm:t>
    </dgm:pt>
    <dgm:pt modelId="{2AC5ECD1-8675-4CBA-8CF9-B48FEAE1B8B6}" type="pres">
      <dgm:prSet presAssocID="{6E0DF654-3B69-45F1-BE1C-97620A9F4E13}" presName="textaccent2" presStyleCnt="0"/>
      <dgm:spPr/>
    </dgm:pt>
    <dgm:pt modelId="{112C4038-7E07-4BC9-B731-F5DCD2C66899}" type="pres">
      <dgm:prSet presAssocID="{6E0DF654-3B69-45F1-BE1C-97620A9F4E13}" presName="accentRepeatNode" presStyleLbl="solidAlignAcc1" presStyleIdx="2" presStyleCnt="8"/>
      <dgm:spPr/>
    </dgm:pt>
    <dgm:pt modelId="{A83A1EE2-6BD1-447A-ADB4-C357F577310B}" type="pres">
      <dgm:prSet presAssocID="{B7236145-209C-4861-B133-6D3A056270AC}" presName="image2" presStyleCnt="0"/>
      <dgm:spPr/>
    </dgm:pt>
    <dgm:pt modelId="{A808E7B1-4EF3-478F-A270-64D50286E796}" type="pres">
      <dgm:prSet presAssocID="{B7236145-209C-4861-B133-6D3A056270AC}" presName="imageRepeatNode" presStyleLbl="alignAcc1" presStyleIdx="1" presStyleCnt="4"/>
      <dgm:spPr/>
      <dgm:t>
        <a:bodyPr/>
        <a:lstStyle/>
        <a:p>
          <a:endParaRPr lang="en-US"/>
        </a:p>
      </dgm:t>
    </dgm:pt>
    <dgm:pt modelId="{6FC58F9E-551F-4A04-A2ED-291DF490BC21}" type="pres">
      <dgm:prSet presAssocID="{B7236145-209C-4861-B133-6D3A056270AC}" presName="imageaccent2" presStyleCnt="0"/>
      <dgm:spPr/>
    </dgm:pt>
    <dgm:pt modelId="{9434EA53-0D0D-41BA-B6B6-D593D7B07801}" type="pres">
      <dgm:prSet presAssocID="{B7236145-209C-4861-B133-6D3A056270AC}" presName="accentRepeatNode" presStyleLbl="solidAlignAcc1" presStyleIdx="3" presStyleCnt="8"/>
      <dgm:spPr/>
    </dgm:pt>
    <dgm:pt modelId="{4D318A39-2036-4CB3-9F7D-590D640FA7F1}" type="pres">
      <dgm:prSet presAssocID="{FE61D73C-B2AE-4739-90E5-18EF7F813649}" presName="text3" presStyleCnt="0"/>
      <dgm:spPr/>
    </dgm:pt>
    <dgm:pt modelId="{E33F6491-20FA-4D4E-B9E1-158654BEC730}" type="pres">
      <dgm:prSet presAssocID="{FE61D73C-B2AE-4739-90E5-18EF7F813649}" presName="textRepeatNode" presStyleLbl="alignNode1" presStyleIdx="2" presStyleCnt="4">
        <dgm:presLayoutVars>
          <dgm:chMax val="0"/>
          <dgm:chPref val="0"/>
          <dgm:bulletEnabled val="1"/>
        </dgm:presLayoutVars>
      </dgm:prSet>
      <dgm:spPr/>
      <dgm:t>
        <a:bodyPr/>
        <a:lstStyle/>
        <a:p>
          <a:endParaRPr lang="en-US"/>
        </a:p>
      </dgm:t>
    </dgm:pt>
    <dgm:pt modelId="{02BDC677-990F-4D9D-B042-CBA41D56C0B8}" type="pres">
      <dgm:prSet presAssocID="{FE61D73C-B2AE-4739-90E5-18EF7F813649}" presName="textaccent3" presStyleCnt="0"/>
      <dgm:spPr/>
    </dgm:pt>
    <dgm:pt modelId="{20553D0F-AB39-4807-9AF4-6811331B921B}" type="pres">
      <dgm:prSet presAssocID="{FE61D73C-B2AE-4739-90E5-18EF7F813649}" presName="accentRepeatNode" presStyleLbl="solidAlignAcc1" presStyleIdx="4" presStyleCnt="8"/>
      <dgm:spPr/>
    </dgm:pt>
    <dgm:pt modelId="{E9B32306-9AA2-4A9E-86A1-25F9BFB34ED1}" type="pres">
      <dgm:prSet presAssocID="{B1DA931C-D55F-40A3-9E2B-317DA138A3B5}" presName="image3" presStyleCnt="0"/>
      <dgm:spPr/>
    </dgm:pt>
    <dgm:pt modelId="{39C5BAEC-7B1B-4CD6-896D-6B4F15211E0A}" type="pres">
      <dgm:prSet presAssocID="{B1DA931C-D55F-40A3-9E2B-317DA138A3B5}" presName="imageRepeatNode" presStyleLbl="alignAcc1" presStyleIdx="2" presStyleCnt="4"/>
      <dgm:spPr/>
      <dgm:t>
        <a:bodyPr/>
        <a:lstStyle/>
        <a:p>
          <a:endParaRPr lang="en-US"/>
        </a:p>
      </dgm:t>
    </dgm:pt>
    <dgm:pt modelId="{215F70BF-DBE7-4065-8A0D-77195733DFBD}" type="pres">
      <dgm:prSet presAssocID="{B1DA931C-D55F-40A3-9E2B-317DA138A3B5}" presName="imageaccent3" presStyleCnt="0"/>
      <dgm:spPr/>
    </dgm:pt>
    <dgm:pt modelId="{2B2D4675-AD5E-444A-92A3-0F3B4A30F694}" type="pres">
      <dgm:prSet presAssocID="{B1DA931C-D55F-40A3-9E2B-317DA138A3B5}" presName="accentRepeatNode" presStyleLbl="solidAlignAcc1" presStyleIdx="5" presStyleCnt="8"/>
      <dgm:spPr/>
    </dgm:pt>
    <dgm:pt modelId="{4FE0E2D3-2886-498D-9C76-F41703DBDB54}" type="pres">
      <dgm:prSet presAssocID="{90DB8782-AB6B-441A-85B4-19A6E309C5B1}" presName="text4" presStyleCnt="0"/>
      <dgm:spPr/>
    </dgm:pt>
    <dgm:pt modelId="{29AED5F6-2062-4AF6-BE17-B3B09C51781A}" type="pres">
      <dgm:prSet presAssocID="{90DB8782-AB6B-441A-85B4-19A6E309C5B1}" presName="textRepeatNode" presStyleLbl="alignNode1" presStyleIdx="3" presStyleCnt="4">
        <dgm:presLayoutVars>
          <dgm:chMax val="0"/>
          <dgm:chPref val="0"/>
          <dgm:bulletEnabled val="1"/>
        </dgm:presLayoutVars>
      </dgm:prSet>
      <dgm:spPr/>
      <dgm:t>
        <a:bodyPr/>
        <a:lstStyle/>
        <a:p>
          <a:endParaRPr lang="en-US"/>
        </a:p>
      </dgm:t>
    </dgm:pt>
    <dgm:pt modelId="{BF9B1788-1D50-460D-AFCC-5C7C484DAF63}" type="pres">
      <dgm:prSet presAssocID="{90DB8782-AB6B-441A-85B4-19A6E309C5B1}" presName="textaccent4" presStyleCnt="0"/>
      <dgm:spPr/>
    </dgm:pt>
    <dgm:pt modelId="{90FD8647-42A3-45ED-A835-B058FA7A512E}" type="pres">
      <dgm:prSet presAssocID="{90DB8782-AB6B-441A-85B4-19A6E309C5B1}" presName="accentRepeatNode" presStyleLbl="solidAlignAcc1" presStyleIdx="6" presStyleCnt="8"/>
      <dgm:spPr/>
    </dgm:pt>
    <dgm:pt modelId="{6D2A2C15-6411-4D7E-8D41-70F2CC760A5A}" type="pres">
      <dgm:prSet presAssocID="{E103E387-4A4C-4F1F-BE5F-26A2D4B779F3}" presName="image4" presStyleCnt="0"/>
      <dgm:spPr/>
    </dgm:pt>
    <dgm:pt modelId="{50BEA6DF-0EE0-4BF0-99AE-5FE164B6A664}" type="pres">
      <dgm:prSet presAssocID="{E103E387-4A4C-4F1F-BE5F-26A2D4B779F3}" presName="imageRepeatNode" presStyleLbl="alignAcc1" presStyleIdx="3" presStyleCnt="4" custScaleY="110450"/>
      <dgm:spPr/>
      <dgm:t>
        <a:bodyPr/>
        <a:lstStyle/>
        <a:p>
          <a:endParaRPr lang="en-US"/>
        </a:p>
      </dgm:t>
    </dgm:pt>
    <dgm:pt modelId="{78D8A2BA-0B9F-4A98-970D-4F8D94A5CB97}" type="pres">
      <dgm:prSet presAssocID="{E103E387-4A4C-4F1F-BE5F-26A2D4B779F3}" presName="imageaccent4" presStyleCnt="0"/>
      <dgm:spPr/>
    </dgm:pt>
    <dgm:pt modelId="{CF804B80-B521-427F-AC6E-24B9AF8748F7}" type="pres">
      <dgm:prSet presAssocID="{E103E387-4A4C-4F1F-BE5F-26A2D4B779F3}" presName="accentRepeatNode" presStyleLbl="solidAlignAcc1" presStyleIdx="7" presStyleCnt="8"/>
      <dgm:spPr/>
    </dgm:pt>
  </dgm:ptLst>
  <dgm:cxnLst>
    <dgm:cxn modelId="{4AB1B266-0CBA-4815-BB0A-F3BE4C523C41}" type="presOf" srcId="{361B48D3-4D60-4B77-BE68-97C9948CB34F}" destId="{7B3EB618-2EDA-4224-99CC-12F310A6526D}" srcOrd="0" destOrd="0" presId="urn:microsoft.com/office/officeart/2008/layout/HexagonCluster"/>
    <dgm:cxn modelId="{C03DD4F2-7054-4A2D-A725-531366FFFC22}" type="presOf" srcId="{B1DA931C-D55F-40A3-9E2B-317DA138A3B5}" destId="{39C5BAEC-7B1B-4CD6-896D-6B4F15211E0A}" srcOrd="0" destOrd="0" presId="urn:microsoft.com/office/officeart/2008/layout/HexagonCluster"/>
    <dgm:cxn modelId="{7D5C8FBA-06CC-44BD-9DAF-41C24183C667}" type="presOf" srcId="{4EC8CF99-48FC-4D9C-AC3D-CDD04934166B}" destId="{3B055A01-7E93-490B-8942-E4FEA3B78BD1}" srcOrd="0" destOrd="0" presId="urn:microsoft.com/office/officeart/2008/layout/HexagonCluster"/>
    <dgm:cxn modelId="{E475B9D4-698E-4588-957B-D26070177E30}" type="presOf" srcId="{B7236145-209C-4861-B133-6D3A056270AC}" destId="{A808E7B1-4EF3-478F-A270-64D50286E796}" srcOrd="0" destOrd="0" presId="urn:microsoft.com/office/officeart/2008/layout/HexagonCluster"/>
    <dgm:cxn modelId="{56B7118C-8E21-46C8-9DE4-8A009DF7F9B5}" srcId="{4EC8CF99-48FC-4D9C-AC3D-CDD04934166B}" destId="{FE61D73C-B2AE-4739-90E5-18EF7F813649}" srcOrd="2" destOrd="0" parTransId="{A7D4D925-974D-4113-8320-C7BD943404CC}" sibTransId="{B1DA931C-D55F-40A3-9E2B-317DA138A3B5}"/>
    <dgm:cxn modelId="{1BD58B09-9B4F-4C99-94C8-5CEE7CFAE92B}" type="presOf" srcId="{FB26AAAB-A563-4DA5-945D-3AAA2E91E148}" destId="{05F44FC7-FEE8-4E39-A60A-DF68159742EA}" srcOrd="0" destOrd="0" presId="urn:microsoft.com/office/officeart/2008/layout/HexagonCluster"/>
    <dgm:cxn modelId="{194FEAD9-4E0C-4C5F-8CA4-2A108DAFB10B}" type="presOf" srcId="{6E0DF654-3B69-45F1-BE1C-97620A9F4E13}" destId="{3AA892D0-2F72-49CE-B5D7-7E6C9A7F96BF}" srcOrd="0" destOrd="0" presId="urn:microsoft.com/office/officeart/2008/layout/HexagonCluster"/>
    <dgm:cxn modelId="{4B94BF18-BD68-4E0B-92F0-12DAC531FCB9}" type="presOf" srcId="{E103E387-4A4C-4F1F-BE5F-26A2D4B779F3}" destId="{50BEA6DF-0EE0-4BF0-99AE-5FE164B6A664}" srcOrd="0" destOrd="0" presId="urn:microsoft.com/office/officeart/2008/layout/HexagonCluster"/>
    <dgm:cxn modelId="{20BD4D88-7AC0-43AA-9EB7-B301C17EE4F2}" srcId="{4EC8CF99-48FC-4D9C-AC3D-CDD04934166B}" destId="{FB26AAAB-A563-4DA5-945D-3AAA2E91E148}" srcOrd="0" destOrd="0" parTransId="{E588EC3A-11B2-44A8-A2B2-C8A151CA1ABB}" sibTransId="{361B48D3-4D60-4B77-BE68-97C9948CB34F}"/>
    <dgm:cxn modelId="{76285248-7582-4E37-A317-64E86CDA400B}" srcId="{4EC8CF99-48FC-4D9C-AC3D-CDD04934166B}" destId="{90DB8782-AB6B-441A-85B4-19A6E309C5B1}" srcOrd="3" destOrd="0" parTransId="{AAF65535-B7DF-4528-8E73-0073E1F5F503}" sibTransId="{E103E387-4A4C-4F1F-BE5F-26A2D4B779F3}"/>
    <dgm:cxn modelId="{97B39727-8472-4001-8082-897AC14D5B42}" type="presOf" srcId="{FE61D73C-B2AE-4739-90E5-18EF7F813649}" destId="{E33F6491-20FA-4D4E-B9E1-158654BEC730}" srcOrd="0" destOrd="0" presId="urn:microsoft.com/office/officeart/2008/layout/HexagonCluster"/>
    <dgm:cxn modelId="{26338819-EA12-46B1-933E-80C2DE5381FB}" srcId="{4EC8CF99-48FC-4D9C-AC3D-CDD04934166B}" destId="{6E0DF654-3B69-45F1-BE1C-97620A9F4E13}" srcOrd="1" destOrd="0" parTransId="{8161BF2D-8E74-4CF5-B04D-10FE79A0C092}" sibTransId="{B7236145-209C-4861-B133-6D3A056270AC}"/>
    <dgm:cxn modelId="{C26B1D1D-44A0-4D49-92A7-364474607E71}" type="presOf" srcId="{90DB8782-AB6B-441A-85B4-19A6E309C5B1}" destId="{29AED5F6-2062-4AF6-BE17-B3B09C51781A}" srcOrd="0" destOrd="0" presId="urn:microsoft.com/office/officeart/2008/layout/HexagonCluster"/>
    <dgm:cxn modelId="{970D1C3B-F8B2-4A02-9630-41CA2D0E831C}" type="presParOf" srcId="{3B055A01-7E93-490B-8942-E4FEA3B78BD1}" destId="{B9E6AC7B-67E3-42D0-AF5B-C5707C8D3F75}" srcOrd="0" destOrd="0" presId="urn:microsoft.com/office/officeart/2008/layout/HexagonCluster"/>
    <dgm:cxn modelId="{C37CAA3C-C96B-4934-B5B1-9F2A95E68DE8}" type="presParOf" srcId="{B9E6AC7B-67E3-42D0-AF5B-C5707C8D3F75}" destId="{05F44FC7-FEE8-4E39-A60A-DF68159742EA}" srcOrd="0" destOrd="0" presId="urn:microsoft.com/office/officeart/2008/layout/HexagonCluster"/>
    <dgm:cxn modelId="{94AC4A00-A36C-425E-85B3-6A9E7B9D7FDE}" type="presParOf" srcId="{3B055A01-7E93-490B-8942-E4FEA3B78BD1}" destId="{8D9472F2-B166-4A8B-A234-3B196BB3FEB8}" srcOrd="1" destOrd="0" presId="urn:microsoft.com/office/officeart/2008/layout/HexagonCluster"/>
    <dgm:cxn modelId="{A18C6CD5-5ED7-4342-B29C-D3DE63A97095}" type="presParOf" srcId="{8D9472F2-B166-4A8B-A234-3B196BB3FEB8}" destId="{5ADD5BA1-499B-46AC-A390-7BE2344B1238}" srcOrd="0" destOrd="0" presId="urn:microsoft.com/office/officeart/2008/layout/HexagonCluster"/>
    <dgm:cxn modelId="{B885F46B-633B-4383-A35D-B84039484E90}" type="presParOf" srcId="{3B055A01-7E93-490B-8942-E4FEA3B78BD1}" destId="{C61072DD-49C6-449B-A332-0AAE6CB9BAB9}" srcOrd="2" destOrd="0" presId="urn:microsoft.com/office/officeart/2008/layout/HexagonCluster"/>
    <dgm:cxn modelId="{59C85F94-C698-4179-855B-236E0E1B9885}" type="presParOf" srcId="{C61072DD-49C6-449B-A332-0AAE6CB9BAB9}" destId="{7B3EB618-2EDA-4224-99CC-12F310A6526D}" srcOrd="0" destOrd="0" presId="urn:microsoft.com/office/officeart/2008/layout/HexagonCluster"/>
    <dgm:cxn modelId="{C933848C-A0F6-46CF-BA91-97354F719723}" type="presParOf" srcId="{3B055A01-7E93-490B-8942-E4FEA3B78BD1}" destId="{2E07184E-3492-43B2-84A4-3E6F2FAA0F26}" srcOrd="3" destOrd="0" presId="urn:microsoft.com/office/officeart/2008/layout/HexagonCluster"/>
    <dgm:cxn modelId="{3C1182DB-91E2-4F71-9A0F-05A15B925A2A}" type="presParOf" srcId="{2E07184E-3492-43B2-84A4-3E6F2FAA0F26}" destId="{39EE30F3-A86E-441E-909A-9FDF801948FB}" srcOrd="0" destOrd="0" presId="urn:microsoft.com/office/officeart/2008/layout/HexagonCluster"/>
    <dgm:cxn modelId="{789A1665-9263-475D-9A2B-8E525393FC06}" type="presParOf" srcId="{3B055A01-7E93-490B-8942-E4FEA3B78BD1}" destId="{91ABBA27-F7FD-456A-AC1D-C402D68BCE5C}" srcOrd="4" destOrd="0" presId="urn:microsoft.com/office/officeart/2008/layout/HexagonCluster"/>
    <dgm:cxn modelId="{18D4FB7D-90D1-49AE-AA32-475F74098C92}" type="presParOf" srcId="{91ABBA27-F7FD-456A-AC1D-C402D68BCE5C}" destId="{3AA892D0-2F72-49CE-B5D7-7E6C9A7F96BF}" srcOrd="0" destOrd="0" presId="urn:microsoft.com/office/officeart/2008/layout/HexagonCluster"/>
    <dgm:cxn modelId="{DAB8CECF-9DF4-44D3-8548-4CE5691074CB}" type="presParOf" srcId="{3B055A01-7E93-490B-8942-E4FEA3B78BD1}" destId="{2AC5ECD1-8675-4CBA-8CF9-B48FEAE1B8B6}" srcOrd="5" destOrd="0" presId="urn:microsoft.com/office/officeart/2008/layout/HexagonCluster"/>
    <dgm:cxn modelId="{7CEAB342-8472-4534-985D-58649581505D}" type="presParOf" srcId="{2AC5ECD1-8675-4CBA-8CF9-B48FEAE1B8B6}" destId="{112C4038-7E07-4BC9-B731-F5DCD2C66899}" srcOrd="0" destOrd="0" presId="urn:microsoft.com/office/officeart/2008/layout/HexagonCluster"/>
    <dgm:cxn modelId="{3CB2B637-A715-4B50-A840-9D32708742EB}" type="presParOf" srcId="{3B055A01-7E93-490B-8942-E4FEA3B78BD1}" destId="{A83A1EE2-6BD1-447A-ADB4-C357F577310B}" srcOrd="6" destOrd="0" presId="urn:microsoft.com/office/officeart/2008/layout/HexagonCluster"/>
    <dgm:cxn modelId="{E456C8DB-6E3A-41CC-8AA8-955D60536973}" type="presParOf" srcId="{A83A1EE2-6BD1-447A-ADB4-C357F577310B}" destId="{A808E7B1-4EF3-478F-A270-64D50286E796}" srcOrd="0" destOrd="0" presId="urn:microsoft.com/office/officeart/2008/layout/HexagonCluster"/>
    <dgm:cxn modelId="{9AF320CE-232D-43AC-99D9-1202ECA8CA53}" type="presParOf" srcId="{3B055A01-7E93-490B-8942-E4FEA3B78BD1}" destId="{6FC58F9E-551F-4A04-A2ED-291DF490BC21}" srcOrd="7" destOrd="0" presId="urn:microsoft.com/office/officeart/2008/layout/HexagonCluster"/>
    <dgm:cxn modelId="{11C1E334-21DD-459D-84F8-278CD50738FA}" type="presParOf" srcId="{6FC58F9E-551F-4A04-A2ED-291DF490BC21}" destId="{9434EA53-0D0D-41BA-B6B6-D593D7B07801}" srcOrd="0" destOrd="0" presId="urn:microsoft.com/office/officeart/2008/layout/HexagonCluster"/>
    <dgm:cxn modelId="{683B2913-76A8-4E96-B03E-9FDEBE549276}" type="presParOf" srcId="{3B055A01-7E93-490B-8942-E4FEA3B78BD1}" destId="{4D318A39-2036-4CB3-9F7D-590D640FA7F1}" srcOrd="8" destOrd="0" presId="urn:microsoft.com/office/officeart/2008/layout/HexagonCluster"/>
    <dgm:cxn modelId="{77635E92-CF59-41CC-B006-2AD686970897}" type="presParOf" srcId="{4D318A39-2036-4CB3-9F7D-590D640FA7F1}" destId="{E33F6491-20FA-4D4E-B9E1-158654BEC730}" srcOrd="0" destOrd="0" presId="urn:microsoft.com/office/officeart/2008/layout/HexagonCluster"/>
    <dgm:cxn modelId="{68A339B2-C2DB-44C5-B2FB-738B92AFAD20}" type="presParOf" srcId="{3B055A01-7E93-490B-8942-E4FEA3B78BD1}" destId="{02BDC677-990F-4D9D-B042-CBA41D56C0B8}" srcOrd="9" destOrd="0" presId="urn:microsoft.com/office/officeart/2008/layout/HexagonCluster"/>
    <dgm:cxn modelId="{ABA367EC-6CA8-4693-93EB-F046E018C712}" type="presParOf" srcId="{02BDC677-990F-4D9D-B042-CBA41D56C0B8}" destId="{20553D0F-AB39-4807-9AF4-6811331B921B}" srcOrd="0" destOrd="0" presId="urn:microsoft.com/office/officeart/2008/layout/HexagonCluster"/>
    <dgm:cxn modelId="{B4AA0DEE-CAEE-4974-A16B-44F37921AB0E}" type="presParOf" srcId="{3B055A01-7E93-490B-8942-E4FEA3B78BD1}" destId="{E9B32306-9AA2-4A9E-86A1-25F9BFB34ED1}" srcOrd="10" destOrd="0" presId="urn:microsoft.com/office/officeart/2008/layout/HexagonCluster"/>
    <dgm:cxn modelId="{D8C8AF97-75D9-475E-ADED-CAAD6C5A9150}" type="presParOf" srcId="{E9B32306-9AA2-4A9E-86A1-25F9BFB34ED1}" destId="{39C5BAEC-7B1B-4CD6-896D-6B4F15211E0A}" srcOrd="0" destOrd="0" presId="urn:microsoft.com/office/officeart/2008/layout/HexagonCluster"/>
    <dgm:cxn modelId="{503742B8-135B-4D21-B8DC-C210E1E4675E}" type="presParOf" srcId="{3B055A01-7E93-490B-8942-E4FEA3B78BD1}" destId="{215F70BF-DBE7-4065-8A0D-77195733DFBD}" srcOrd="11" destOrd="0" presId="urn:microsoft.com/office/officeart/2008/layout/HexagonCluster"/>
    <dgm:cxn modelId="{B51DCC5E-10CE-41ED-9455-B4B19D9EA9DB}" type="presParOf" srcId="{215F70BF-DBE7-4065-8A0D-77195733DFBD}" destId="{2B2D4675-AD5E-444A-92A3-0F3B4A30F694}" srcOrd="0" destOrd="0" presId="urn:microsoft.com/office/officeart/2008/layout/HexagonCluster"/>
    <dgm:cxn modelId="{DAE1CCE7-8C29-4343-B703-9CC543B5FA10}" type="presParOf" srcId="{3B055A01-7E93-490B-8942-E4FEA3B78BD1}" destId="{4FE0E2D3-2886-498D-9C76-F41703DBDB54}" srcOrd="12" destOrd="0" presId="urn:microsoft.com/office/officeart/2008/layout/HexagonCluster"/>
    <dgm:cxn modelId="{DF81BB29-FF53-48A8-ADB8-D57CC0099D32}" type="presParOf" srcId="{4FE0E2D3-2886-498D-9C76-F41703DBDB54}" destId="{29AED5F6-2062-4AF6-BE17-B3B09C51781A}" srcOrd="0" destOrd="0" presId="urn:microsoft.com/office/officeart/2008/layout/HexagonCluster"/>
    <dgm:cxn modelId="{64F499CE-251C-43D3-8144-ED2F65DAF68A}" type="presParOf" srcId="{3B055A01-7E93-490B-8942-E4FEA3B78BD1}" destId="{BF9B1788-1D50-460D-AFCC-5C7C484DAF63}" srcOrd="13" destOrd="0" presId="urn:microsoft.com/office/officeart/2008/layout/HexagonCluster"/>
    <dgm:cxn modelId="{CD7F6FF9-ED8B-4D6E-BFD8-9EFEB789B139}" type="presParOf" srcId="{BF9B1788-1D50-460D-AFCC-5C7C484DAF63}" destId="{90FD8647-42A3-45ED-A835-B058FA7A512E}" srcOrd="0" destOrd="0" presId="urn:microsoft.com/office/officeart/2008/layout/HexagonCluster"/>
    <dgm:cxn modelId="{463A2D41-1D30-4B5E-B969-DC5293C79EA8}" type="presParOf" srcId="{3B055A01-7E93-490B-8942-E4FEA3B78BD1}" destId="{6D2A2C15-6411-4D7E-8D41-70F2CC760A5A}" srcOrd="14" destOrd="0" presId="urn:microsoft.com/office/officeart/2008/layout/HexagonCluster"/>
    <dgm:cxn modelId="{BE873775-9414-4254-9C06-3B7FBC04C222}" type="presParOf" srcId="{6D2A2C15-6411-4D7E-8D41-70F2CC760A5A}" destId="{50BEA6DF-0EE0-4BF0-99AE-5FE164B6A664}" srcOrd="0" destOrd="0" presId="urn:microsoft.com/office/officeart/2008/layout/HexagonCluster"/>
    <dgm:cxn modelId="{B4930843-67DB-4163-99D0-5BC8614EAD6A}" type="presParOf" srcId="{3B055A01-7E93-490B-8942-E4FEA3B78BD1}" destId="{78D8A2BA-0B9F-4A98-970D-4F8D94A5CB97}" srcOrd="15" destOrd="0" presId="urn:microsoft.com/office/officeart/2008/layout/HexagonCluster"/>
    <dgm:cxn modelId="{A15009BD-A1F1-4146-A29D-EBFCD7F9180F}" type="presParOf" srcId="{78D8A2BA-0B9F-4A98-970D-4F8D94A5CB97}" destId="{CF804B80-B521-427F-AC6E-24B9AF8748F7}"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CC7A81-311E-4D40-8A22-D1840EA790A2}"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C64DA92D-3856-408C-A3F2-075DFE1CA519}">
      <dgm:prSet phldrT="[Text]"/>
      <dgm:spPr>
        <a:blipFill rotWithShape="0">
          <a:blip xmlns:r="http://schemas.openxmlformats.org/officeDocument/2006/relationships" r:embed="rId1"/>
          <a:stretch>
            <a:fillRect/>
          </a:stretch>
        </a:blipFill>
      </dgm:spPr>
      <dgm:t>
        <a:bodyPr/>
        <a:lstStyle/>
        <a:p>
          <a:r>
            <a:rPr lang="en-US" dirty="0" smtClean="0"/>
            <a:t>Infancy</a:t>
          </a:r>
          <a:endParaRPr lang="en-US" dirty="0"/>
        </a:p>
      </dgm:t>
    </dgm:pt>
    <dgm:pt modelId="{F781103C-7FC0-4DF1-9BAC-AB17BA46FFA6}" type="parTrans" cxnId="{DF10DA40-C073-450E-A63F-54328D4F5102}">
      <dgm:prSet/>
      <dgm:spPr/>
      <dgm:t>
        <a:bodyPr/>
        <a:lstStyle/>
        <a:p>
          <a:endParaRPr lang="en-US"/>
        </a:p>
      </dgm:t>
    </dgm:pt>
    <dgm:pt modelId="{FB7C0311-0E53-4FDC-9363-927D48CE442E}" type="sibTrans" cxnId="{DF10DA40-C073-450E-A63F-54328D4F5102}">
      <dgm:prSet/>
      <dgm:spPr/>
      <dgm:t>
        <a:bodyPr/>
        <a:lstStyle/>
        <a:p>
          <a:endParaRPr lang="en-US"/>
        </a:p>
      </dgm:t>
    </dgm:pt>
    <dgm:pt modelId="{DDD8BD76-CEB8-4FB2-AC14-2403F3B8C95D}">
      <dgm:prSet phldrT="[Text]"/>
      <dgm:spPr/>
      <dgm:t>
        <a:bodyPr/>
        <a:lstStyle/>
        <a:p>
          <a:r>
            <a:rPr lang="en-US" dirty="0" smtClean="0"/>
            <a:t>Focus on attachment and low conflict</a:t>
          </a:r>
          <a:endParaRPr lang="en-US" dirty="0"/>
        </a:p>
      </dgm:t>
    </dgm:pt>
    <dgm:pt modelId="{931D4C5E-CA72-4CF9-A4CE-474F865E284D}" type="parTrans" cxnId="{ECD59B5C-CEC7-4B64-91E5-D1A8DC5838E7}">
      <dgm:prSet/>
      <dgm:spPr/>
      <dgm:t>
        <a:bodyPr/>
        <a:lstStyle/>
        <a:p>
          <a:endParaRPr lang="en-US"/>
        </a:p>
      </dgm:t>
    </dgm:pt>
    <dgm:pt modelId="{A5936F3E-6BCB-45D9-B4CA-105BE78AEA8B}" type="sibTrans" cxnId="{ECD59B5C-CEC7-4B64-91E5-D1A8DC5838E7}">
      <dgm:prSet/>
      <dgm:spPr/>
      <dgm:t>
        <a:bodyPr/>
        <a:lstStyle/>
        <a:p>
          <a:endParaRPr lang="en-US"/>
        </a:p>
      </dgm:t>
    </dgm:pt>
    <dgm:pt modelId="{A40BF53E-ED2E-4226-B8E6-AACB8097921A}">
      <dgm:prSet phldrT="[Text]"/>
      <dgm:spPr>
        <a:blipFill rotWithShape="0">
          <a:blip xmlns:r="http://schemas.openxmlformats.org/officeDocument/2006/relationships" r:embed="rId2"/>
          <a:stretch>
            <a:fillRect/>
          </a:stretch>
        </a:blipFill>
      </dgm:spPr>
      <dgm:t>
        <a:bodyPr/>
        <a:lstStyle/>
        <a:p>
          <a:r>
            <a:rPr lang="en-US" dirty="0" smtClean="0"/>
            <a:t>Preschool/Young School-aged</a:t>
          </a:r>
          <a:endParaRPr lang="en-US" dirty="0"/>
        </a:p>
      </dgm:t>
    </dgm:pt>
    <dgm:pt modelId="{5D9C7FF1-BAEC-4078-85EE-9536D0E77552}" type="parTrans" cxnId="{6E08D2C3-135F-479F-8D24-B7F24782A674}">
      <dgm:prSet/>
      <dgm:spPr/>
      <dgm:t>
        <a:bodyPr/>
        <a:lstStyle/>
        <a:p>
          <a:endParaRPr lang="en-US"/>
        </a:p>
      </dgm:t>
    </dgm:pt>
    <dgm:pt modelId="{236750D1-C35F-4170-881A-FD93FE2EC1AE}" type="sibTrans" cxnId="{6E08D2C3-135F-479F-8D24-B7F24782A674}">
      <dgm:prSet/>
      <dgm:spPr/>
      <dgm:t>
        <a:bodyPr/>
        <a:lstStyle/>
        <a:p>
          <a:endParaRPr lang="en-US"/>
        </a:p>
      </dgm:t>
    </dgm:pt>
    <dgm:pt modelId="{5D4416C7-0A63-4B3E-A643-929F5A09D961}">
      <dgm:prSet phldrT="[Text]"/>
      <dgm:spPr/>
      <dgm:t>
        <a:bodyPr/>
        <a:lstStyle/>
        <a:p>
          <a:r>
            <a:rPr lang="en-US" dirty="0" smtClean="0"/>
            <a:t>Explain separation in age-appropriate language and assuring that it is not their fault</a:t>
          </a:r>
          <a:endParaRPr lang="en-US" dirty="0"/>
        </a:p>
      </dgm:t>
    </dgm:pt>
    <dgm:pt modelId="{6FA0C65D-36FB-4300-BEAC-9498C83A264A}" type="parTrans" cxnId="{3181716B-52E7-42A0-A9C6-DCCD8C174A2E}">
      <dgm:prSet/>
      <dgm:spPr/>
      <dgm:t>
        <a:bodyPr/>
        <a:lstStyle/>
        <a:p>
          <a:endParaRPr lang="en-US"/>
        </a:p>
      </dgm:t>
    </dgm:pt>
    <dgm:pt modelId="{94D16CB6-6F45-4214-805F-D69F14FB7E90}" type="sibTrans" cxnId="{3181716B-52E7-42A0-A9C6-DCCD8C174A2E}">
      <dgm:prSet/>
      <dgm:spPr/>
      <dgm:t>
        <a:bodyPr/>
        <a:lstStyle/>
        <a:p>
          <a:endParaRPr lang="en-US"/>
        </a:p>
      </dgm:t>
    </dgm:pt>
    <dgm:pt modelId="{D286DBC8-BF97-45E6-B4A7-88AAD18011B8}">
      <dgm:prSet phldrT="[Text]"/>
      <dgm:spPr>
        <a:blipFill rotWithShape="0">
          <a:blip xmlns:r="http://schemas.openxmlformats.org/officeDocument/2006/relationships" r:embed="rId3"/>
          <a:stretch>
            <a:fillRect/>
          </a:stretch>
        </a:blipFill>
      </dgm:spPr>
      <dgm:t>
        <a:bodyPr/>
        <a:lstStyle/>
        <a:p>
          <a:r>
            <a:rPr lang="en-US" dirty="0" smtClean="0"/>
            <a:t>Older School-aged</a:t>
          </a:r>
          <a:endParaRPr lang="en-US" dirty="0"/>
        </a:p>
      </dgm:t>
    </dgm:pt>
    <dgm:pt modelId="{8D73E601-E8FF-40FA-8A3E-DF092AA40F21}" type="parTrans" cxnId="{1918EE11-15FD-4025-89EA-6DBB4153573D}">
      <dgm:prSet/>
      <dgm:spPr/>
      <dgm:t>
        <a:bodyPr/>
        <a:lstStyle/>
        <a:p>
          <a:endParaRPr lang="en-US"/>
        </a:p>
      </dgm:t>
    </dgm:pt>
    <dgm:pt modelId="{215C1E4E-F65E-40E7-8A3E-FB8C47F8B6B8}" type="sibTrans" cxnId="{1918EE11-15FD-4025-89EA-6DBB4153573D}">
      <dgm:prSet/>
      <dgm:spPr/>
      <dgm:t>
        <a:bodyPr/>
        <a:lstStyle/>
        <a:p>
          <a:endParaRPr lang="en-US"/>
        </a:p>
      </dgm:t>
    </dgm:pt>
    <dgm:pt modelId="{29EE78F8-6E1D-4A0C-9009-FB03F11E7084}">
      <dgm:prSet phldrT="[Text]"/>
      <dgm:spPr/>
      <dgm:t>
        <a:bodyPr/>
        <a:lstStyle/>
        <a:p>
          <a:r>
            <a:rPr lang="en-US" dirty="0" smtClean="0"/>
            <a:t>Concerned about social image. May be embarrassed by family changes.</a:t>
          </a:r>
          <a:endParaRPr lang="en-US" dirty="0"/>
        </a:p>
      </dgm:t>
    </dgm:pt>
    <dgm:pt modelId="{9E40D138-BA35-403B-9141-C3BBDD6ADFB6}" type="parTrans" cxnId="{D459D954-D90F-4A56-AE24-8A48C15086FC}">
      <dgm:prSet/>
      <dgm:spPr/>
      <dgm:t>
        <a:bodyPr/>
        <a:lstStyle/>
        <a:p>
          <a:endParaRPr lang="en-US"/>
        </a:p>
      </dgm:t>
    </dgm:pt>
    <dgm:pt modelId="{A459F017-A86F-4EF5-84E7-6A3439DB82BC}" type="sibTrans" cxnId="{D459D954-D90F-4A56-AE24-8A48C15086FC}">
      <dgm:prSet/>
      <dgm:spPr/>
      <dgm:t>
        <a:bodyPr/>
        <a:lstStyle/>
        <a:p>
          <a:endParaRPr lang="en-US"/>
        </a:p>
      </dgm:t>
    </dgm:pt>
    <dgm:pt modelId="{65497FED-1515-4851-849D-1E50EBE05893}">
      <dgm:prSet/>
      <dgm:spPr>
        <a:blipFill rotWithShape="0">
          <a:blip xmlns:r="http://schemas.openxmlformats.org/officeDocument/2006/relationships" r:embed="rId4"/>
          <a:stretch>
            <a:fillRect/>
          </a:stretch>
        </a:blipFill>
      </dgm:spPr>
      <dgm:t>
        <a:bodyPr/>
        <a:lstStyle/>
        <a:p>
          <a:r>
            <a:rPr lang="en-US" dirty="0" smtClean="0"/>
            <a:t>Adolescence                                        </a:t>
          </a:r>
          <a:endParaRPr lang="en-US" dirty="0"/>
        </a:p>
      </dgm:t>
    </dgm:pt>
    <dgm:pt modelId="{9CE96B9A-169E-439A-9950-8E0FF0176743}" type="parTrans" cxnId="{81228644-6913-4554-9B02-F7CBCB04710D}">
      <dgm:prSet/>
      <dgm:spPr/>
      <dgm:t>
        <a:bodyPr/>
        <a:lstStyle/>
        <a:p>
          <a:endParaRPr lang="en-US"/>
        </a:p>
      </dgm:t>
    </dgm:pt>
    <dgm:pt modelId="{2F67EBA6-8570-46D0-A6E1-5A91E3FA1EEA}" type="sibTrans" cxnId="{81228644-6913-4554-9B02-F7CBCB04710D}">
      <dgm:prSet/>
      <dgm:spPr/>
      <dgm:t>
        <a:bodyPr/>
        <a:lstStyle/>
        <a:p>
          <a:endParaRPr lang="en-US"/>
        </a:p>
      </dgm:t>
    </dgm:pt>
    <dgm:pt modelId="{C710FBA9-0C80-4BFD-B231-6E502A3A39B7}" type="pres">
      <dgm:prSet presAssocID="{6ACC7A81-311E-4D40-8A22-D1840EA790A2}" presName="rootnode" presStyleCnt="0">
        <dgm:presLayoutVars>
          <dgm:chMax/>
          <dgm:chPref/>
          <dgm:dir/>
          <dgm:animLvl val="lvl"/>
        </dgm:presLayoutVars>
      </dgm:prSet>
      <dgm:spPr/>
      <dgm:t>
        <a:bodyPr/>
        <a:lstStyle/>
        <a:p>
          <a:endParaRPr lang="en-US"/>
        </a:p>
      </dgm:t>
    </dgm:pt>
    <dgm:pt modelId="{460A6035-2EDC-43EF-94B0-2AD56F49EE7B}" type="pres">
      <dgm:prSet presAssocID="{C64DA92D-3856-408C-A3F2-075DFE1CA519}" presName="composite" presStyleCnt="0"/>
      <dgm:spPr/>
    </dgm:pt>
    <dgm:pt modelId="{F823D9BB-5399-4AF3-8004-067A49973A3B}" type="pres">
      <dgm:prSet presAssocID="{C64DA92D-3856-408C-A3F2-075DFE1CA519}" presName="bentUpArrow1" presStyleLbl="alignImgPlace1" presStyleIdx="0" presStyleCnt="3"/>
      <dgm:spPr/>
    </dgm:pt>
    <dgm:pt modelId="{D5200DE2-FC76-402F-A248-1ADFDD18FA61}" type="pres">
      <dgm:prSet presAssocID="{C64DA92D-3856-408C-A3F2-075DFE1CA519}" presName="ParentText" presStyleLbl="node1" presStyleIdx="0" presStyleCnt="4">
        <dgm:presLayoutVars>
          <dgm:chMax val="1"/>
          <dgm:chPref val="1"/>
          <dgm:bulletEnabled val="1"/>
        </dgm:presLayoutVars>
      </dgm:prSet>
      <dgm:spPr/>
      <dgm:t>
        <a:bodyPr/>
        <a:lstStyle/>
        <a:p>
          <a:endParaRPr lang="en-US"/>
        </a:p>
      </dgm:t>
    </dgm:pt>
    <dgm:pt modelId="{44807BDE-90E8-4649-A608-79D2EB86660B}" type="pres">
      <dgm:prSet presAssocID="{C64DA92D-3856-408C-A3F2-075DFE1CA519}" presName="ChildText" presStyleLbl="revTx" presStyleIdx="0" presStyleCnt="3">
        <dgm:presLayoutVars>
          <dgm:chMax val="0"/>
          <dgm:chPref val="0"/>
          <dgm:bulletEnabled val="1"/>
        </dgm:presLayoutVars>
      </dgm:prSet>
      <dgm:spPr/>
      <dgm:t>
        <a:bodyPr/>
        <a:lstStyle/>
        <a:p>
          <a:endParaRPr lang="en-US"/>
        </a:p>
      </dgm:t>
    </dgm:pt>
    <dgm:pt modelId="{4F768852-142D-45B8-863C-E790DCE85620}" type="pres">
      <dgm:prSet presAssocID="{FB7C0311-0E53-4FDC-9363-927D48CE442E}" presName="sibTrans" presStyleCnt="0"/>
      <dgm:spPr/>
    </dgm:pt>
    <dgm:pt modelId="{3C4D1F4D-195B-40BC-B1AD-51B811799F62}" type="pres">
      <dgm:prSet presAssocID="{A40BF53E-ED2E-4226-B8E6-AACB8097921A}" presName="composite" presStyleCnt="0"/>
      <dgm:spPr/>
    </dgm:pt>
    <dgm:pt modelId="{451A7ABD-6C1F-42FD-BD3C-193166BF5A36}" type="pres">
      <dgm:prSet presAssocID="{A40BF53E-ED2E-4226-B8E6-AACB8097921A}" presName="bentUpArrow1" presStyleLbl="alignImgPlace1" presStyleIdx="1" presStyleCnt="3"/>
      <dgm:spPr/>
    </dgm:pt>
    <dgm:pt modelId="{A2A9B61B-B51E-492F-ABB4-50AADFF3D02B}" type="pres">
      <dgm:prSet presAssocID="{A40BF53E-ED2E-4226-B8E6-AACB8097921A}" presName="ParentText" presStyleLbl="node1" presStyleIdx="1" presStyleCnt="4">
        <dgm:presLayoutVars>
          <dgm:chMax val="1"/>
          <dgm:chPref val="1"/>
          <dgm:bulletEnabled val="1"/>
        </dgm:presLayoutVars>
      </dgm:prSet>
      <dgm:spPr/>
      <dgm:t>
        <a:bodyPr/>
        <a:lstStyle/>
        <a:p>
          <a:endParaRPr lang="en-US"/>
        </a:p>
      </dgm:t>
    </dgm:pt>
    <dgm:pt modelId="{B5485578-E38D-4528-833F-E4111E4795B9}" type="pres">
      <dgm:prSet presAssocID="{A40BF53E-ED2E-4226-B8E6-AACB8097921A}" presName="ChildText" presStyleLbl="revTx" presStyleIdx="1" presStyleCnt="3">
        <dgm:presLayoutVars>
          <dgm:chMax val="0"/>
          <dgm:chPref val="0"/>
          <dgm:bulletEnabled val="1"/>
        </dgm:presLayoutVars>
      </dgm:prSet>
      <dgm:spPr/>
      <dgm:t>
        <a:bodyPr/>
        <a:lstStyle/>
        <a:p>
          <a:endParaRPr lang="en-US"/>
        </a:p>
      </dgm:t>
    </dgm:pt>
    <dgm:pt modelId="{61242E59-8A6B-4CC3-B4AB-239D8713F359}" type="pres">
      <dgm:prSet presAssocID="{236750D1-C35F-4170-881A-FD93FE2EC1AE}" presName="sibTrans" presStyleCnt="0"/>
      <dgm:spPr/>
    </dgm:pt>
    <dgm:pt modelId="{F9D1D103-8444-47FF-B72A-E5ABC9AFA25C}" type="pres">
      <dgm:prSet presAssocID="{D286DBC8-BF97-45E6-B4A7-88AAD18011B8}" presName="composite" presStyleCnt="0"/>
      <dgm:spPr/>
    </dgm:pt>
    <dgm:pt modelId="{08BA2D33-E804-4F08-8289-E7C4B9F6BB97}" type="pres">
      <dgm:prSet presAssocID="{D286DBC8-BF97-45E6-B4A7-88AAD18011B8}" presName="bentUpArrow1" presStyleLbl="alignImgPlace1" presStyleIdx="2" presStyleCnt="3"/>
      <dgm:spPr/>
    </dgm:pt>
    <dgm:pt modelId="{4EB202A8-5F6C-4308-8895-88F97A8AF3B6}" type="pres">
      <dgm:prSet presAssocID="{D286DBC8-BF97-45E6-B4A7-88AAD18011B8}" presName="ParentText" presStyleLbl="node1" presStyleIdx="2" presStyleCnt="4">
        <dgm:presLayoutVars>
          <dgm:chMax val="1"/>
          <dgm:chPref val="1"/>
          <dgm:bulletEnabled val="1"/>
        </dgm:presLayoutVars>
      </dgm:prSet>
      <dgm:spPr/>
      <dgm:t>
        <a:bodyPr/>
        <a:lstStyle/>
        <a:p>
          <a:endParaRPr lang="en-US"/>
        </a:p>
      </dgm:t>
    </dgm:pt>
    <dgm:pt modelId="{24838789-DE09-46B1-B5CB-7F9B794A8FB5}" type="pres">
      <dgm:prSet presAssocID="{D286DBC8-BF97-45E6-B4A7-88AAD18011B8}" presName="ChildText" presStyleLbl="revTx" presStyleIdx="2" presStyleCnt="3">
        <dgm:presLayoutVars>
          <dgm:chMax val="0"/>
          <dgm:chPref val="0"/>
          <dgm:bulletEnabled val="1"/>
        </dgm:presLayoutVars>
      </dgm:prSet>
      <dgm:spPr/>
      <dgm:t>
        <a:bodyPr/>
        <a:lstStyle/>
        <a:p>
          <a:endParaRPr lang="en-US"/>
        </a:p>
      </dgm:t>
    </dgm:pt>
    <dgm:pt modelId="{6E7F1C70-AFA0-4548-9C48-B9241BEE4131}" type="pres">
      <dgm:prSet presAssocID="{215C1E4E-F65E-40E7-8A3E-FB8C47F8B6B8}" presName="sibTrans" presStyleCnt="0"/>
      <dgm:spPr/>
    </dgm:pt>
    <dgm:pt modelId="{EBF57DFC-F5C3-4037-BD6F-F5BE9CA45D35}" type="pres">
      <dgm:prSet presAssocID="{65497FED-1515-4851-849D-1E50EBE05893}" presName="composite" presStyleCnt="0"/>
      <dgm:spPr/>
    </dgm:pt>
    <dgm:pt modelId="{8706A35E-C101-45FE-ADAF-301A7776F7D3}" type="pres">
      <dgm:prSet presAssocID="{65497FED-1515-4851-849D-1E50EBE05893}" presName="ParentText" presStyleLbl="node1" presStyleIdx="3" presStyleCnt="4">
        <dgm:presLayoutVars>
          <dgm:chMax val="1"/>
          <dgm:chPref val="1"/>
          <dgm:bulletEnabled val="1"/>
        </dgm:presLayoutVars>
      </dgm:prSet>
      <dgm:spPr/>
      <dgm:t>
        <a:bodyPr/>
        <a:lstStyle/>
        <a:p>
          <a:endParaRPr lang="en-US"/>
        </a:p>
      </dgm:t>
    </dgm:pt>
  </dgm:ptLst>
  <dgm:cxnLst>
    <dgm:cxn modelId="{6E08D2C3-135F-479F-8D24-B7F24782A674}" srcId="{6ACC7A81-311E-4D40-8A22-D1840EA790A2}" destId="{A40BF53E-ED2E-4226-B8E6-AACB8097921A}" srcOrd="1" destOrd="0" parTransId="{5D9C7FF1-BAEC-4078-85EE-9536D0E77552}" sibTransId="{236750D1-C35F-4170-881A-FD93FE2EC1AE}"/>
    <dgm:cxn modelId="{43737F4C-F712-45BF-A3BF-CD2D78001930}" type="presOf" srcId="{65497FED-1515-4851-849D-1E50EBE05893}" destId="{8706A35E-C101-45FE-ADAF-301A7776F7D3}" srcOrd="0" destOrd="0" presId="urn:microsoft.com/office/officeart/2005/8/layout/StepDownProcess"/>
    <dgm:cxn modelId="{0599770E-5FB9-48CF-A272-6E5C9C3D2CCC}" type="presOf" srcId="{29EE78F8-6E1D-4A0C-9009-FB03F11E7084}" destId="{24838789-DE09-46B1-B5CB-7F9B794A8FB5}" srcOrd="0" destOrd="0" presId="urn:microsoft.com/office/officeart/2005/8/layout/StepDownProcess"/>
    <dgm:cxn modelId="{3181716B-52E7-42A0-A9C6-DCCD8C174A2E}" srcId="{A40BF53E-ED2E-4226-B8E6-AACB8097921A}" destId="{5D4416C7-0A63-4B3E-A643-929F5A09D961}" srcOrd="0" destOrd="0" parTransId="{6FA0C65D-36FB-4300-BEAC-9498C83A264A}" sibTransId="{94D16CB6-6F45-4214-805F-D69F14FB7E90}"/>
    <dgm:cxn modelId="{8A3B59C3-F19B-41A6-BA9D-E0353C4C32C9}" type="presOf" srcId="{A40BF53E-ED2E-4226-B8E6-AACB8097921A}" destId="{A2A9B61B-B51E-492F-ABB4-50AADFF3D02B}" srcOrd="0" destOrd="0" presId="urn:microsoft.com/office/officeart/2005/8/layout/StepDownProcess"/>
    <dgm:cxn modelId="{FEB64275-B0BB-4361-A314-639A45B35E9A}" type="presOf" srcId="{D286DBC8-BF97-45E6-B4A7-88AAD18011B8}" destId="{4EB202A8-5F6C-4308-8895-88F97A8AF3B6}" srcOrd="0" destOrd="0" presId="urn:microsoft.com/office/officeart/2005/8/layout/StepDownProcess"/>
    <dgm:cxn modelId="{DF10DA40-C073-450E-A63F-54328D4F5102}" srcId="{6ACC7A81-311E-4D40-8A22-D1840EA790A2}" destId="{C64DA92D-3856-408C-A3F2-075DFE1CA519}" srcOrd="0" destOrd="0" parTransId="{F781103C-7FC0-4DF1-9BAC-AB17BA46FFA6}" sibTransId="{FB7C0311-0E53-4FDC-9363-927D48CE442E}"/>
    <dgm:cxn modelId="{2D492E04-02B2-4802-B017-15D004779AB8}" type="presOf" srcId="{C64DA92D-3856-408C-A3F2-075DFE1CA519}" destId="{D5200DE2-FC76-402F-A248-1ADFDD18FA61}" srcOrd="0" destOrd="0" presId="urn:microsoft.com/office/officeart/2005/8/layout/StepDownProcess"/>
    <dgm:cxn modelId="{81228644-6913-4554-9B02-F7CBCB04710D}" srcId="{6ACC7A81-311E-4D40-8A22-D1840EA790A2}" destId="{65497FED-1515-4851-849D-1E50EBE05893}" srcOrd="3" destOrd="0" parTransId="{9CE96B9A-169E-439A-9950-8E0FF0176743}" sibTransId="{2F67EBA6-8570-46D0-A6E1-5A91E3FA1EEA}"/>
    <dgm:cxn modelId="{CCDC1E12-4957-49EC-93F4-36F8563769E2}" type="presOf" srcId="{DDD8BD76-CEB8-4FB2-AC14-2403F3B8C95D}" destId="{44807BDE-90E8-4649-A608-79D2EB86660B}" srcOrd="0" destOrd="0" presId="urn:microsoft.com/office/officeart/2005/8/layout/StepDownProcess"/>
    <dgm:cxn modelId="{49627D27-2078-488C-B665-D27BDD7686AE}" type="presOf" srcId="{6ACC7A81-311E-4D40-8A22-D1840EA790A2}" destId="{C710FBA9-0C80-4BFD-B231-6E502A3A39B7}" srcOrd="0" destOrd="0" presId="urn:microsoft.com/office/officeart/2005/8/layout/StepDownProcess"/>
    <dgm:cxn modelId="{D459D954-D90F-4A56-AE24-8A48C15086FC}" srcId="{D286DBC8-BF97-45E6-B4A7-88AAD18011B8}" destId="{29EE78F8-6E1D-4A0C-9009-FB03F11E7084}" srcOrd="0" destOrd="0" parTransId="{9E40D138-BA35-403B-9141-C3BBDD6ADFB6}" sibTransId="{A459F017-A86F-4EF5-84E7-6A3439DB82BC}"/>
    <dgm:cxn modelId="{E9AA4516-021F-4EB5-851F-D73DCE5881D8}" type="presOf" srcId="{5D4416C7-0A63-4B3E-A643-929F5A09D961}" destId="{B5485578-E38D-4528-833F-E4111E4795B9}" srcOrd="0" destOrd="0" presId="urn:microsoft.com/office/officeart/2005/8/layout/StepDownProcess"/>
    <dgm:cxn modelId="{ECD59B5C-CEC7-4B64-91E5-D1A8DC5838E7}" srcId="{C64DA92D-3856-408C-A3F2-075DFE1CA519}" destId="{DDD8BD76-CEB8-4FB2-AC14-2403F3B8C95D}" srcOrd="0" destOrd="0" parTransId="{931D4C5E-CA72-4CF9-A4CE-474F865E284D}" sibTransId="{A5936F3E-6BCB-45D9-B4CA-105BE78AEA8B}"/>
    <dgm:cxn modelId="{1918EE11-15FD-4025-89EA-6DBB4153573D}" srcId="{6ACC7A81-311E-4D40-8A22-D1840EA790A2}" destId="{D286DBC8-BF97-45E6-B4A7-88AAD18011B8}" srcOrd="2" destOrd="0" parTransId="{8D73E601-E8FF-40FA-8A3E-DF092AA40F21}" sibTransId="{215C1E4E-F65E-40E7-8A3E-FB8C47F8B6B8}"/>
    <dgm:cxn modelId="{B9529578-2B9E-4A65-942D-BF110EB05C5D}" type="presParOf" srcId="{C710FBA9-0C80-4BFD-B231-6E502A3A39B7}" destId="{460A6035-2EDC-43EF-94B0-2AD56F49EE7B}" srcOrd="0" destOrd="0" presId="urn:microsoft.com/office/officeart/2005/8/layout/StepDownProcess"/>
    <dgm:cxn modelId="{6A492C60-BD74-4D6F-8EA6-07FFEFB7A8CB}" type="presParOf" srcId="{460A6035-2EDC-43EF-94B0-2AD56F49EE7B}" destId="{F823D9BB-5399-4AF3-8004-067A49973A3B}" srcOrd="0" destOrd="0" presId="urn:microsoft.com/office/officeart/2005/8/layout/StepDownProcess"/>
    <dgm:cxn modelId="{24AE53C9-4A64-4BCF-B439-CF5A6A47DA0C}" type="presParOf" srcId="{460A6035-2EDC-43EF-94B0-2AD56F49EE7B}" destId="{D5200DE2-FC76-402F-A248-1ADFDD18FA61}" srcOrd="1" destOrd="0" presId="urn:microsoft.com/office/officeart/2005/8/layout/StepDownProcess"/>
    <dgm:cxn modelId="{4916711A-DEFA-4309-A748-ACE9D9CF9847}" type="presParOf" srcId="{460A6035-2EDC-43EF-94B0-2AD56F49EE7B}" destId="{44807BDE-90E8-4649-A608-79D2EB86660B}" srcOrd="2" destOrd="0" presId="urn:microsoft.com/office/officeart/2005/8/layout/StepDownProcess"/>
    <dgm:cxn modelId="{703290B4-2E07-4208-B6C9-AC7FDB0CEE16}" type="presParOf" srcId="{C710FBA9-0C80-4BFD-B231-6E502A3A39B7}" destId="{4F768852-142D-45B8-863C-E790DCE85620}" srcOrd="1" destOrd="0" presId="urn:microsoft.com/office/officeart/2005/8/layout/StepDownProcess"/>
    <dgm:cxn modelId="{22DFEF26-FE10-4950-BEC4-ACC54FCA7E79}" type="presParOf" srcId="{C710FBA9-0C80-4BFD-B231-6E502A3A39B7}" destId="{3C4D1F4D-195B-40BC-B1AD-51B811799F62}" srcOrd="2" destOrd="0" presId="urn:microsoft.com/office/officeart/2005/8/layout/StepDownProcess"/>
    <dgm:cxn modelId="{64916DEF-59B2-446A-86D1-D409338B0940}" type="presParOf" srcId="{3C4D1F4D-195B-40BC-B1AD-51B811799F62}" destId="{451A7ABD-6C1F-42FD-BD3C-193166BF5A36}" srcOrd="0" destOrd="0" presId="urn:microsoft.com/office/officeart/2005/8/layout/StepDownProcess"/>
    <dgm:cxn modelId="{EDA48FAF-DD7C-42AE-8DA0-0FF3B9DEA32D}" type="presParOf" srcId="{3C4D1F4D-195B-40BC-B1AD-51B811799F62}" destId="{A2A9B61B-B51E-492F-ABB4-50AADFF3D02B}" srcOrd="1" destOrd="0" presId="urn:microsoft.com/office/officeart/2005/8/layout/StepDownProcess"/>
    <dgm:cxn modelId="{A9258172-01EA-4452-A922-3A752169DCA8}" type="presParOf" srcId="{3C4D1F4D-195B-40BC-B1AD-51B811799F62}" destId="{B5485578-E38D-4528-833F-E4111E4795B9}" srcOrd="2" destOrd="0" presId="urn:microsoft.com/office/officeart/2005/8/layout/StepDownProcess"/>
    <dgm:cxn modelId="{9209BC3A-1FF3-499C-952D-CD3A05B33A7C}" type="presParOf" srcId="{C710FBA9-0C80-4BFD-B231-6E502A3A39B7}" destId="{61242E59-8A6B-4CC3-B4AB-239D8713F359}" srcOrd="3" destOrd="0" presId="urn:microsoft.com/office/officeart/2005/8/layout/StepDownProcess"/>
    <dgm:cxn modelId="{EFFD4622-BE65-4F94-AF69-17C674433829}" type="presParOf" srcId="{C710FBA9-0C80-4BFD-B231-6E502A3A39B7}" destId="{F9D1D103-8444-47FF-B72A-E5ABC9AFA25C}" srcOrd="4" destOrd="0" presId="urn:microsoft.com/office/officeart/2005/8/layout/StepDownProcess"/>
    <dgm:cxn modelId="{27953ACB-E123-4944-8B22-646970C57ACD}" type="presParOf" srcId="{F9D1D103-8444-47FF-B72A-E5ABC9AFA25C}" destId="{08BA2D33-E804-4F08-8289-E7C4B9F6BB97}" srcOrd="0" destOrd="0" presId="urn:microsoft.com/office/officeart/2005/8/layout/StepDownProcess"/>
    <dgm:cxn modelId="{E9A255A9-A9B2-4864-9323-8F40056A7A28}" type="presParOf" srcId="{F9D1D103-8444-47FF-B72A-E5ABC9AFA25C}" destId="{4EB202A8-5F6C-4308-8895-88F97A8AF3B6}" srcOrd="1" destOrd="0" presId="urn:microsoft.com/office/officeart/2005/8/layout/StepDownProcess"/>
    <dgm:cxn modelId="{3EC3481C-ACBB-444A-8023-897AB070DEB2}" type="presParOf" srcId="{F9D1D103-8444-47FF-B72A-E5ABC9AFA25C}" destId="{24838789-DE09-46B1-B5CB-7F9B794A8FB5}" srcOrd="2" destOrd="0" presId="urn:microsoft.com/office/officeart/2005/8/layout/StepDownProcess"/>
    <dgm:cxn modelId="{D98FA763-61C4-4D0E-B03A-2917E63D86E9}" type="presParOf" srcId="{C710FBA9-0C80-4BFD-B231-6E502A3A39B7}" destId="{6E7F1C70-AFA0-4548-9C48-B9241BEE4131}" srcOrd="5" destOrd="0" presId="urn:microsoft.com/office/officeart/2005/8/layout/StepDownProcess"/>
    <dgm:cxn modelId="{67D71485-7BF2-4CC7-9B0E-0CC713C62383}" type="presParOf" srcId="{C710FBA9-0C80-4BFD-B231-6E502A3A39B7}" destId="{EBF57DFC-F5C3-4037-BD6F-F5BE9CA45D35}" srcOrd="6" destOrd="0" presId="urn:microsoft.com/office/officeart/2005/8/layout/StepDownProcess"/>
    <dgm:cxn modelId="{4430C77E-7862-4EAD-8001-8D6FCB07FED6}" type="presParOf" srcId="{EBF57DFC-F5C3-4037-BD6F-F5BE9CA45D35}" destId="{8706A35E-C101-45FE-ADAF-301A7776F7D3}" srcOrd="0"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EA7ED67-2642-451B-9244-BDE2997B41FB}" type="doc">
      <dgm:prSet loTypeId="urn:microsoft.com/office/officeart/2008/layout/BendingPictureCaptionList" loCatId="picture" qsTypeId="urn:microsoft.com/office/officeart/2005/8/quickstyle/simple1" qsCatId="simple" csTypeId="urn:microsoft.com/office/officeart/2005/8/colors/accent1_2" csCatId="accent1" phldr="1"/>
      <dgm:spPr/>
      <dgm:t>
        <a:bodyPr/>
        <a:lstStyle/>
        <a:p>
          <a:endParaRPr lang="en-US"/>
        </a:p>
      </dgm:t>
    </dgm:pt>
    <dgm:pt modelId="{081426D1-5921-4A62-B9DD-80B115F307CF}">
      <dgm:prSet phldrT="[Text]"/>
      <dgm:spPr/>
      <dgm:t>
        <a:bodyPr/>
        <a:lstStyle/>
        <a:p>
          <a:r>
            <a:rPr lang="en-US" dirty="0" smtClean="0"/>
            <a:t>Co-parenting</a:t>
          </a:r>
          <a:endParaRPr lang="en-US" dirty="0"/>
        </a:p>
      </dgm:t>
    </dgm:pt>
    <dgm:pt modelId="{3A035FC7-F4BB-4167-85C4-0B0C3BD83E0F}" type="parTrans" cxnId="{1ED6D979-22F1-4A2E-A3FE-10E48396C5F7}">
      <dgm:prSet/>
      <dgm:spPr/>
      <dgm:t>
        <a:bodyPr/>
        <a:lstStyle/>
        <a:p>
          <a:endParaRPr lang="en-US"/>
        </a:p>
      </dgm:t>
    </dgm:pt>
    <dgm:pt modelId="{E04791CD-124D-4E31-B332-8827DC50E1EC}" type="sibTrans" cxnId="{1ED6D979-22F1-4A2E-A3FE-10E48396C5F7}">
      <dgm:prSet/>
      <dgm:spPr/>
      <dgm:t>
        <a:bodyPr/>
        <a:lstStyle/>
        <a:p>
          <a:endParaRPr lang="en-US"/>
        </a:p>
      </dgm:t>
    </dgm:pt>
    <dgm:pt modelId="{9F278C14-B2BE-4E31-856F-478122B009EB}">
      <dgm:prSet phldrT="[Text]"/>
      <dgm:spPr/>
      <dgm:t>
        <a:bodyPr/>
        <a:lstStyle/>
        <a:p>
          <a:r>
            <a:rPr lang="en-US" dirty="0" smtClean="0"/>
            <a:t>Parallel Parenting</a:t>
          </a:r>
          <a:endParaRPr lang="en-US" dirty="0"/>
        </a:p>
      </dgm:t>
    </dgm:pt>
    <dgm:pt modelId="{726DB7BC-63AF-43E2-BE94-498A935E9854}" type="parTrans" cxnId="{0C33CDB8-7F13-428F-BAA6-DF6FAB3B5A2C}">
      <dgm:prSet/>
      <dgm:spPr/>
      <dgm:t>
        <a:bodyPr/>
        <a:lstStyle/>
        <a:p>
          <a:endParaRPr lang="en-US"/>
        </a:p>
      </dgm:t>
    </dgm:pt>
    <dgm:pt modelId="{1F32EAFC-46F1-4986-B7CA-66118869B2DA}" type="sibTrans" cxnId="{0C33CDB8-7F13-428F-BAA6-DF6FAB3B5A2C}">
      <dgm:prSet/>
      <dgm:spPr/>
      <dgm:t>
        <a:bodyPr/>
        <a:lstStyle/>
        <a:p>
          <a:endParaRPr lang="en-US"/>
        </a:p>
      </dgm:t>
    </dgm:pt>
    <dgm:pt modelId="{2036EDEC-33BD-4344-95FD-CE629781BA64}">
      <dgm:prSet phldrT="[Text]"/>
      <dgm:spPr/>
      <dgm:t>
        <a:bodyPr/>
        <a:lstStyle/>
        <a:p>
          <a:r>
            <a:rPr lang="en-US" dirty="0" smtClean="0"/>
            <a:t>Sole Parenting</a:t>
          </a:r>
          <a:endParaRPr lang="en-US" dirty="0"/>
        </a:p>
      </dgm:t>
    </dgm:pt>
    <dgm:pt modelId="{625D2AC0-ECCB-4F74-BBF5-140FEA40342B}" type="parTrans" cxnId="{B0EB25A3-CAC5-4766-9310-3145A2AC875F}">
      <dgm:prSet/>
      <dgm:spPr/>
      <dgm:t>
        <a:bodyPr/>
        <a:lstStyle/>
        <a:p>
          <a:endParaRPr lang="en-US"/>
        </a:p>
      </dgm:t>
    </dgm:pt>
    <dgm:pt modelId="{0B7FDAD5-CE93-4A41-9DDF-7C5B970E47F8}" type="sibTrans" cxnId="{B0EB25A3-CAC5-4766-9310-3145A2AC875F}">
      <dgm:prSet/>
      <dgm:spPr/>
      <dgm:t>
        <a:bodyPr/>
        <a:lstStyle/>
        <a:p>
          <a:endParaRPr lang="en-US"/>
        </a:p>
      </dgm:t>
    </dgm:pt>
    <dgm:pt modelId="{D5001FBB-E2AB-44BC-97A3-060608D0F81C}">
      <dgm:prSet/>
      <dgm:spPr/>
      <dgm:t>
        <a:bodyPr/>
        <a:lstStyle/>
        <a:p>
          <a:endParaRPr lang="en-US"/>
        </a:p>
      </dgm:t>
    </dgm:pt>
    <dgm:pt modelId="{5C36674C-095D-4C14-8274-F3D907AF5699}" type="parTrans" cxnId="{14DB15EA-D39F-4ACE-84F5-BC205DFA15FB}">
      <dgm:prSet/>
      <dgm:spPr/>
      <dgm:t>
        <a:bodyPr/>
        <a:lstStyle/>
        <a:p>
          <a:endParaRPr lang="en-US"/>
        </a:p>
      </dgm:t>
    </dgm:pt>
    <dgm:pt modelId="{DAA5D6AB-2516-4D9C-8FF7-8836D4074FDF}" type="sibTrans" cxnId="{14DB15EA-D39F-4ACE-84F5-BC205DFA15FB}">
      <dgm:prSet/>
      <dgm:spPr/>
      <dgm:t>
        <a:bodyPr/>
        <a:lstStyle/>
        <a:p>
          <a:endParaRPr lang="en-US"/>
        </a:p>
      </dgm:t>
    </dgm:pt>
    <dgm:pt modelId="{D880625E-EFA4-4424-BBDE-67CC57B596F8}" type="pres">
      <dgm:prSet presAssocID="{2EA7ED67-2642-451B-9244-BDE2997B41FB}" presName="Name0" presStyleCnt="0">
        <dgm:presLayoutVars>
          <dgm:dir/>
          <dgm:resizeHandles val="exact"/>
        </dgm:presLayoutVars>
      </dgm:prSet>
      <dgm:spPr/>
      <dgm:t>
        <a:bodyPr/>
        <a:lstStyle/>
        <a:p>
          <a:endParaRPr lang="en-US"/>
        </a:p>
      </dgm:t>
    </dgm:pt>
    <dgm:pt modelId="{4F1352E0-ECEE-4FF7-BC3A-DDA1495E6A7D}" type="pres">
      <dgm:prSet presAssocID="{081426D1-5921-4A62-B9DD-80B115F307CF}" presName="composite" presStyleCnt="0"/>
      <dgm:spPr/>
    </dgm:pt>
    <dgm:pt modelId="{819C5BCA-9F43-42BC-9326-1EE6C68C78E7}" type="pres">
      <dgm:prSet presAssocID="{081426D1-5921-4A62-B9DD-80B115F307CF}" presName="rect1" presStyleLbl="bgImgPlace1" presStyleIdx="0" presStyleCnt="4" custScaleX="84388" custScaleY="71966" custLinFactNeighborX="2587" custLinFactNeighborY="6601"/>
      <dgm:spPr>
        <a:blipFill rotWithShape="1">
          <a:blip xmlns:r="http://schemas.openxmlformats.org/officeDocument/2006/relationships" r:embed="rId1"/>
          <a:stretch>
            <a:fillRect/>
          </a:stretch>
        </a:blipFill>
      </dgm:spPr>
    </dgm:pt>
    <dgm:pt modelId="{02ED5CB5-29C4-4F0E-A272-3EE32D555983}" type="pres">
      <dgm:prSet presAssocID="{081426D1-5921-4A62-B9DD-80B115F307CF}" presName="wedgeRectCallout1" presStyleLbl="node1" presStyleIdx="0" presStyleCnt="4" custLinFactNeighborX="-1466" custLinFactNeighborY="4072">
        <dgm:presLayoutVars>
          <dgm:bulletEnabled val="1"/>
        </dgm:presLayoutVars>
      </dgm:prSet>
      <dgm:spPr/>
      <dgm:t>
        <a:bodyPr/>
        <a:lstStyle/>
        <a:p>
          <a:endParaRPr lang="en-US"/>
        </a:p>
      </dgm:t>
    </dgm:pt>
    <dgm:pt modelId="{FB76867F-6CFD-49F9-92B1-74453CCADEFA}" type="pres">
      <dgm:prSet presAssocID="{E04791CD-124D-4E31-B332-8827DC50E1EC}" presName="sibTrans" presStyleCnt="0"/>
      <dgm:spPr/>
    </dgm:pt>
    <dgm:pt modelId="{183B83A4-F1F3-4007-90C0-07D1F03CBD97}" type="pres">
      <dgm:prSet presAssocID="{9F278C14-B2BE-4E31-856F-478122B009EB}" presName="composite" presStyleCnt="0"/>
      <dgm:spPr/>
    </dgm:pt>
    <dgm:pt modelId="{B98E855A-6526-4AC6-AAA6-1E4A096D26FB}" type="pres">
      <dgm:prSet presAssocID="{9F278C14-B2BE-4E31-856F-478122B009EB}" presName="rect1" presStyleLbl="bgImgPlace1" presStyleIdx="1" presStyleCnt="4" custScaleX="87771" custScaleY="73533" custLinFactNeighborX="-584" custLinFactNeighborY="5033"/>
      <dgm:spPr>
        <a:blipFill rotWithShape="1">
          <a:blip xmlns:r="http://schemas.openxmlformats.org/officeDocument/2006/relationships" r:embed="rId2"/>
          <a:stretch>
            <a:fillRect/>
          </a:stretch>
        </a:blipFill>
      </dgm:spPr>
    </dgm:pt>
    <dgm:pt modelId="{099D7C88-9A25-437B-87A9-6E4EBE0BDEF2}" type="pres">
      <dgm:prSet presAssocID="{9F278C14-B2BE-4E31-856F-478122B009EB}" presName="wedgeRectCallout1" presStyleLbl="node1" presStyleIdx="1" presStyleCnt="4" custLinFactNeighborX="-3898" custLinFactNeighborY="3202">
        <dgm:presLayoutVars>
          <dgm:bulletEnabled val="1"/>
        </dgm:presLayoutVars>
      </dgm:prSet>
      <dgm:spPr/>
      <dgm:t>
        <a:bodyPr/>
        <a:lstStyle/>
        <a:p>
          <a:endParaRPr lang="en-US"/>
        </a:p>
      </dgm:t>
    </dgm:pt>
    <dgm:pt modelId="{475AB18E-EF26-490B-9A09-A0C4CAFD093D}" type="pres">
      <dgm:prSet presAssocID="{1F32EAFC-46F1-4986-B7CA-66118869B2DA}" presName="sibTrans" presStyleCnt="0"/>
      <dgm:spPr/>
    </dgm:pt>
    <dgm:pt modelId="{A953EF51-BB55-4957-B0CF-ABC49896FD5A}" type="pres">
      <dgm:prSet presAssocID="{2036EDEC-33BD-4344-95FD-CE629781BA64}" presName="composite" presStyleCnt="0"/>
      <dgm:spPr/>
    </dgm:pt>
    <dgm:pt modelId="{F1BDCDC7-E4E3-4CA4-8CB4-2F3FD15EDD14}" type="pres">
      <dgm:prSet presAssocID="{2036EDEC-33BD-4344-95FD-CE629781BA64}" presName="rect1" presStyleLbl="bgImgPlace1" presStyleIdx="2" presStyleCnt="4" custScaleX="86360" custScaleY="92574" custLinFactNeighborX="1382" custLinFactNeighborY="-7092"/>
      <dgm:spPr>
        <a:blipFill rotWithShape="1">
          <a:blip xmlns:r="http://schemas.openxmlformats.org/officeDocument/2006/relationships" r:embed="rId3"/>
          <a:stretch>
            <a:fillRect/>
          </a:stretch>
        </a:blipFill>
      </dgm:spPr>
    </dgm:pt>
    <dgm:pt modelId="{9D05F460-DC57-47BD-84DF-EF3BE53B61F6}" type="pres">
      <dgm:prSet presAssocID="{2036EDEC-33BD-4344-95FD-CE629781BA64}" presName="wedgeRectCallout1" presStyleLbl="node1" presStyleIdx="2" presStyleCnt="4" custLinFactNeighborX="-525" custLinFactNeighborY="-15369">
        <dgm:presLayoutVars>
          <dgm:bulletEnabled val="1"/>
        </dgm:presLayoutVars>
      </dgm:prSet>
      <dgm:spPr/>
      <dgm:t>
        <a:bodyPr/>
        <a:lstStyle/>
        <a:p>
          <a:endParaRPr lang="en-US"/>
        </a:p>
      </dgm:t>
    </dgm:pt>
    <dgm:pt modelId="{9E323610-A087-4758-8396-7D77412B39FA}" type="pres">
      <dgm:prSet presAssocID="{0B7FDAD5-CE93-4A41-9DDF-7C5B970E47F8}" presName="sibTrans" presStyleCnt="0"/>
      <dgm:spPr/>
    </dgm:pt>
    <dgm:pt modelId="{DE5D4F64-6CF4-4302-B500-DA643C3A9C55}" type="pres">
      <dgm:prSet presAssocID="{D5001FBB-E2AB-44BC-97A3-060608D0F81C}" presName="composite" presStyleCnt="0"/>
      <dgm:spPr/>
    </dgm:pt>
    <dgm:pt modelId="{72887243-066E-4F6D-B4D3-022F328E41A0}" type="pres">
      <dgm:prSet presAssocID="{D5001FBB-E2AB-44BC-97A3-060608D0F81C}" presName="rect1" presStyleLbl="bgImgPlace1" presStyleIdx="3" presStyleCnt="4"/>
      <dgm:spPr>
        <a:blipFill rotWithShape="1">
          <a:blip xmlns:r="http://schemas.openxmlformats.org/officeDocument/2006/relationships" r:embed="rId4"/>
          <a:stretch>
            <a:fillRect/>
          </a:stretch>
        </a:blipFill>
      </dgm:spPr>
    </dgm:pt>
    <dgm:pt modelId="{07B62804-B3A5-473D-ADE4-CBE3A9119233}" type="pres">
      <dgm:prSet presAssocID="{D5001FBB-E2AB-44BC-97A3-060608D0F81C}" presName="wedgeRectCallout1" presStyleLbl="node1" presStyleIdx="3" presStyleCnt="4">
        <dgm:presLayoutVars>
          <dgm:bulletEnabled val="1"/>
        </dgm:presLayoutVars>
      </dgm:prSet>
      <dgm:spPr/>
      <dgm:t>
        <a:bodyPr/>
        <a:lstStyle/>
        <a:p>
          <a:endParaRPr lang="en-US"/>
        </a:p>
      </dgm:t>
    </dgm:pt>
  </dgm:ptLst>
  <dgm:cxnLst>
    <dgm:cxn modelId="{1ED6D979-22F1-4A2E-A3FE-10E48396C5F7}" srcId="{2EA7ED67-2642-451B-9244-BDE2997B41FB}" destId="{081426D1-5921-4A62-B9DD-80B115F307CF}" srcOrd="0" destOrd="0" parTransId="{3A035FC7-F4BB-4167-85C4-0B0C3BD83E0F}" sibTransId="{E04791CD-124D-4E31-B332-8827DC50E1EC}"/>
    <dgm:cxn modelId="{4BB18097-9273-4D4F-B454-17C278447982}" type="presOf" srcId="{2EA7ED67-2642-451B-9244-BDE2997B41FB}" destId="{D880625E-EFA4-4424-BBDE-67CC57B596F8}" srcOrd="0" destOrd="0" presId="urn:microsoft.com/office/officeart/2008/layout/BendingPictureCaptionList"/>
    <dgm:cxn modelId="{14DB15EA-D39F-4ACE-84F5-BC205DFA15FB}" srcId="{2EA7ED67-2642-451B-9244-BDE2997B41FB}" destId="{D5001FBB-E2AB-44BC-97A3-060608D0F81C}" srcOrd="3" destOrd="0" parTransId="{5C36674C-095D-4C14-8274-F3D907AF5699}" sibTransId="{DAA5D6AB-2516-4D9C-8FF7-8836D4074FDF}"/>
    <dgm:cxn modelId="{B0EB25A3-CAC5-4766-9310-3145A2AC875F}" srcId="{2EA7ED67-2642-451B-9244-BDE2997B41FB}" destId="{2036EDEC-33BD-4344-95FD-CE629781BA64}" srcOrd="2" destOrd="0" parTransId="{625D2AC0-ECCB-4F74-BBF5-140FEA40342B}" sibTransId="{0B7FDAD5-CE93-4A41-9DDF-7C5B970E47F8}"/>
    <dgm:cxn modelId="{0C33CDB8-7F13-428F-BAA6-DF6FAB3B5A2C}" srcId="{2EA7ED67-2642-451B-9244-BDE2997B41FB}" destId="{9F278C14-B2BE-4E31-856F-478122B009EB}" srcOrd="1" destOrd="0" parTransId="{726DB7BC-63AF-43E2-BE94-498A935E9854}" sibTransId="{1F32EAFC-46F1-4986-B7CA-66118869B2DA}"/>
    <dgm:cxn modelId="{9B7BE334-BA32-4ADB-A0EE-0F685DC330D9}" type="presOf" srcId="{D5001FBB-E2AB-44BC-97A3-060608D0F81C}" destId="{07B62804-B3A5-473D-ADE4-CBE3A9119233}" srcOrd="0" destOrd="0" presId="urn:microsoft.com/office/officeart/2008/layout/BendingPictureCaptionList"/>
    <dgm:cxn modelId="{67B04A4D-DEDB-4912-A89E-474086BBAAFE}" type="presOf" srcId="{2036EDEC-33BD-4344-95FD-CE629781BA64}" destId="{9D05F460-DC57-47BD-84DF-EF3BE53B61F6}" srcOrd="0" destOrd="0" presId="urn:microsoft.com/office/officeart/2008/layout/BendingPictureCaptionList"/>
    <dgm:cxn modelId="{F7C796E4-B478-46FA-AA2C-C14254E0BF3D}" type="presOf" srcId="{081426D1-5921-4A62-B9DD-80B115F307CF}" destId="{02ED5CB5-29C4-4F0E-A272-3EE32D555983}" srcOrd="0" destOrd="0" presId="urn:microsoft.com/office/officeart/2008/layout/BendingPictureCaptionList"/>
    <dgm:cxn modelId="{50BF5079-8C43-40F2-B428-9D1FE0CFBEAE}" type="presOf" srcId="{9F278C14-B2BE-4E31-856F-478122B009EB}" destId="{099D7C88-9A25-437B-87A9-6E4EBE0BDEF2}" srcOrd="0" destOrd="0" presId="urn:microsoft.com/office/officeart/2008/layout/BendingPictureCaptionList"/>
    <dgm:cxn modelId="{6F85B4CD-0A87-43D7-AD9E-5E52029D2CE6}" type="presParOf" srcId="{D880625E-EFA4-4424-BBDE-67CC57B596F8}" destId="{4F1352E0-ECEE-4FF7-BC3A-DDA1495E6A7D}" srcOrd="0" destOrd="0" presId="urn:microsoft.com/office/officeart/2008/layout/BendingPictureCaptionList"/>
    <dgm:cxn modelId="{0381EC5F-8B72-4BCB-A6BA-4DB7CD37BE07}" type="presParOf" srcId="{4F1352E0-ECEE-4FF7-BC3A-DDA1495E6A7D}" destId="{819C5BCA-9F43-42BC-9326-1EE6C68C78E7}" srcOrd="0" destOrd="0" presId="urn:microsoft.com/office/officeart/2008/layout/BendingPictureCaptionList"/>
    <dgm:cxn modelId="{3E075ACA-1442-4D7C-8709-ECF1FBB22167}" type="presParOf" srcId="{4F1352E0-ECEE-4FF7-BC3A-DDA1495E6A7D}" destId="{02ED5CB5-29C4-4F0E-A272-3EE32D555983}" srcOrd="1" destOrd="0" presId="urn:microsoft.com/office/officeart/2008/layout/BendingPictureCaptionList"/>
    <dgm:cxn modelId="{34AEB70B-F3F1-4A18-A506-93E91293EF54}" type="presParOf" srcId="{D880625E-EFA4-4424-BBDE-67CC57B596F8}" destId="{FB76867F-6CFD-49F9-92B1-74453CCADEFA}" srcOrd="1" destOrd="0" presId="urn:microsoft.com/office/officeart/2008/layout/BendingPictureCaptionList"/>
    <dgm:cxn modelId="{8345F535-FDC5-40FD-9E47-ACB7E991EDD9}" type="presParOf" srcId="{D880625E-EFA4-4424-BBDE-67CC57B596F8}" destId="{183B83A4-F1F3-4007-90C0-07D1F03CBD97}" srcOrd="2" destOrd="0" presId="urn:microsoft.com/office/officeart/2008/layout/BendingPictureCaptionList"/>
    <dgm:cxn modelId="{9EF8C72D-9C60-40A1-AC1D-9DB30ACBE77F}" type="presParOf" srcId="{183B83A4-F1F3-4007-90C0-07D1F03CBD97}" destId="{B98E855A-6526-4AC6-AAA6-1E4A096D26FB}" srcOrd="0" destOrd="0" presId="urn:microsoft.com/office/officeart/2008/layout/BendingPictureCaptionList"/>
    <dgm:cxn modelId="{03FA5C54-5045-4C9D-BB86-440B0E3CDD37}" type="presParOf" srcId="{183B83A4-F1F3-4007-90C0-07D1F03CBD97}" destId="{099D7C88-9A25-437B-87A9-6E4EBE0BDEF2}" srcOrd="1" destOrd="0" presId="urn:microsoft.com/office/officeart/2008/layout/BendingPictureCaptionList"/>
    <dgm:cxn modelId="{127B51F6-2FA8-400D-836C-B49FA3DCD182}" type="presParOf" srcId="{D880625E-EFA4-4424-BBDE-67CC57B596F8}" destId="{475AB18E-EF26-490B-9A09-A0C4CAFD093D}" srcOrd="3" destOrd="0" presId="urn:microsoft.com/office/officeart/2008/layout/BendingPictureCaptionList"/>
    <dgm:cxn modelId="{4A4C82F9-14BC-456F-82E0-0807851DAC81}" type="presParOf" srcId="{D880625E-EFA4-4424-BBDE-67CC57B596F8}" destId="{A953EF51-BB55-4957-B0CF-ABC49896FD5A}" srcOrd="4" destOrd="0" presId="urn:microsoft.com/office/officeart/2008/layout/BendingPictureCaptionList"/>
    <dgm:cxn modelId="{87158332-5B57-4FDA-A030-51A3038A174A}" type="presParOf" srcId="{A953EF51-BB55-4957-B0CF-ABC49896FD5A}" destId="{F1BDCDC7-E4E3-4CA4-8CB4-2F3FD15EDD14}" srcOrd="0" destOrd="0" presId="urn:microsoft.com/office/officeart/2008/layout/BendingPictureCaptionList"/>
    <dgm:cxn modelId="{B742E83D-A668-435F-93AC-890BF22011B6}" type="presParOf" srcId="{A953EF51-BB55-4957-B0CF-ABC49896FD5A}" destId="{9D05F460-DC57-47BD-84DF-EF3BE53B61F6}" srcOrd="1" destOrd="0" presId="urn:microsoft.com/office/officeart/2008/layout/BendingPictureCaptionList"/>
    <dgm:cxn modelId="{7A033C15-692E-4F67-BECC-6A3DCAB5760F}" type="presParOf" srcId="{D880625E-EFA4-4424-BBDE-67CC57B596F8}" destId="{9E323610-A087-4758-8396-7D77412B39FA}" srcOrd="5" destOrd="0" presId="urn:microsoft.com/office/officeart/2008/layout/BendingPictureCaptionList"/>
    <dgm:cxn modelId="{19AA62E4-69FA-4136-B45A-3C47BAD75D15}" type="presParOf" srcId="{D880625E-EFA4-4424-BBDE-67CC57B596F8}" destId="{DE5D4F64-6CF4-4302-B500-DA643C3A9C55}" srcOrd="6" destOrd="0" presId="urn:microsoft.com/office/officeart/2008/layout/BendingPictureCaptionList"/>
    <dgm:cxn modelId="{E66DAA5B-E7B2-474C-8944-C8A816EA8088}" type="presParOf" srcId="{DE5D4F64-6CF4-4302-B500-DA643C3A9C55}" destId="{72887243-066E-4F6D-B4D3-022F328E41A0}" srcOrd="0" destOrd="0" presId="urn:microsoft.com/office/officeart/2008/layout/BendingPictureCaptionList"/>
    <dgm:cxn modelId="{61A6A79F-9F35-4AB6-B6BB-F4C81E392C2D}" type="presParOf" srcId="{DE5D4F64-6CF4-4302-B500-DA643C3A9C55}" destId="{07B62804-B3A5-473D-ADE4-CBE3A9119233}" srcOrd="1" destOrd="0" presId="urn:microsoft.com/office/officeart/2008/layout/BendingPictureCa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637BFC-F948-478C-A7DB-5AA67639900D}"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604B3E45-0C58-4299-8371-85A8B846BD8E}">
      <dgm:prSet phldrT="[Text]"/>
      <dgm:spPr/>
      <dgm:t>
        <a:bodyPr/>
        <a:lstStyle/>
        <a:p>
          <a:r>
            <a:rPr lang="en-US" dirty="0" smtClean="0"/>
            <a:t>FIND MEANING</a:t>
          </a:r>
          <a:endParaRPr lang="en-US" dirty="0"/>
        </a:p>
      </dgm:t>
    </dgm:pt>
    <dgm:pt modelId="{7CBB49E1-F9B6-401B-9814-4CF29BAC2755}" type="parTrans" cxnId="{A3E3F12B-0270-4855-900B-023353B0D731}">
      <dgm:prSet/>
      <dgm:spPr/>
      <dgm:t>
        <a:bodyPr/>
        <a:lstStyle/>
        <a:p>
          <a:endParaRPr lang="en-US"/>
        </a:p>
      </dgm:t>
    </dgm:pt>
    <dgm:pt modelId="{7F40C275-45FE-4545-99B0-EDA98F7E0113}" type="sibTrans" cxnId="{A3E3F12B-0270-4855-900B-023353B0D731}">
      <dgm:prSet/>
      <dgm:spPr/>
      <dgm:t>
        <a:bodyPr/>
        <a:lstStyle/>
        <a:p>
          <a:endParaRPr lang="en-US"/>
        </a:p>
      </dgm:t>
    </dgm:pt>
    <dgm:pt modelId="{AF5E35DB-D3FC-4D6B-8BC2-AF66069996A8}">
      <dgm:prSet phldrT="[Text]"/>
      <dgm:spPr/>
      <dgm:t>
        <a:bodyPr/>
        <a:lstStyle/>
        <a:p>
          <a:r>
            <a:rPr lang="en-US" dirty="0" smtClean="0"/>
            <a:t>TEMPER MASTERY</a:t>
          </a:r>
          <a:endParaRPr lang="en-US" dirty="0"/>
        </a:p>
      </dgm:t>
    </dgm:pt>
    <dgm:pt modelId="{ED837165-B897-41B5-8E6D-38647193153D}" type="parTrans" cxnId="{29F63046-3B32-4141-BD45-DC6C9FFFEB43}">
      <dgm:prSet/>
      <dgm:spPr/>
      <dgm:t>
        <a:bodyPr/>
        <a:lstStyle/>
        <a:p>
          <a:endParaRPr lang="en-US"/>
        </a:p>
      </dgm:t>
    </dgm:pt>
    <dgm:pt modelId="{F9FA4111-DC44-4FED-BEF7-3E3D5E3737CA}" type="sibTrans" cxnId="{29F63046-3B32-4141-BD45-DC6C9FFFEB43}">
      <dgm:prSet/>
      <dgm:spPr/>
      <dgm:t>
        <a:bodyPr/>
        <a:lstStyle/>
        <a:p>
          <a:endParaRPr lang="en-US"/>
        </a:p>
      </dgm:t>
    </dgm:pt>
    <dgm:pt modelId="{F64EB66C-676F-4AD2-A393-BE5A558C4199}">
      <dgm:prSet phldrT="[Text]"/>
      <dgm:spPr/>
      <dgm:t>
        <a:bodyPr/>
        <a:lstStyle/>
        <a:p>
          <a:r>
            <a:rPr lang="en-US" dirty="0" smtClean="0"/>
            <a:t>RECONSTRUCT IDENTITY</a:t>
          </a:r>
          <a:endParaRPr lang="en-US" dirty="0"/>
        </a:p>
      </dgm:t>
    </dgm:pt>
    <dgm:pt modelId="{C9B7F9A3-3304-4FEF-B4A6-CB509150EF30}" type="parTrans" cxnId="{63716BFC-8C7E-4641-B3AC-DFCB7B354700}">
      <dgm:prSet/>
      <dgm:spPr/>
      <dgm:t>
        <a:bodyPr/>
        <a:lstStyle/>
        <a:p>
          <a:endParaRPr lang="en-US"/>
        </a:p>
      </dgm:t>
    </dgm:pt>
    <dgm:pt modelId="{51A21670-8176-4E67-ABE7-0ACC9D206CAC}" type="sibTrans" cxnId="{63716BFC-8C7E-4641-B3AC-DFCB7B354700}">
      <dgm:prSet/>
      <dgm:spPr/>
      <dgm:t>
        <a:bodyPr/>
        <a:lstStyle/>
        <a:p>
          <a:endParaRPr lang="en-US"/>
        </a:p>
      </dgm:t>
    </dgm:pt>
    <dgm:pt modelId="{125F16B0-CE8E-4ACB-8BC2-6320F2236074}">
      <dgm:prSet/>
      <dgm:spPr/>
      <dgm:t>
        <a:bodyPr/>
        <a:lstStyle/>
        <a:p>
          <a:r>
            <a:rPr lang="en-US" dirty="0" smtClean="0"/>
            <a:t>NORMALIZE AMBIVALENCE</a:t>
          </a:r>
          <a:endParaRPr lang="en-US" dirty="0"/>
        </a:p>
      </dgm:t>
    </dgm:pt>
    <dgm:pt modelId="{0975BE3E-3237-42FA-80B7-C31DD2281AA5}" type="parTrans" cxnId="{51D4CB6D-292C-4701-B6FF-893B8886BA7A}">
      <dgm:prSet/>
      <dgm:spPr/>
      <dgm:t>
        <a:bodyPr/>
        <a:lstStyle/>
        <a:p>
          <a:endParaRPr lang="en-US"/>
        </a:p>
      </dgm:t>
    </dgm:pt>
    <dgm:pt modelId="{00A902AF-8634-4939-94D8-E93FF0CC67A2}" type="sibTrans" cxnId="{51D4CB6D-292C-4701-B6FF-893B8886BA7A}">
      <dgm:prSet/>
      <dgm:spPr/>
      <dgm:t>
        <a:bodyPr/>
        <a:lstStyle/>
        <a:p>
          <a:endParaRPr lang="en-US"/>
        </a:p>
      </dgm:t>
    </dgm:pt>
    <dgm:pt modelId="{658F2115-BA0F-49E2-9170-8BC1145E4CED}">
      <dgm:prSet/>
      <dgm:spPr/>
      <dgm:t>
        <a:bodyPr/>
        <a:lstStyle/>
        <a:p>
          <a:r>
            <a:rPr lang="en-US" dirty="0" smtClean="0"/>
            <a:t>REVISE ATTACHMENT</a:t>
          </a:r>
          <a:endParaRPr lang="en-US" dirty="0"/>
        </a:p>
      </dgm:t>
    </dgm:pt>
    <dgm:pt modelId="{23BC1B78-8969-4C15-963C-DACC16885131}" type="parTrans" cxnId="{130A1D52-48D0-45ED-842E-9466F608D352}">
      <dgm:prSet/>
      <dgm:spPr/>
      <dgm:t>
        <a:bodyPr/>
        <a:lstStyle/>
        <a:p>
          <a:endParaRPr lang="en-US"/>
        </a:p>
      </dgm:t>
    </dgm:pt>
    <dgm:pt modelId="{561B11F2-526A-4A81-ADBE-DBB5892DB3F6}" type="sibTrans" cxnId="{130A1D52-48D0-45ED-842E-9466F608D352}">
      <dgm:prSet/>
      <dgm:spPr/>
      <dgm:t>
        <a:bodyPr/>
        <a:lstStyle/>
        <a:p>
          <a:endParaRPr lang="en-US"/>
        </a:p>
      </dgm:t>
    </dgm:pt>
    <dgm:pt modelId="{E0B77B16-B4D7-4A5D-BBA0-FCC619797725}">
      <dgm:prSet/>
      <dgm:spPr/>
      <dgm:t>
        <a:bodyPr/>
        <a:lstStyle/>
        <a:p>
          <a:r>
            <a:rPr lang="en-US" dirty="0" smtClean="0"/>
            <a:t>DISCOVER HOPE</a:t>
          </a:r>
          <a:endParaRPr lang="en-US" dirty="0"/>
        </a:p>
      </dgm:t>
    </dgm:pt>
    <dgm:pt modelId="{063CA81D-04D6-457B-BC94-19225FD9CED8}" type="parTrans" cxnId="{E2846518-4134-4F21-8C59-A9051E6515DB}">
      <dgm:prSet/>
      <dgm:spPr/>
      <dgm:t>
        <a:bodyPr/>
        <a:lstStyle/>
        <a:p>
          <a:endParaRPr lang="en-US"/>
        </a:p>
      </dgm:t>
    </dgm:pt>
    <dgm:pt modelId="{FA96A0B4-1D51-49E2-88D2-7076CFB28422}" type="sibTrans" cxnId="{E2846518-4134-4F21-8C59-A9051E6515DB}">
      <dgm:prSet/>
      <dgm:spPr/>
      <dgm:t>
        <a:bodyPr/>
        <a:lstStyle/>
        <a:p>
          <a:endParaRPr lang="en-US"/>
        </a:p>
      </dgm:t>
    </dgm:pt>
    <dgm:pt modelId="{636F4ED8-27A4-4386-B60F-A7C7ED0B0F06}" type="pres">
      <dgm:prSet presAssocID="{1E637BFC-F948-478C-A7DB-5AA67639900D}" presName="linear" presStyleCnt="0">
        <dgm:presLayoutVars>
          <dgm:dir/>
          <dgm:animLvl val="lvl"/>
          <dgm:resizeHandles val="exact"/>
        </dgm:presLayoutVars>
      </dgm:prSet>
      <dgm:spPr/>
      <dgm:t>
        <a:bodyPr/>
        <a:lstStyle/>
        <a:p>
          <a:endParaRPr lang="en-US"/>
        </a:p>
      </dgm:t>
    </dgm:pt>
    <dgm:pt modelId="{AC731FB6-937A-4693-BC75-B510F608F600}" type="pres">
      <dgm:prSet presAssocID="{604B3E45-0C58-4299-8371-85A8B846BD8E}" presName="parentLin" presStyleCnt="0"/>
      <dgm:spPr/>
    </dgm:pt>
    <dgm:pt modelId="{821DD9DF-2E08-49A5-A48C-FBFA856218A4}" type="pres">
      <dgm:prSet presAssocID="{604B3E45-0C58-4299-8371-85A8B846BD8E}" presName="parentLeftMargin" presStyleLbl="node1" presStyleIdx="0" presStyleCnt="6"/>
      <dgm:spPr/>
      <dgm:t>
        <a:bodyPr/>
        <a:lstStyle/>
        <a:p>
          <a:endParaRPr lang="en-US"/>
        </a:p>
      </dgm:t>
    </dgm:pt>
    <dgm:pt modelId="{80DACDDE-B3B7-4A91-9572-FD636BA7409F}" type="pres">
      <dgm:prSet presAssocID="{604B3E45-0C58-4299-8371-85A8B846BD8E}" presName="parentText" presStyleLbl="node1" presStyleIdx="0" presStyleCnt="6">
        <dgm:presLayoutVars>
          <dgm:chMax val="0"/>
          <dgm:bulletEnabled val="1"/>
        </dgm:presLayoutVars>
      </dgm:prSet>
      <dgm:spPr/>
      <dgm:t>
        <a:bodyPr/>
        <a:lstStyle/>
        <a:p>
          <a:endParaRPr lang="en-US"/>
        </a:p>
      </dgm:t>
    </dgm:pt>
    <dgm:pt modelId="{385D23FE-EF42-4FB7-9D1F-082E69E208AD}" type="pres">
      <dgm:prSet presAssocID="{604B3E45-0C58-4299-8371-85A8B846BD8E}" presName="negativeSpace" presStyleCnt="0"/>
      <dgm:spPr/>
    </dgm:pt>
    <dgm:pt modelId="{AB516F40-DDA5-4E58-88DE-5F11759ED191}" type="pres">
      <dgm:prSet presAssocID="{604B3E45-0C58-4299-8371-85A8B846BD8E}" presName="childText" presStyleLbl="conFgAcc1" presStyleIdx="0" presStyleCnt="6">
        <dgm:presLayoutVars>
          <dgm:bulletEnabled val="1"/>
        </dgm:presLayoutVars>
      </dgm:prSet>
      <dgm:spPr/>
    </dgm:pt>
    <dgm:pt modelId="{3B7C31B6-7898-4149-8B5A-0C4DC984D3EF}" type="pres">
      <dgm:prSet presAssocID="{7F40C275-45FE-4545-99B0-EDA98F7E0113}" presName="spaceBetweenRectangles" presStyleCnt="0"/>
      <dgm:spPr/>
    </dgm:pt>
    <dgm:pt modelId="{DA85BC99-E2AB-4DB3-990F-77554077DF11}" type="pres">
      <dgm:prSet presAssocID="{AF5E35DB-D3FC-4D6B-8BC2-AF66069996A8}" presName="parentLin" presStyleCnt="0"/>
      <dgm:spPr/>
    </dgm:pt>
    <dgm:pt modelId="{A261490B-D49D-4CDF-B44B-2B820B263979}" type="pres">
      <dgm:prSet presAssocID="{AF5E35DB-D3FC-4D6B-8BC2-AF66069996A8}" presName="parentLeftMargin" presStyleLbl="node1" presStyleIdx="0" presStyleCnt="6"/>
      <dgm:spPr/>
      <dgm:t>
        <a:bodyPr/>
        <a:lstStyle/>
        <a:p>
          <a:endParaRPr lang="en-US"/>
        </a:p>
      </dgm:t>
    </dgm:pt>
    <dgm:pt modelId="{CCF17F9E-AF73-4E31-9CB5-E80A7147C053}" type="pres">
      <dgm:prSet presAssocID="{AF5E35DB-D3FC-4D6B-8BC2-AF66069996A8}" presName="parentText" presStyleLbl="node1" presStyleIdx="1" presStyleCnt="6">
        <dgm:presLayoutVars>
          <dgm:chMax val="0"/>
          <dgm:bulletEnabled val="1"/>
        </dgm:presLayoutVars>
      </dgm:prSet>
      <dgm:spPr/>
      <dgm:t>
        <a:bodyPr/>
        <a:lstStyle/>
        <a:p>
          <a:endParaRPr lang="en-US"/>
        </a:p>
      </dgm:t>
    </dgm:pt>
    <dgm:pt modelId="{EBD4E990-9FAC-4211-A59E-92423B2A9229}" type="pres">
      <dgm:prSet presAssocID="{AF5E35DB-D3FC-4D6B-8BC2-AF66069996A8}" presName="negativeSpace" presStyleCnt="0"/>
      <dgm:spPr/>
    </dgm:pt>
    <dgm:pt modelId="{E551C4BC-82D9-4262-8537-B7B9BC1664C2}" type="pres">
      <dgm:prSet presAssocID="{AF5E35DB-D3FC-4D6B-8BC2-AF66069996A8}" presName="childText" presStyleLbl="conFgAcc1" presStyleIdx="1" presStyleCnt="6">
        <dgm:presLayoutVars>
          <dgm:bulletEnabled val="1"/>
        </dgm:presLayoutVars>
      </dgm:prSet>
      <dgm:spPr/>
    </dgm:pt>
    <dgm:pt modelId="{8FCFFB32-4FD5-4B1F-B194-08FCC2240733}" type="pres">
      <dgm:prSet presAssocID="{F9FA4111-DC44-4FED-BEF7-3E3D5E3737CA}" presName="spaceBetweenRectangles" presStyleCnt="0"/>
      <dgm:spPr/>
    </dgm:pt>
    <dgm:pt modelId="{23E1EE56-9349-43A2-98E1-E715F4BE4261}" type="pres">
      <dgm:prSet presAssocID="{F64EB66C-676F-4AD2-A393-BE5A558C4199}" presName="parentLin" presStyleCnt="0"/>
      <dgm:spPr/>
    </dgm:pt>
    <dgm:pt modelId="{F55879CB-8312-4F02-956A-32C481006C51}" type="pres">
      <dgm:prSet presAssocID="{F64EB66C-676F-4AD2-A393-BE5A558C4199}" presName="parentLeftMargin" presStyleLbl="node1" presStyleIdx="1" presStyleCnt="6"/>
      <dgm:spPr/>
      <dgm:t>
        <a:bodyPr/>
        <a:lstStyle/>
        <a:p>
          <a:endParaRPr lang="en-US"/>
        </a:p>
      </dgm:t>
    </dgm:pt>
    <dgm:pt modelId="{4CE4DC2A-8EA2-4F45-A481-A48A968FA7F3}" type="pres">
      <dgm:prSet presAssocID="{F64EB66C-676F-4AD2-A393-BE5A558C4199}" presName="parentText" presStyleLbl="node1" presStyleIdx="2" presStyleCnt="6">
        <dgm:presLayoutVars>
          <dgm:chMax val="0"/>
          <dgm:bulletEnabled val="1"/>
        </dgm:presLayoutVars>
      </dgm:prSet>
      <dgm:spPr/>
      <dgm:t>
        <a:bodyPr/>
        <a:lstStyle/>
        <a:p>
          <a:endParaRPr lang="en-US"/>
        </a:p>
      </dgm:t>
    </dgm:pt>
    <dgm:pt modelId="{C3B368CB-D767-4A8C-A22C-A950DE44FE17}" type="pres">
      <dgm:prSet presAssocID="{F64EB66C-676F-4AD2-A393-BE5A558C4199}" presName="negativeSpace" presStyleCnt="0"/>
      <dgm:spPr/>
    </dgm:pt>
    <dgm:pt modelId="{9EB2F4BA-134A-494B-8F5C-55C28E666C9C}" type="pres">
      <dgm:prSet presAssocID="{F64EB66C-676F-4AD2-A393-BE5A558C4199}" presName="childText" presStyleLbl="conFgAcc1" presStyleIdx="2" presStyleCnt="6">
        <dgm:presLayoutVars>
          <dgm:bulletEnabled val="1"/>
        </dgm:presLayoutVars>
      </dgm:prSet>
      <dgm:spPr/>
    </dgm:pt>
    <dgm:pt modelId="{7E245A1F-6EBB-4EA0-A653-8950C8F04978}" type="pres">
      <dgm:prSet presAssocID="{51A21670-8176-4E67-ABE7-0ACC9D206CAC}" presName="spaceBetweenRectangles" presStyleCnt="0"/>
      <dgm:spPr/>
    </dgm:pt>
    <dgm:pt modelId="{6DB47F49-4D00-4AE1-8320-C7A5697D3FF4}" type="pres">
      <dgm:prSet presAssocID="{125F16B0-CE8E-4ACB-8BC2-6320F2236074}" presName="parentLin" presStyleCnt="0"/>
      <dgm:spPr/>
    </dgm:pt>
    <dgm:pt modelId="{B2B67D80-28C0-443C-AE65-206C72BA992A}" type="pres">
      <dgm:prSet presAssocID="{125F16B0-CE8E-4ACB-8BC2-6320F2236074}" presName="parentLeftMargin" presStyleLbl="node1" presStyleIdx="2" presStyleCnt="6"/>
      <dgm:spPr/>
      <dgm:t>
        <a:bodyPr/>
        <a:lstStyle/>
        <a:p>
          <a:endParaRPr lang="en-US"/>
        </a:p>
      </dgm:t>
    </dgm:pt>
    <dgm:pt modelId="{F0F7054C-7958-4D95-A827-1AC74F108A95}" type="pres">
      <dgm:prSet presAssocID="{125F16B0-CE8E-4ACB-8BC2-6320F2236074}" presName="parentText" presStyleLbl="node1" presStyleIdx="3" presStyleCnt="6">
        <dgm:presLayoutVars>
          <dgm:chMax val="0"/>
          <dgm:bulletEnabled val="1"/>
        </dgm:presLayoutVars>
      </dgm:prSet>
      <dgm:spPr/>
      <dgm:t>
        <a:bodyPr/>
        <a:lstStyle/>
        <a:p>
          <a:endParaRPr lang="en-US"/>
        </a:p>
      </dgm:t>
    </dgm:pt>
    <dgm:pt modelId="{0FF37F79-611F-4F68-8FFD-A1E32C7BEF93}" type="pres">
      <dgm:prSet presAssocID="{125F16B0-CE8E-4ACB-8BC2-6320F2236074}" presName="negativeSpace" presStyleCnt="0"/>
      <dgm:spPr/>
    </dgm:pt>
    <dgm:pt modelId="{A069EEDC-2723-42B7-A875-28EAD0604F5C}" type="pres">
      <dgm:prSet presAssocID="{125F16B0-CE8E-4ACB-8BC2-6320F2236074}" presName="childText" presStyleLbl="conFgAcc1" presStyleIdx="3" presStyleCnt="6">
        <dgm:presLayoutVars>
          <dgm:bulletEnabled val="1"/>
        </dgm:presLayoutVars>
      </dgm:prSet>
      <dgm:spPr/>
    </dgm:pt>
    <dgm:pt modelId="{340CD232-1EB3-423B-A6E7-939A31405E56}" type="pres">
      <dgm:prSet presAssocID="{00A902AF-8634-4939-94D8-E93FF0CC67A2}" presName="spaceBetweenRectangles" presStyleCnt="0"/>
      <dgm:spPr/>
    </dgm:pt>
    <dgm:pt modelId="{DF011871-C2F5-482C-9A45-A56812AE3CB5}" type="pres">
      <dgm:prSet presAssocID="{658F2115-BA0F-49E2-9170-8BC1145E4CED}" presName="parentLin" presStyleCnt="0"/>
      <dgm:spPr/>
    </dgm:pt>
    <dgm:pt modelId="{D81E18C7-8A96-41C6-8509-DEA0BE7DFDAB}" type="pres">
      <dgm:prSet presAssocID="{658F2115-BA0F-49E2-9170-8BC1145E4CED}" presName="parentLeftMargin" presStyleLbl="node1" presStyleIdx="3" presStyleCnt="6"/>
      <dgm:spPr/>
      <dgm:t>
        <a:bodyPr/>
        <a:lstStyle/>
        <a:p>
          <a:endParaRPr lang="en-US"/>
        </a:p>
      </dgm:t>
    </dgm:pt>
    <dgm:pt modelId="{81EBF995-A394-42F0-8386-8721702A807F}" type="pres">
      <dgm:prSet presAssocID="{658F2115-BA0F-49E2-9170-8BC1145E4CED}" presName="parentText" presStyleLbl="node1" presStyleIdx="4" presStyleCnt="6">
        <dgm:presLayoutVars>
          <dgm:chMax val="0"/>
          <dgm:bulletEnabled val="1"/>
        </dgm:presLayoutVars>
      </dgm:prSet>
      <dgm:spPr/>
      <dgm:t>
        <a:bodyPr/>
        <a:lstStyle/>
        <a:p>
          <a:endParaRPr lang="en-US"/>
        </a:p>
      </dgm:t>
    </dgm:pt>
    <dgm:pt modelId="{A4EDF949-6531-47AE-A54D-27D03E29C5BE}" type="pres">
      <dgm:prSet presAssocID="{658F2115-BA0F-49E2-9170-8BC1145E4CED}" presName="negativeSpace" presStyleCnt="0"/>
      <dgm:spPr/>
    </dgm:pt>
    <dgm:pt modelId="{DDA23096-46A5-4328-A99F-ABB2C63D438E}" type="pres">
      <dgm:prSet presAssocID="{658F2115-BA0F-49E2-9170-8BC1145E4CED}" presName="childText" presStyleLbl="conFgAcc1" presStyleIdx="4" presStyleCnt="6">
        <dgm:presLayoutVars>
          <dgm:bulletEnabled val="1"/>
        </dgm:presLayoutVars>
      </dgm:prSet>
      <dgm:spPr/>
    </dgm:pt>
    <dgm:pt modelId="{4019DA30-0A6F-4505-A235-D62FE6AA92DF}" type="pres">
      <dgm:prSet presAssocID="{561B11F2-526A-4A81-ADBE-DBB5892DB3F6}" presName="spaceBetweenRectangles" presStyleCnt="0"/>
      <dgm:spPr/>
    </dgm:pt>
    <dgm:pt modelId="{15B8F8AF-6D90-44D7-AB50-D53DC1721D30}" type="pres">
      <dgm:prSet presAssocID="{E0B77B16-B4D7-4A5D-BBA0-FCC619797725}" presName="parentLin" presStyleCnt="0"/>
      <dgm:spPr/>
    </dgm:pt>
    <dgm:pt modelId="{07F4CCBF-182B-4BF3-9AB7-B859DAB23D21}" type="pres">
      <dgm:prSet presAssocID="{E0B77B16-B4D7-4A5D-BBA0-FCC619797725}" presName="parentLeftMargin" presStyleLbl="node1" presStyleIdx="4" presStyleCnt="6"/>
      <dgm:spPr/>
      <dgm:t>
        <a:bodyPr/>
        <a:lstStyle/>
        <a:p>
          <a:endParaRPr lang="en-US"/>
        </a:p>
      </dgm:t>
    </dgm:pt>
    <dgm:pt modelId="{B3BD084B-0E23-49A2-8B5C-B5DAD4F85DD4}" type="pres">
      <dgm:prSet presAssocID="{E0B77B16-B4D7-4A5D-BBA0-FCC619797725}" presName="parentText" presStyleLbl="node1" presStyleIdx="5" presStyleCnt="6">
        <dgm:presLayoutVars>
          <dgm:chMax val="0"/>
          <dgm:bulletEnabled val="1"/>
        </dgm:presLayoutVars>
      </dgm:prSet>
      <dgm:spPr/>
      <dgm:t>
        <a:bodyPr/>
        <a:lstStyle/>
        <a:p>
          <a:endParaRPr lang="en-US"/>
        </a:p>
      </dgm:t>
    </dgm:pt>
    <dgm:pt modelId="{C8D95056-D8D4-4DEC-BFD4-B9C837499069}" type="pres">
      <dgm:prSet presAssocID="{E0B77B16-B4D7-4A5D-BBA0-FCC619797725}" presName="negativeSpace" presStyleCnt="0"/>
      <dgm:spPr/>
    </dgm:pt>
    <dgm:pt modelId="{FAA99F8E-DA08-49C2-B360-AF66DC6517FB}" type="pres">
      <dgm:prSet presAssocID="{E0B77B16-B4D7-4A5D-BBA0-FCC619797725}" presName="childText" presStyleLbl="conFgAcc1" presStyleIdx="5" presStyleCnt="6">
        <dgm:presLayoutVars>
          <dgm:bulletEnabled val="1"/>
        </dgm:presLayoutVars>
      </dgm:prSet>
      <dgm:spPr/>
    </dgm:pt>
  </dgm:ptLst>
  <dgm:cxnLst>
    <dgm:cxn modelId="{63716BFC-8C7E-4641-B3AC-DFCB7B354700}" srcId="{1E637BFC-F948-478C-A7DB-5AA67639900D}" destId="{F64EB66C-676F-4AD2-A393-BE5A558C4199}" srcOrd="2" destOrd="0" parTransId="{C9B7F9A3-3304-4FEF-B4A6-CB509150EF30}" sibTransId="{51A21670-8176-4E67-ABE7-0ACC9D206CAC}"/>
    <dgm:cxn modelId="{072CE419-8FE1-4DF9-ADE1-3C238407B1B9}" type="presOf" srcId="{125F16B0-CE8E-4ACB-8BC2-6320F2236074}" destId="{B2B67D80-28C0-443C-AE65-206C72BA992A}" srcOrd="0" destOrd="0" presId="urn:microsoft.com/office/officeart/2005/8/layout/list1"/>
    <dgm:cxn modelId="{EE620FA9-4151-43EC-89E9-697C3103A59B}" type="presOf" srcId="{F64EB66C-676F-4AD2-A393-BE5A558C4199}" destId="{4CE4DC2A-8EA2-4F45-A481-A48A968FA7F3}" srcOrd="1" destOrd="0" presId="urn:microsoft.com/office/officeart/2005/8/layout/list1"/>
    <dgm:cxn modelId="{89F4B757-B41A-4656-9EAE-72335966D204}" type="presOf" srcId="{AF5E35DB-D3FC-4D6B-8BC2-AF66069996A8}" destId="{CCF17F9E-AF73-4E31-9CB5-E80A7147C053}" srcOrd="1" destOrd="0" presId="urn:microsoft.com/office/officeart/2005/8/layout/list1"/>
    <dgm:cxn modelId="{5BC1DD8A-45DB-4E50-8FF0-015CF6936E9D}" type="presOf" srcId="{F64EB66C-676F-4AD2-A393-BE5A558C4199}" destId="{F55879CB-8312-4F02-956A-32C481006C51}" srcOrd="0" destOrd="0" presId="urn:microsoft.com/office/officeart/2005/8/layout/list1"/>
    <dgm:cxn modelId="{A3E3F12B-0270-4855-900B-023353B0D731}" srcId="{1E637BFC-F948-478C-A7DB-5AA67639900D}" destId="{604B3E45-0C58-4299-8371-85A8B846BD8E}" srcOrd="0" destOrd="0" parTransId="{7CBB49E1-F9B6-401B-9814-4CF29BAC2755}" sibTransId="{7F40C275-45FE-4545-99B0-EDA98F7E0113}"/>
    <dgm:cxn modelId="{F6987DEF-43B2-40F7-B0A3-DF66EE1BEA90}" type="presOf" srcId="{658F2115-BA0F-49E2-9170-8BC1145E4CED}" destId="{D81E18C7-8A96-41C6-8509-DEA0BE7DFDAB}" srcOrd="0" destOrd="0" presId="urn:microsoft.com/office/officeart/2005/8/layout/list1"/>
    <dgm:cxn modelId="{21D97142-B8D8-44E0-8A4C-D5B3201071CC}" type="presOf" srcId="{125F16B0-CE8E-4ACB-8BC2-6320F2236074}" destId="{F0F7054C-7958-4D95-A827-1AC74F108A95}" srcOrd="1" destOrd="0" presId="urn:microsoft.com/office/officeart/2005/8/layout/list1"/>
    <dgm:cxn modelId="{D6E006FE-FB94-4346-8D19-FB0184B3B7E5}" type="presOf" srcId="{AF5E35DB-D3FC-4D6B-8BC2-AF66069996A8}" destId="{A261490B-D49D-4CDF-B44B-2B820B263979}" srcOrd="0" destOrd="0" presId="urn:microsoft.com/office/officeart/2005/8/layout/list1"/>
    <dgm:cxn modelId="{4EFEBC5A-745C-448F-B571-AEE7044847FE}" type="presOf" srcId="{658F2115-BA0F-49E2-9170-8BC1145E4CED}" destId="{81EBF995-A394-42F0-8386-8721702A807F}" srcOrd="1" destOrd="0" presId="urn:microsoft.com/office/officeart/2005/8/layout/list1"/>
    <dgm:cxn modelId="{51D4CB6D-292C-4701-B6FF-893B8886BA7A}" srcId="{1E637BFC-F948-478C-A7DB-5AA67639900D}" destId="{125F16B0-CE8E-4ACB-8BC2-6320F2236074}" srcOrd="3" destOrd="0" parTransId="{0975BE3E-3237-42FA-80B7-C31DD2281AA5}" sibTransId="{00A902AF-8634-4939-94D8-E93FF0CC67A2}"/>
    <dgm:cxn modelId="{130A1D52-48D0-45ED-842E-9466F608D352}" srcId="{1E637BFC-F948-478C-A7DB-5AA67639900D}" destId="{658F2115-BA0F-49E2-9170-8BC1145E4CED}" srcOrd="4" destOrd="0" parTransId="{23BC1B78-8969-4C15-963C-DACC16885131}" sibTransId="{561B11F2-526A-4A81-ADBE-DBB5892DB3F6}"/>
    <dgm:cxn modelId="{B594E968-EB74-4B12-8A9F-0D97E14ADC38}" type="presOf" srcId="{1E637BFC-F948-478C-A7DB-5AA67639900D}" destId="{636F4ED8-27A4-4386-B60F-A7C7ED0B0F06}" srcOrd="0" destOrd="0" presId="urn:microsoft.com/office/officeart/2005/8/layout/list1"/>
    <dgm:cxn modelId="{E2846518-4134-4F21-8C59-A9051E6515DB}" srcId="{1E637BFC-F948-478C-A7DB-5AA67639900D}" destId="{E0B77B16-B4D7-4A5D-BBA0-FCC619797725}" srcOrd="5" destOrd="0" parTransId="{063CA81D-04D6-457B-BC94-19225FD9CED8}" sibTransId="{FA96A0B4-1D51-49E2-88D2-7076CFB28422}"/>
    <dgm:cxn modelId="{7FA550FD-8137-4791-AE0F-434F0B848C06}" type="presOf" srcId="{604B3E45-0C58-4299-8371-85A8B846BD8E}" destId="{821DD9DF-2E08-49A5-A48C-FBFA856218A4}" srcOrd="0" destOrd="0" presId="urn:microsoft.com/office/officeart/2005/8/layout/list1"/>
    <dgm:cxn modelId="{20911800-DD43-456A-8CE2-01A0F7578AD2}" type="presOf" srcId="{E0B77B16-B4D7-4A5D-BBA0-FCC619797725}" destId="{B3BD084B-0E23-49A2-8B5C-B5DAD4F85DD4}" srcOrd="1" destOrd="0" presId="urn:microsoft.com/office/officeart/2005/8/layout/list1"/>
    <dgm:cxn modelId="{40CC851B-8712-4F86-9326-BF24DEE16C31}" type="presOf" srcId="{604B3E45-0C58-4299-8371-85A8B846BD8E}" destId="{80DACDDE-B3B7-4A91-9572-FD636BA7409F}" srcOrd="1" destOrd="0" presId="urn:microsoft.com/office/officeart/2005/8/layout/list1"/>
    <dgm:cxn modelId="{DB08B001-424F-43A1-909A-353D2D6AE092}" type="presOf" srcId="{E0B77B16-B4D7-4A5D-BBA0-FCC619797725}" destId="{07F4CCBF-182B-4BF3-9AB7-B859DAB23D21}" srcOrd="0" destOrd="0" presId="urn:microsoft.com/office/officeart/2005/8/layout/list1"/>
    <dgm:cxn modelId="{29F63046-3B32-4141-BD45-DC6C9FFFEB43}" srcId="{1E637BFC-F948-478C-A7DB-5AA67639900D}" destId="{AF5E35DB-D3FC-4D6B-8BC2-AF66069996A8}" srcOrd="1" destOrd="0" parTransId="{ED837165-B897-41B5-8E6D-38647193153D}" sibTransId="{F9FA4111-DC44-4FED-BEF7-3E3D5E3737CA}"/>
    <dgm:cxn modelId="{D4EBD8C0-4B1D-400A-8F1B-6B19C4BA38CD}" type="presParOf" srcId="{636F4ED8-27A4-4386-B60F-A7C7ED0B0F06}" destId="{AC731FB6-937A-4693-BC75-B510F608F600}" srcOrd="0" destOrd="0" presId="urn:microsoft.com/office/officeart/2005/8/layout/list1"/>
    <dgm:cxn modelId="{27979AD2-D90F-400F-96CC-7BC48BB30BFE}" type="presParOf" srcId="{AC731FB6-937A-4693-BC75-B510F608F600}" destId="{821DD9DF-2E08-49A5-A48C-FBFA856218A4}" srcOrd="0" destOrd="0" presId="urn:microsoft.com/office/officeart/2005/8/layout/list1"/>
    <dgm:cxn modelId="{E50E05D8-A27B-49E0-8006-9CB51F15A6BC}" type="presParOf" srcId="{AC731FB6-937A-4693-BC75-B510F608F600}" destId="{80DACDDE-B3B7-4A91-9572-FD636BA7409F}" srcOrd="1" destOrd="0" presId="urn:microsoft.com/office/officeart/2005/8/layout/list1"/>
    <dgm:cxn modelId="{B54449BB-00A7-48C5-9E48-D52C840C25BE}" type="presParOf" srcId="{636F4ED8-27A4-4386-B60F-A7C7ED0B0F06}" destId="{385D23FE-EF42-4FB7-9D1F-082E69E208AD}" srcOrd="1" destOrd="0" presId="urn:microsoft.com/office/officeart/2005/8/layout/list1"/>
    <dgm:cxn modelId="{52D6C08B-BCE8-4043-AB4A-BD712CDDE7FC}" type="presParOf" srcId="{636F4ED8-27A4-4386-B60F-A7C7ED0B0F06}" destId="{AB516F40-DDA5-4E58-88DE-5F11759ED191}" srcOrd="2" destOrd="0" presId="urn:microsoft.com/office/officeart/2005/8/layout/list1"/>
    <dgm:cxn modelId="{1E775C0B-CD7C-4804-8D99-69266C61D8EA}" type="presParOf" srcId="{636F4ED8-27A4-4386-B60F-A7C7ED0B0F06}" destId="{3B7C31B6-7898-4149-8B5A-0C4DC984D3EF}" srcOrd="3" destOrd="0" presId="urn:microsoft.com/office/officeart/2005/8/layout/list1"/>
    <dgm:cxn modelId="{B2F283BF-ABDF-40ED-B3F9-775496A46BA3}" type="presParOf" srcId="{636F4ED8-27A4-4386-B60F-A7C7ED0B0F06}" destId="{DA85BC99-E2AB-4DB3-990F-77554077DF11}" srcOrd="4" destOrd="0" presId="urn:microsoft.com/office/officeart/2005/8/layout/list1"/>
    <dgm:cxn modelId="{5CAC779E-1B16-4E80-AA1A-412B181AB914}" type="presParOf" srcId="{DA85BC99-E2AB-4DB3-990F-77554077DF11}" destId="{A261490B-D49D-4CDF-B44B-2B820B263979}" srcOrd="0" destOrd="0" presId="urn:microsoft.com/office/officeart/2005/8/layout/list1"/>
    <dgm:cxn modelId="{3D7838C9-4F97-43B1-BE54-437DABB3CE04}" type="presParOf" srcId="{DA85BC99-E2AB-4DB3-990F-77554077DF11}" destId="{CCF17F9E-AF73-4E31-9CB5-E80A7147C053}" srcOrd="1" destOrd="0" presId="urn:microsoft.com/office/officeart/2005/8/layout/list1"/>
    <dgm:cxn modelId="{7D5B4FCB-82F4-416F-B8E2-73BC8591325A}" type="presParOf" srcId="{636F4ED8-27A4-4386-B60F-A7C7ED0B0F06}" destId="{EBD4E990-9FAC-4211-A59E-92423B2A9229}" srcOrd="5" destOrd="0" presId="urn:microsoft.com/office/officeart/2005/8/layout/list1"/>
    <dgm:cxn modelId="{16900716-BCCE-44EB-8CFD-3956E340A873}" type="presParOf" srcId="{636F4ED8-27A4-4386-B60F-A7C7ED0B0F06}" destId="{E551C4BC-82D9-4262-8537-B7B9BC1664C2}" srcOrd="6" destOrd="0" presId="urn:microsoft.com/office/officeart/2005/8/layout/list1"/>
    <dgm:cxn modelId="{0F670D7F-0B8C-4A67-97CF-48A212867387}" type="presParOf" srcId="{636F4ED8-27A4-4386-B60F-A7C7ED0B0F06}" destId="{8FCFFB32-4FD5-4B1F-B194-08FCC2240733}" srcOrd="7" destOrd="0" presId="urn:microsoft.com/office/officeart/2005/8/layout/list1"/>
    <dgm:cxn modelId="{8BD12477-9931-4919-B905-0597A47E0973}" type="presParOf" srcId="{636F4ED8-27A4-4386-B60F-A7C7ED0B0F06}" destId="{23E1EE56-9349-43A2-98E1-E715F4BE4261}" srcOrd="8" destOrd="0" presId="urn:microsoft.com/office/officeart/2005/8/layout/list1"/>
    <dgm:cxn modelId="{7A3952C0-0A70-489C-9EA3-39433BCA4BD5}" type="presParOf" srcId="{23E1EE56-9349-43A2-98E1-E715F4BE4261}" destId="{F55879CB-8312-4F02-956A-32C481006C51}" srcOrd="0" destOrd="0" presId="urn:microsoft.com/office/officeart/2005/8/layout/list1"/>
    <dgm:cxn modelId="{C375D586-44D7-4887-BF67-6BF4E85E9224}" type="presParOf" srcId="{23E1EE56-9349-43A2-98E1-E715F4BE4261}" destId="{4CE4DC2A-8EA2-4F45-A481-A48A968FA7F3}" srcOrd="1" destOrd="0" presId="urn:microsoft.com/office/officeart/2005/8/layout/list1"/>
    <dgm:cxn modelId="{B9DF09BB-2A64-42FA-AEC2-BD493667BF48}" type="presParOf" srcId="{636F4ED8-27A4-4386-B60F-A7C7ED0B0F06}" destId="{C3B368CB-D767-4A8C-A22C-A950DE44FE17}" srcOrd="9" destOrd="0" presId="urn:microsoft.com/office/officeart/2005/8/layout/list1"/>
    <dgm:cxn modelId="{F38D60E2-622E-450C-9DC9-22CF7D6ABABF}" type="presParOf" srcId="{636F4ED8-27A4-4386-B60F-A7C7ED0B0F06}" destId="{9EB2F4BA-134A-494B-8F5C-55C28E666C9C}" srcOrd="10" destOrd="0" presId="urn:microsoft.com/office/officeart/2005/8/layout/list1"/>
    <dgm:cxn modelId="{CDC80965-1B49-459C-A285-8DB361AA9A65}" type="presParOf" srcId="{636F4ED8-27A4-4386-B60F-A7C7ED0B0F06}" destId="{7E245A1F-6EBB-4EA0-A653-8950C8F04978}" srcOrd="11" destOrd="0" presId="urn:microsoft.com/office/officeart/2005/8/layout/list1"/>
    <dgm:cxn modelId="{90A138A6-D770-4FBC-B69C-9037E069EA87}" type="presParOf" srcId="{636F4ED8-27A4-4386-B60F-A7C7ED0B0F06}" destId="{6DB47F49-4D00-4AE1-8320-C7A5697D3FF4}" srcOrd="12" destOrd="0" presId="urn:microsoft.com/office/officeart/2005/8/layout/list1"/>
    <dgm:cxn modelId="{CE965952-8D23-4F9F-A52E-4DA40C72EF53}" type="presParOf" srcId="{6DB47F49-4D00-4AE1-8320-C7A5697D3FF4}" destId="{B2B67D80-28C0-443C-AE65-206C72BA992A}" srcOrd="0" destOrd="0" presId="urn:microsoft.com/office/officeart/2005/8/layout/list1"/>
    <dgm:cxn modelId="{BBB8A325-DE12-4C74-A9F3-E4144329634D}" type="presParOf" srcId="{6DB47F49-4D00-4AE1-8320-C7A5697D3FF4}" destId="{F0F7054C-7958-4D95-A827-1AC74F108A95}" srcOrd="1" destOrd="0" presId="urn:microsoft.com/office/officeart/2005/8/layout/list1"/>
    <dgm:cxn modelId="{5B14ED94-FE20-4E89-9E6A-92F2D994C2D3}" type="presParOf" srcId="{636F4ED8-27A4-4386-B60F-A7C7ED0B0F06}" destId="{0FF37F79-611F-4F68-8FFD-A1E32C7BEF93}" srcOrd="13" destOrd="0" presId="urn:microsoft.com/office/officeart/2005/8/layout/list1"/>
    <dgm:cxn modelId="{D61AF24A-0DD3-40F0-AF36-F1271EC3554E}" type="presParOf" srcId="{636F4ED8-27A4-4386-B60F-A7C7ED0B0F06}" destId="{A069EEDC-2723-42B7-A875-28EAD0604F5C}" srcOrd="14" destOrd="0" presId="urn:microsoft.com/office/officeart/2005/8/layout/list1"/>
    <dgm:cxn modelId="{9B01A343-428F-45E2-B314-9F788F63B84F}" type="presParOf" srcId="{636F4ED8-27A4-4386-B60F-A7C7ED0B0F06}" destId="{340CD232-1EB3-423B-A6E7-939A31405E56}" srcOrd="15" destOrd="0" presId="urn:microsoft.com/office/officeart/2005/8/layout/list1"/>
    <dgm:cxn modelId="{ADDFD3AE-A1E2-44BE-9928-6B73FDB5E688}" type="presParOf" srcId="{636F4ED8-27A4-4386-B60F-A7C7ED0B0F06}" destId="{DF011871-C2F5-482C-9A45-A56812AE3CB5}" srcOrd="16" destOrd="0" presId="urn:microsoft.com/office/officeart/2005/8/layout/list1"/>
    <dgm:cxn modelId="{0A80BEC1-B714-4AE0-B330-51BA5FB5CF4B}" type="presParOf" srcId="{DF011871-C2F5-482C-9A45-A56812AE3CB5}" destId="{D81E18C7-8A96-41C6-8509-DEA0BE7DFDAB}" srcOrd="0" destOrd="0" presId="urn:microsoft.com/office/officeart/2005/8/layout/list1"/>
    <dgm:cxn modelId="{FCD88983-A094-402A-8CB8-014EA832A9B0}" type="presParOf" srcId="{DF011871-C2F5-482C-9A45-A56812AE3CB5}" destId="{81EBF995-A394-42F0-8386-8721702A807F}" srcOrd="1" destOrd="0" presId="urn:microsoft.com/office/officeart/2005/8/layout/list1"/>
    <dgm:cxn modelId="{4222A404-DB97-42E6-93E7-CAE2B6392ACC}" type="presParOf" srcId="{636F4ED8-27A4-4386-B60F-A7C7ED0B0F06}" destId="{A4EDF949-6531-47AE-A54D-27D03E29C5BE}" srcOrd="17" destOrd="0" presId="urn:microsoft.com/office/officeart/2005/8/layout/list1"/>
    <dgm:cxn modelId="{18061524-19B0-43CC-ABFA-D334EA674FC7}" type="presParOf" srcId="{636F4ED8-27A4-4386-B60F-A7C7ED0B0F06}" destId="{DDA23096-46A5-4328-A99F-ABB2C63D438E}" srcOrd="18" destOrd="0" presId="urn:microsoft.com/office/officeart/2005/8/layout/list1"/>
    <dgm:cxn modelId="{402EAD36-0668-450E-B15B-8DCF41C8F7AF}" type="presParOf" srcId="{636F4ED8-27A4-4386-B60F-A7C7ED0B0F06}" destId="{4019DA30-0A6F-4505-A235-D62FE6AA92DF}" srcOrd="19" destOrd="0" presId="urn:microsoft.com/office/officeart/2005/8/layout/list1"/>
    <dgm:cxn modelId="{45308D2C-12B3-44CE-B811-A7BFDA975809}" type="presParOf" srcId="{636F4ED8-27A4-4386-B60F-A7C7ED0B0F06}" destId="{15B8F8AF-6D90-44D7-AB50-D53DC1721D30}" srcOrd="20" destOrd="0" presId="urn:microsoft.com/office/officeart/2005/8/layout/list1"/>
    <dgm:cxn modelId="{AF648039-3A32-4E9F-8AC5-149A46BB9C57}" type="presParOf" srcId="{15B8F8AF-6D90-44D7-AB50-D53DC1721D30}" destId="{07F4CCBF-182B-4BF3-9AB7-B859DAB23D21}" srcOrd="0" destOrd="0" presId="urn:microsoft.com/office/officeart/2005/8/layout/list1"/>
    <dgm:cxn modelId="{6FFDB610-799C-414D-AB5D-AEEBF76BB4BE}" type="presParOf" srcId="{15B8F8AF-6D90-44D7-AB50-D53DC1721D30}" destId="{B3BD084B-0E23-49A2-8B5C-B5DAD4F85DD4}" srcOrd="1" destOrd="0" presId="urn:microsoft.com/office/officeart/2005/8/layout/list1"/>
    <dgm:cxn modelId="{61CBFB38-2BCF-4081-B989-7D46D1BBB4F4}" type="presParOf" srcId="{636F4ED8-27A4-4386-B60F-A7C7ED0B0F06}" destId="{C8D95056-D8D4-4DEC-BFD4-B9C837499069}" srcOrd="21" destOrd="0" presId="urn:microsoft.com/office/officeart/2005/8/layout/list1"/>
    <dgm:cxn modelId="{42A3D9BD-A810-4FD5-B136-18F19AFA9BA9}" type="presParOf" srcId="{636F4ED8-27A4-4386-B60F-A7C7ED0B0F06}" destId="{FAA99F8E-DA08-49C2-B360-AF66DC6517FB}"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44FC7-FEE8-4E39-A60A-DF68159742EA}">
      <dsp:nvSpPr>
        <dsp:cNvPr id="0" name=""/>
        <dsp:cNvSpPr/>
      </dsp:nvSpPr>
      <dsp:spPr>
        <a:xfrm>
          <a:off x="1541792" y="3624108"/>
          <a:ext cx="1816227" cy="1559021"/>
        </a:xfrm>
        <a:prstGeom prst="hexagon">
          <a:avLst>
            <a:gd name="adj" fmla="val 25000"/>
            <a:gd name="vf" fmla="val 115470"/>
          </a:avLst>
        </a:prstGeom>
        <a:solidFill>
          <a:schemeClr val="accent6">
            <a:lumMod val="75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lvl="0" algn="ctr" defTabSz="933450">
            <a:lnSpc>
              <a:spcPct val="90000"/>
            </a:lnSpc>
            <a:spcBef>
              <a:spcPct val="0"/>
            </a:spcBef>
            <a:spcAft>
              <a:spcPct val="35000"/>
            </a:spcAft>
          </a:pPr>
          <a:r>
            <a:rPr lang="en-US" sz="2100" kern="1200" dirty="0" smtClean="0"/>
            <a:t>Death</a:t>
          </a:r>
          <a:endParaRPr lang="en-US" sz="2100" kern="1200" dirty="0"/>
        </a:p>
      </dsp:txBody>
      <dsp:txXfrm>
        <a:off x="1823063" y="3865546"/>
        <a:ext cx="1253685" cy="1076145"/>
      </dsp:txXfrm>
    </dsp:sp>
    <dsp:sp modelId="{5ADD5BA1-499B-46AC-A390-7BE2344B1238}">
      <dsp:nvSpPr>
        <dsp:cNvPr id="0" name=""/>
        <dsp:cNvSpPr/>
      </dsp:nvSpPr>
      <dsp:spPr>
        <a:xfrm>
          <a:off x="1598599" y="4313025"/>
          <a:ext cx="212026" cy="182832"/>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3EB618-2EDA-4224-99CC-12F310A6526D}">
      <dsp:nvSpPr>
        <dsp:cNvPr id="0" name=""/>
        <dsp:cNvSpPr/>
      </dsp:nvSpPr>
      <dsp:spPr>
        <a:xfrm>
          <a:off x="0" y="2692722"/>
          <a:ext cx="1816227" cy="1726881"/>
        </a:xfrm>
        <a:prstGeom prst="hexagon">
          <a:avLst>
            <a:gd name="adj" fmla="val 25000"/>
            <a:gd name="vf" fmla="val 115470"/>
          </a:avLst>
        </a:prstGeom>
        <a:blipFill rotWithShape="1">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EE30F3-A86E-441E-909A-9FDF801948FB}">
      <dsp:nvSpPr>
        <dsp:cNvPr id="0" name=""/>
        <dsp:cNvSpPr/>
      </dsp:nvSpPr>
      <dsp:spPr>
        <a:xfrm>
          <a:off x="1229753" y="4119486"/>
          <a:ext cx="212026" cy="182832"/>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A892D0-2F72-49CE-B5D7-7E6C9A7F96BF}">
      <dsp:nvSpPr>
        <dsp:cNvPr id="0" name=""/>
        <dsp:cNvSpPr/>
      </dsp:nvSpPr>
      <dsp:spPr>
        <a:xfrm>
          <a:off x="3081985" y="2764710"/>
          <a:ext cx="1816227" cy="1559021"/>
        </a:xfrm>
        <a:prstGeom prst="hexagon">
          <a:avLst>
            <a:gd name="adj" fmla="val 25000"/>
            <a:gd name="vf" fmla="val 115470"/>
          </a:avLst>
        </a:prstGeom>
        <a:solidFill>
          <a:srgbClr val="C0000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lvl="0" algn="ctr" defTabSz="933450">
            <a:lnSpc>
              <a:spcPct val="90000"/>
            </a:lnSpc>
            <a:spcBef>
              <a:spcPct val="0"/>
            </a:spcBef>
            <a:spcAft>
              <a:spcPct val="35000"/>
            </a:spcAft>
          </a:pPr>
          <a:r>
            <a:rPr lang="en-US" sz="2100" kern="1200" dirty="0" smtClean="0"/>
            <a:t>Ambiguous Losses</a:t>
          </a:r>
          <a:endParaRPr lang="en-US" sz="2100" kern="1200" dirty="0"/>
        </a:p>
      </dsp:txBody>
      <dsp:txXfrm>
        <a:off x="3363256" y="3006148"/>
        <a:ext cx="1253685" cy="1076145"/>
      </dsp:txXfrm>
    </dsp:sp>
    <dsp:sp modelId="{112C4038-7E07-4BC9-B731-F5DCD2C66899}">
      <dsp:nvSpPr>
        <dsp:cNvPr id="0" name=""/>
        <dsp:cNvSpPr/>
      </dsp:nvSpPr>
      <dsp:spPr>
        <a:xfrm>
          <a:off x="4326140" y="4105897"/>
          <a:ext cx="212026" cy="182832"/>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08E7B1-4EF3-478F-A270-64D50286E796}">
      <dsp:nvSpPr>
        <dsp:cNvPr id="0" name=""/>
        <dsp:cNvSpPr/>
      </dsp:nvSpPr>
      <dsp:spPr>
        <a:xfrm>
          <a:off x="4630178" y="3621637"/>
          <a:ext cx="1816227" cy="1559021"/>
        </a:xfrm>
        <a:prstGeom prst="hexagon">
          <a:avLst>
            <a:gd name="adj" fmla="val 25000"/>
            <a:gd name="vf" fmla="val 115470"/>
          </a:avLst>
        </a:prstGeom>
        <a:blipFill rotWithShape="1">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434EA53-0D0D-41BA-B6B6-D593D7B07801}">
      <dsp:nvSpPr>
        <dsp:cNvPr id="0" name=""/>
        <dsp:cNvSpPr/>
      </dsp:nvSpPr>
      <dsp:spPr>
        <a:xfrm>
          <a:off x="4671783" y="4320026"/>
          <a:ext cx="212026" cy="182832"/>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33F6491-20FA-4D4E-B9E1-158654BEC730}">
      <dsp:nvSpPr>
        <dsp:cNvPr id="0" name=""/>
        <dsp:cNvSpPr/>
      </dsp:nvSpPr>
      <dsp:spPr>
        <a:xfrm>
          <a:off x="1541792" y="1924667"/>
          <a:ext cx="1816227" cy="1559021"/>
        </a:xfrm>
        <a:prstGeom prst="hexagon">
          <a:avLst>
            <a:gd name="adj" fmla="val 25000"/>
            <a:gd name="vf" fmla="val 115470"/>
          </a:avLst>
        </a:prstGeom>
        <a:solidFill>
          <a:schemeClr val="accent4">
            <a:lumMod val="75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lvl="0" algn="ctr" defTabSz="933450">
            <a:lnSpc>
              <a:spcPct val="90000"/>
            </a:lnSpc>
            <a:spcBef>
              <a:spcPct val="0"/>
            </a:spcBef>
            <a:spcAft>
              <a:spcPct val="35000"/>
            </a:spcAft>
          </a:pPr>
          <a:r>
            <a:rPr lang="en-US" sz="2100" kern="1200" dirty="0" smtClean="0"/>
            <a:t>Separation</a:t>
          </a:r>
          <a:endParaRPr lang="en-US" sz="2100" kern="1200" dirty="0"/>
        </a:p>
      </dsp:txBody>
      <dsp:txXfrm>
        <a:off x="1823063" y="2166105"/>
        <a:ext cx="1253685" cy="1076145"/>
      </dsp:txXfrm>
    </dsp:sp>
    <dsp:sp modelId="{20553D0F-AB39-4807-9AF4-6811331B921B}">
      <dsp:nvSpPr>
        <dsp:cNvPr id="0" name=""/>
        <dsp:cNvSpPr/>
      </dsp:nvSpPr>
      <dsp:spPr>
        <a:xfrm>
          <a:off x="2777947" y="1956786"/>
          <a:ext cx="212026" cy="182832"/>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C5BAEC-7B1B-4CD6-896D-6B4F15211E0A}">
      <dsp:nvSpPr>
        <dsp:cNvPr id="0" name=""/>
        <dsp:cNvSpPr/>
      </dsp:nvSpPr>
      <dsp:spPr>
        <a:xfrm>
          <a:off x="3081985" y="1065270"/>
          <a:ext cx="1816227" cy="1559021"/>
        </a:xfrm>
        <a:prstGeom prst="hexagon">
          <a:avLst>
            <a:gd name="adj" fmla="val 25000"/>
            <a:gd name="vf" fmla="val 115470"/>
          </a:avLst>
        </a:prstGeom>
        <a:blipFill rotWithShape="1">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B2D4675-AD5E-444A-92A3-0F3B4A30F694}">
      <dsp:nvSpPr>
        <dsp:cNvPr id="0" name=""/>
        <dsp:cNvSpPr/>
      </dsp:nvSpPr>
      <dsp:spPr>
        <a:xfrm>
          <a:off x="3123590" y="1756247"/>
          <a:ext cx="212026" cy="182832"/>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AED5F6-2062-4AF6-BE17-B3B09C51781A}">
      <dsp:nvSpPr>
        <dsp:cNvPr id="0" name=""/>
        <dsp:cNvSpPr/>
      </dsp:nvSpPr>
      <dsp:spPr>
        <a:xfrm>
          <a:off x="4630178" y="1922196"/>
          <a:ext cx="1816227" cy="1559021"/>
        </a:xfrm>
        <a:prstGeom prst="hexagon">
          <a:avLst>
            <a:gd name="adj" fmla="val 25000"/>
            <a:gd name="vf" fmla="val 115470"/>
          </a:avLst>
        </a:prstGeom>
        <a:solidFill>
          <a:srgbClr val="00B050"/>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26670" rIns="0" bIns="26670" numCol="1" spcCol="1270" anchor="ctr" anchorCtr="0">
          <a:noAutofit/>
        </a:bodyPr>
        <a:lstStyle/>
        <a:p>
          <a:pPr lvl="0" algn="ctr" defTabSz="933450">
            <a:lnSpc>
              <a:spcPct val="90000"/>
            </a:lnSpc>
            <a:spcBef>
              <a:spcPct val="0"/>
            </a:spcBef>
            <a:spcAft>
              <a:spcPct val="35000"/>
            </a:spcAft>
          </a:pPr>
          <a:r>
            <a:rPr lang="en-US" sz="2100" kern="1200" dirty="0" smtClean="0"/>
            <a:t>Divorce</a:t>
          </a:r>
          <a:endParaRPr lang="en-US" sz="2100" kern="1200" dirty="0"/>
        </a:p>
      </dsp:txBody>
      <dsp:txXfrm>
        <a:off x="4911449" y="2163634"/>
        <a:ext cx="1253685" cy="1076145"/>
      </dsp:txXfrm>
    </dsp:sp>
    <dsp:sp modelId="{90FD8647-42A3-45ED-A835-B058FA7A512E}">
      <dsp:nvSpPr>
        <dsp:cNvPr id="0" name=""/>
        <dsp:cNvSpPr/>
      </dsp:nvSpPr>
      <dsp:spPr>
        <a:xfrm>
          <a:off x="6191973" y="2610291"/>
          <a:ext cx="212026" cy="182832"/>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0BEA6DF-0EE0-4BF0-99AE-5FE164B6A664}">
      <dsp:nvSpPr>
        <dsp:cNvPr id="0" name=""/>
        <dsp:cNvSpPr/>
      </dsp:nvSpPr>
      <dsp:spPr>
        <a:xfrm>
          <a:off x="6184773" y="2697664"/>
          <a:ext cx="1816227" cy="1721939"/>
        </a:xfrm>
        <a:prstGeom prst="hexagon">
          <a:avLst>
            <a:gd name="adj" fmla="val 25000"/>
            <a:gd name="vf" fmla="val 115470"/>
          </a:avLst>
        </a:prstGeom>
        <a:blipFill rotWithShape="1">
          <a:blip xmlns:r="http://schemas.openxmlformats.org/officeDocument/2006/relationships" r:embed="rId4"/>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F804B80-B521-427F-AC6E-24B9AF8748F7}">
      <dsp:nvSpPr>
        <dsp:cNvPr id="0" name=""/>
        <dsp:cNvSpPr/>
      </dsp:nvSpPr>
      <dsp:spPr>
        <a:xfrm>
          <a:off x="6551218" y="2806713"/>
          <a:ext cx="212026" cy="182832"/>
        </a:xfrm>
        <a:prstGeom prst="hexagon">
          <a:avLst>
            <a:gd name="adj" fmla="val 25000"/>
            <a:gd name="vf" fmla="val 115470"/>
          </a:avLst>
        </a:prstGeom>
        <a:solidFill>
          <a:schemeClr val="l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3D9BB-5399-4AF3-8004-067A49973A3B}">
      <dsp:nvSpPr>
        <dsp:cNvPr id="0" name=""/>
        <dsp:cNvSpPr/>
      </dsp:nvSpPr>
      <dsp:spPr>
        <a:xfrm rot="5400000">
          <a:off x="983380" y="1448996"/>
          <a:ext cx="1272534" cy="1448735"/>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5200DE2-FC76-402F-A248-1ADFDD18FA61}">
      <dsp:nvSpPr>
        <dsp:cNvPr id="0" name=""/>
        <dsp:cNvSpPr/>
      </dsp:nvSpPr>
      <dsp:spPr>
        <a:xfrm>
          <a:off x="646235" y="38367"/>
          <a:ext cx="2142198" cy="1499469"/>
        </a:xfrm>
        <a:prstGeom prst="roundRect">
          <a:avLst>
            <a:gd name="adj" fmla="val 16670"/>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Infancy</a:t>
          </a:r>
          <a:endParaRPr lang="en-US" sz="2100" kern="1200" dirty="0"/>
        </a:p>
      </dsp:txBody>
      <dsp:txXfrm>
        <a:off x="719446" y="111578"/>
        <a:ext cx="1995776" cy="1353047"/>
      </dsp:txXfrm>
    </dsp:sp>
    <dsp:sp modelId="{44807BDE-90E8-4649-A608-79D2EB86660B}">
      <dsp:nvSpPr>
        <dsp:cNvPr id="0" name=""/>
        <dsp:cNvSpPr/>
      </dsp:nvSpPr>
      <dsp:spPr>
        <a:xfrm>
          <a:off x="2788434" y="181375"/>
          <a:ext cx="1558030" cy="1211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Focus on attachment and low conflict</a:t>
          </a:r>
          <a:endParaRPr lang="en-US" sz="1300" kern="1200" dirty="0"/>
        </a:p>
      </dsp:txBody>
      <dsp:txXfrm>
        <a:off x="2788434" y="181375"/>
        <a:ext cx="1558030" cy="1211937"/>
      </dsp:txXfrm>
    </dsp:sp>
    <dsp:sp modelId="{451A7ABD-6C1F-42FD-BD3C-193166BF5A36}">
      <dsp:nvSpPr>
        <dsp:cNvPr id="0" name=""/>
        <dsp:cNvSpPr/>
      </dsp:nvSpPr>
      <dsp:spPr>
        <a:xfrm rot="5400000">
          <a:off x="2759490" y="3133395"/>
          <a:ext cx="1272534" cy="1448735"/>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A9B61B-B51E-492F-ABB4-50AADFF3D02B}">
      <dsp:nvSpPr>
        <dsp:cNvPr id="0" name=""/>
        <dsp:cNvSpPr/>
      </dsp:nvSpPr>
      <dsp:spPr>
        <a:xfrm>
          <a:off x="2422345" y="1722765"/>
          <a:ext cx="2142198" cy="1499469"/>
        </a:xfrm>
        <a:prstGeom prst="roundRect">
          <a:avLst>
            <a:gd name="adj" fmla="val 16670"/>
          </a:avLst>
        </a:prstGeom>
        <a:blipFill rotWithShape="0">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Preschool/Young School-aged</a:t>
          </a:r>
          <a:endParaRPr lang="en-US" sz="2100" kern="1200" dirty="0"/>
        </a:p>
      </dsp:txBody>
      <dsp:txXfrm>
        <a:off x="2495556" y="1795976"/>
        <a:ext cx="1995776" cy="1353047"/>
      </dsp:txXfrm>
    </dsp:sp>
    <dsp:sp modelId="{B5485578-E38D-4528-833F-E4111E4795B9}">
      <dsp:nvSpPr>
        <dsp:cNvPr id="0" name=""/>
        <dsp:cNvSpPr/>
      </dsp:nvSpPr>
      <dsp:spPr>
        <a:xfrm>
          <a:off x="4564544" y="1865774"/>
          <a:ext cx="1558030" cy="1211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Explain separation in age-appropriate language and assuring that it is not their fault</a:t>
          </a:r>
          <a:endParaRPr lang="en-US" sz="1300" kern="1200" dirty="0"/>
        </a:p>
      </dsp:txBody>
      <dsp:txXfrm>
        <a:off x="4564544" y="1865774"/>
        <a:ext cx="1558030" cy="1211937"/>
      </dsp:txXfrm>
    </dsp:sp>
    <dsp:sp modelId="{08BA2D33-E804-4F08-8289-E7C4B9F6BB97}">
      <dsp:nvSpPr>
        <dsp:cNvPr id="0" name=""/>
        <dsp:cNvSpPr/>
      </dsp:nvSpPr>
      <dsp:spPr>
        <a:xfrm rot="5400000">
          <a:off x="4535600" y="4817794"/>
          <a:ext cx="1272534" cy="1448735"/>
        </a:xfrm>
        <a:prstGeom prst="bentUpArrow">
          <a:avLst>
            <a:gd name="adj1" fmla="val 32840"/>
            <a:gd name="adj2" fmla="val 25000"/>
            <a:gd name="adj3" fmla="val 3578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EB202A8-5F6C-4308-8895-88F97A8AF3B6}">
      <dsp:nvSpPr>
        <dsp:cNvPr id="0" name=""/>
        <dsp:cNvSpPr/>
      </dsp:nvSpPr>
      <dsp:spPr>
        <a:xfrm>
          <a:off x="4198455" y="3407164"/>
          <a:ext cx="2142198" cy="1499469"/>
        </a:xfrm>
        <a:prstGeom prst="roundRect">
          <a:avLst>
            <a:gd name="adj" fmla="val 16670"/>
          </a:avLst>
        </a:prstGeom>
        <a:blipFill rotWithShape="0">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Older School-aged</a:t>
          </a:r>
          <a:endParaRPr lang="en-US" sz="2100" kern="1200" dirty="0"/>
        </a:p>
      </dsp:txBody>
      <dsp:txXfrm>
        <a:off x="4271666" y="3480375"/>
        <a:ext cx="1995776" cy="1353047"/>
      </dsp:txXfrm>
    </dsp:sp>
    <dsp:sp modelId="{24838789-DE09-46B1-B5CB-7F9B794A8FB5}">
      <dsp:nvSpPr>
        <dsp:cNvPr id="0" name=""/>
        <dsp:cNvSpPr/>
      </dsp:nvSpPr>
      <dsp:spPr>
        <a:xfrm>
          <a:off x="6340654" y="3550173"/>
          <a:ext cx="1558030" cy="12119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ctr" anchorCtr="0">
          <a:noAutofit/>
        </a:bodyPr>
        <a:lstStyle/>
        <a:p>
          <a:pPr marL="114300" lvl="1" indent="-114300" algn="l" defTabSz="577850">
            <a:lnSpc>
              <a:spcPct val="90000"/>
            </a:lnSpc>
            <a:spcBef>
              <a:spcPct val="0"/>
            </a:spcBef>
            <a:spcAft>
              <a:spcPct val="15000"/>
            </a:spcAft>
            <a:buChar char="••"/>
          </a:pPr>
          <a:r>
            <a:rPr lang="en-US" sz="1300" kern="1200" dirty="0" smtClean="0"/>
            <a:t>Concerned about social image. May be embarrassed by family changes.</a:t>
          </a:r>
          <a:endParaRPr lang="en-US" sz="1300" kern="1200" dirty="0"/>
        </a:p>
      </dsp:txBody>
      <dsp:txXfrm>
        <a:off x="6340654" y="3550173"/>
        <a:ext cx="1558030" cy="1211937"/>
      </dsp:txXfrm>
    </dsp:sp>
    <dsp:sp modelId="{8706A35E-C101-45FE-ADAF-301A7776F7D3}">
      <dsp:nvSpPr>
        <dsp:cNvPr id="0" name=""/>
        <dsp:cNvSpPr/>
      </dsp:nvSpPr>
      <dsp:spPr>
        <a:xfrm>
          <a:off x="5974565" y="5091563"/>
          <a:ext cx="2142198" cy="1499469"/>
        </a:xfrm>
        <a:prstGeom prst="roundRect">
          <a:avLst>
            <a:gd name="adj" fmla="val 16670"/>
          </a:avLst>
        </a:prstGeom>
        <a:blipFill rotWithShape="0">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Adolescence                                        </a:t>
          </a:r>
          <a:endParaRPr lang="en-US" sz="2100" kern="1200" dirty="0"/>
        </a:p>
      </dsp:txBody>
      <dsp:txXfrm>
        <a:off x="6047776" y="5164774"/>
        <a:ext cx="1995776" cy="135304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9C5BCA-9F43-42BC-9326-1EE6C68C78E7}">
      <dsp:nvSpPr>
        <dsp:cNvPr id="0" name=""/>
        <dsp:cNvSpPr/>
      </dsp:nvSpPr>
      <dsp:spPr>
        <a:xfrm>
          <a:off x="469371" y="248627"/>
          <a:ext cx="2202651" cy="1502735"/>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2ED5CB5-29C4-4F0E-A272-3EE32D555983}">
      <dsp:nvSpPr>
        <dsp:cNvPr id="0" name=""/>
        <dsp:cNvSpPr/>
      </dsp:nvSpPr>
      <dsp:spPr>
        <a:xfrm>
          <a:off x="398956" y="1727165"/>
          <a:ext cx="2323031" cy="730841"/>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Co-parenting</a:t>
          </a:r>
          <a:endParaRPr lang="en-US" sz="2300" kern="1200" dirty="0"/>
        </a:p>
      </dsp:txBody>
      <dsp:txXfrm>
        <a:off x="398956" y="1727165"/>
        <a:ext cx="2323031" cy="730841"/>
      </dsp:txXfrm>
    </dsp:sp>
    <dsp:sp modelId="{B98E855A-6526-4AC6-AAA6-1E4A096D26FB}">
      <dsp:nvSpPr>
        <dsp:cNvPr id="0" name=""/>
        <dsp:cNvSpPr/>
      </dsp:nvSpPr>
      <dsp:spPr>
        <a:xfrm>
          <a:off x="3001815" y="207705"/>
          <a:ext cx="2290952" cy="1535455"/>
        </a:xfrm>
        <a:prstGeom prst="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99D7C88-9A25-437B-87A9-6E4EBE0BDEF2}">
      <dsp:nvSpPr>
        <dsp:cNvPr id="0" name=""/>
        <dsp:cNvSpPr/>
      </dsp:nvSpPr>
      <dsp:spPr>
        <a:xfrm>
          <a:off x="3001822" y="1728987"/>
          <a:ext cx="2323031" cy="730841"/>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Parallel Parenting</a:t>
          </a:r>
          <a:endParaRPr lang="en-US" sz="2300" kern="1200" dirty="0"/>
        </a:p>
      </dsp:txBody>
      <dsp:txXfrm>
        <a:off x="3001822" y="1728987"/>
        <a:ext cx="2323031" cy="730841"/>
      </dsp:txXfrm>
    </dsp:sp>
    <dsp:sp modelId="{F1BDCDC7-E4E3-4CA4-8CB4-2F3FD15EDD14}">
      <dsp:nvSpPr>
        <dsp:cNvPr id="0" name=""/>
        <dsp:cNvSpPr/>
      </dsp:nvSpPr>
      <dsp:spPr>
        <a:xfrm>
          <a:off x="5712492" y="0"/>
          <a:ext cx="2254123" cy="1933054"/>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05F460-DC57-47BD-84DF-EF3BE53B61F6}">
      <dsp:nvSpPr>
        <dsp:cNvPr id="0" name=""/>
        <dsp:cNvSpPr/>
      </dsp:nvSpPr>
      <dsp:spPr>
        <a:xfrm>
          <a:off x="5721125" y="1692662"/>
          <a:ext cx="2323031" cy="730841"/>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en-US" sz="2300" kern="1200" dirty="0" smtClean="0"/>
            <a:t>Sole Parenting</a:t>
          </a:r>
          <a:endParaRPr lang="en-US" sz="2300" kern="1200" dirty="0"/>
        </a:p>
      </dsp:txBody>
      <dsp:txXfrm>
        <a:off x="5721125" y="1692662"/>
        <a:ext cx="2323031" cy="730841"/>
      </dsp:txXfrm>
    </dsp:sp>
    <dsp:sp modelId="{72887243-066E-4F6D-B4D3-022F328E41A0}">
      <dsp:nvSpPr>
        <dsp:cNvPr id="0" name=""/>
        <dsp:cNvSpPr/>
      </dsp:nvSpPr>
      <dsp:spPr>
        <a:xfrm>
          <a:off x="2924026" y="2796841"/>
          <a:ext cx="2610147" cy="2088118"/>
        </a:xfrm>
        <a:prstGeom prst="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B62804-B3A5-473D-ADE4-CBE3A9119233}">
      <dsp:nvSpPr>
        <dsp:cNvPr id="0" name=""/>
        <dsp:cNvSpPr/>
      </dsp:nvSpPr>
      <dsp:spPr>
        <a:xfrm>
          <a:off x="3158939" y="4676147"/>
          <a:ext cx="2323031" cy="730841"/>
        </a:xfrm>
        <a:prstGeom prst="wedgeRectCallout">
          <a:avLst>
            <a:gd name="adj1" fmla="val 20250"/>
            <a:gd name="adj2" fmla="val -607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endParaRPr lang="en-US" sz="2300" kern="1200"/>
        </a:p>
      </dsp:txBody>
      <dsp:txXfrm>
        <a:off x="3158939" y="4676147"/>
        <a:ext cx="2323031" cy="73084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516F40-DDA5-4E58-88DE-5F11759ED191}">
      <dsp:nvSpPr>
        <dsp:cNvPr id="0" name=""/>
        <dsp:cNvSpPr/>
      </dsp:nvSpPr>
      <dsp:spPr>
        <a:xfrm>
          <a:off x="0" y="365061"/>
          <a:ext cx="8229600" cy="403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0DACDDE-B3B7-4A91-9572-FD636BA7409F}">
      <dsp:nvSpPr>
        <dsp:cNvPr id="0" name=""/>
        <dsp:cNvSpPr/>
      </dsp:nvSpPr>
      <dsp:spPr>
        <a:xfrm>
          <a:off x="411480" y="128901"/>
          <a:ext cx="5760720" cy="4723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711200">
            <a:lnSpc>
              <a:spcPct val="90000"/>
            </a:lnSpc>
            <a:spcBef>
              <a:spcPct val="0"/>
            </a:spcBef>
            <a:spcAft>
              <a:spcPct val="35000"/>
            </a:spcAft>
          </a:pPr>
          <a:r>
            <a:rPr lang="en-US" sz="1600" kern="1200" dirty="0" smtClean="0"/>
            <a:t>FIND MEANING</a:t>
          </a:r>
          <a:endParaRPr lang="en-US" sz="1600" kern="1200" dirty="0"/>
        </a:p>
      </dsp:txBody>
      <dsp:txXfrm>
        <a:off x="434537" y="151958"/>
        <a:ext cx="5714606" cy="426206"/>
      </dsp:txXfrm>
    </dsp:sp>
    <dsp:sp modelId="{E551C4BC-82D9-4262-8537-B7B9BC1664C2}">
      <dsp:nvSpPr>
        <dsp:cNvPr id="0" name=""/>
        <dsp:cNvSpPr/>
      </dsp:nvSpPr>
      <dsp:spPr>
        <a:xfrm>
          <a:off x="0" y="1090821"/>
          <a:ext cx="8229600" cy="403200"/>
        </a:xfrm>
        <a:prstGeom prst="rect">
          <a:avLst/>
        </a:prstGeom>
        <a:solidFill>
          <a:schemeClr val="lt1">
            <a:alpha val="90000"/>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F17F9E-AF73-4E31-9CB5-E80A7147C053}">
      <dsp:nvSpPr>
        <dsp:cNvPr id="0" name=""/>
        <dsp:cNvSpPr/>
      </dsp:nvSpPr>
      <dsp:spPr>
        <a:xfrm>
          <a:off x="411480" y="854661"/>
          <a:ext cx="5760720" cy="47232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711200">
            <a:lnSpc>
              <a:spcPct val="90000"/>
            </a:lnSpc>
            <a:spcBef>
              <a:spcPct val="0"/>
            </a:spcBef>
            <a:spcAft>
              <a:spcPct val="35000"/>
            </a:spcAft>
          </a:pPr>
          <a:r>
            <a:rPr lang="en-US" sz="1600" kern="1200" dirty="0" smtClean="0"/>
            <a:t>TEMPER MASTERY</a:t>
          </a:r>
          <a:endParaRPr lang="en-US" sz="1600" kern="1200" dirty="0"/>
        </a:p>
      </dsp:txBody>
      <dsp:txXfrm>
        <a:off x="434537" y="877718"/>
        <a:ext cx="5714606" cy="426206"/>
      </dsp:txXfrm>
    </dsp:sp>
    <dsp:sp modelId="{9EB2F4BA-134A-494B-8F5C-55C28E666C9C}">
      <dsp:nvSpPr>
        <dsp:cNvPr id="0" name=""/>
        <dsp:cNvSpPr/>
      </dsp:nvSpPr>
      <dsp:spPr>
        <a:xfrm>
          <a:off x="0" y="1816581"/>
          <a:ext cx="8229600" cy="403200"/>
        </a:xfrm>
        <a:prstGeom prst="rect">
          <a:avLst/>
        </a:prstGeom>
        <a:solidFill>
          <a:schemeClr val="lt1">
            <a:alpha val="90000"/>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CE4DC2A-8EA2-4F45-A481-A48A968FA7F3}">
      <dsp:nvSpPr>
        <dsp:cNvPr id="0" name=""/>
        <dsp:cNvSpPr/>
      </dsp:nvSpPr>
      <dsp:spPr>
        <a:xfrm>
          <a:off x="411480" y="1580421"/>
          <a:ext cx="5760720" cy="47232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711200">
            <a:lnSpc>
              <a:spcPct val="90000"/>
            </a:lnSpc>
            <a:spcBef>
              <a:spcPct val="0"/>
            </a:spcBef>
            <a:spcAft>
              <a:spcPct val="35000"/>
            </a:spcAft>
          </a:pPr>
          <a:r>
            <a:rPr lang="en-US" sz="1600" kern="1200" dirty="0" smtClean="0"/>
            <a:t>RECONSTRUCT IDENTITY</a:t>
          </a:r>
          <a:endParaRPr lang="en-US" sz="1600" kern="1200" dirty="0"/>
        </a:p>
      </dsp:txBody>
      <dsp:txXfrm>
        <a:off x="434537" y="1603478"/>
        <a:ext cx="5714606" cy="426206"/>
      </dsp:txXfrm>
    </dsp:sp>
    <dsp:sp modelId="{A069EEDC-2723-42B7-A875-28EAD0604F5C}">
      <dsp:nvSpPr>
        <dsp:cNvPr id="0" name=""/>
        <dsp:cNvSpPr/>
      </dsp:nvSpPr>
      <dsp:spPr>
        <a:xfrm>
          <a:off x="0" y="2542341"/>
          <a:ext cx="8229600" cy="4032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F7054C-7958-4D95-A827-1AC74F108A95}">
      <dsp:nvSpPr>
        <dsp:cNvPr id="0" name=""/>
        <dsp:cNvSpPr/>
      </dsp:nvSpPr>
      <dsp:spPr>
        <a:xfrm>
          <a:off x="411480" y="2306181"/>
          <a:ext cx="5760720" cy="47232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711200">
            <a:lnSpc>
              <a:spcPct val="90000"/>
            </a:lnSpc>
            <a:spcBef>
              <a:spcPct val="0"/>
            </a:spcBef>
            <a:spcAft>
              <a:spcPct val="35000"/>
            </a:spcAft>
          </a:pPr>
          <a:r>
            <a:rPr lang="en-US" sz="1600" kern="1200" dirty="0" smtClean="0"/>
            <a:t>NORMALIZE AMBIVALENCE</a:t>
          </a:r>
          <a:endParaRPr lang="en-US" sz="1600" kern="1200" dirty="0"/>
        </a:p>
      </dsp:txBody>
      <dsp:txXfrm>
        <a:off x="434537" y="2329238"/>
        <a:ext cx="5714606" cy="426206"/>
      </dsp:txXfrm>
    </dsp:sp>
    <dsp:sp modelId="{DDA23096-46A5-4328-A99F-ABB2C63D438E}">
      <dsp:nvSpPr>
        <dsp:cNvPr id="0" name=""/>
        <dsp:cNvSpPr/>
      </dsp:nvSpPr>
      <dsp:spPr>
        <a:xfrm>
          <a:off x="0" y="3268101"/>
          <a:ext cx="8229600" cy="403200"/>
        </a:xfrm>
        <a:prstGeom prst="rect">
          <a:avLst/>
        </a:prstGeom>
        <a:solidFill>
          <a:schemeClr val="lt1">
            <a:alpha val="90000"/>
            <a:hueOff val="0"/>
            <a:satOff val="0"/>
            <a:lumOff val="0"/>
            <a:alphaOff val="0"/>
          </a:schemeClr>
        </a:solidFill>
        <a:ln w="25400"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EBF995-A394-42F0-8386-8721702A807F}">
      <dsp:nvSpPr>
        <dsp:cNvPr id="0" name=""/>
        <dsp:cNvSpPr/>
      </dsp:nvSpPr>
      <dsp:spPr>
        <a:xfrm>
          <a:off x="411480" y="3031941"/>
          <a:ext cx="5760720" cy="472320"/>
        </a:xfrm>
        <a:prstGeom prst="round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711200">
            <a:lnSpc>
              <a:spcPct val="90000"/>
            </a:lnSpc>
            <a:spcBef>
              <a:spcPct val="0"/>
            </a:spcBef>
            <a:spcAft>
              <a:spcPct val="35000"/>
            </a:spcAft>
          </a:pPr>
          <a:r>
            <a:rPr lang="en-US" sz="1600" kern="1200" dirty="0" smtClean="0"/>
            <a:t>REVISE ATTACHMENT</a:t>
          </a:r>
          <a:endParaRPr lang="en-US" sz="1600" kern="1200" dirty="0"/>
        </a:p>
      </dsp:txBody>
      <dsp:txXfrm>
        <a:off x="434537" y="3054998"/>
        <a:ext cx="5714606" cy="426206"/>
      </dsp:txXfrm>
    </dsp:sp>
    <dsp:sp modelId="{FAA99F8E-DA08-49C2-B360-AF66DC6517FB}">
      <dsp:nvSpPr>
        <dsp:cNvPr id="0" name=""/>
        <dsp:cNvSpPr/>
      </dsp:nvSpPr>
      <dsp:spPr>
        <a:xfrm>
          <a:off x="0" y="3993861"/>
          <a:ext cx="8229600" cy="403200"/>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BD084B-0E23-49A2-8B5C-B5DAD4F85DD4}">
      <dsp:nvSpPr>
        <dsp:cNvPr id="0" name=""/>
        <dsp:cNvSpPr/>
      </dsp:nvSpPr>
      <dsp:spPr>
        <a:xfrm>
          <a:off x="411480" y="3757701"/>
          <a:ext cx="5760720" cy="47232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7742" tIns="0" rIns="217742" bIns="0" numCol="1" spcCol="1270" anchor="ctr" anchorCtr="0">
          <a:noAutofit/>
        </a:bodyPr>
        <a:lstStyle/>
        <a:p>
          <a:pPr lvl="0" algn="l" defTabSz="711200">
            <a:lnSpc>
              <a:spcPct val="90000"/>
            </a:lnSpc>
            <a:spcBef>
              <a:spcPct val="0"/>
            </a:spcBef>
            <a:spcAft>
              <a:spcPct val="35000"/>
            </a:spcAft>
          </a:pPr>
          <a:r>
            <a:rPr lang="en-US" sz="1600" kern="1200" dirty="0" smtClean="0"/>
            <a:t>DISCOVER HOPE</a:t>
          </a:r>
          <a:endParaRPr lang="en-US" sz="1600" kern="1200" dirty="0"/>
        </a:p>
      </dsp:txBody>
      <dsp:txXfrm>
        <a:off x="434537" y="3780758"/>
        <a:ext cx="5714606" cy="426206"/>
      </dsp:txXfrm>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02D9D5-7B2C-4AE4-B8E8-FB357BB3384F}" type="datetimeFigureOut">
              <a:rPr lang="en-US" smtClean="0"/>
              <a:t>7/19/2019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F52A581-9B59-4969-A90D-B05CD56A610E}" type="slidenum">
              <a:rPr lang="en-US" smtClean="0"/>
              <a:t>‹#›</a:t>
            </a:fld>
            <a:endParaRPr lang="en-US" dirty="0"/>
          </a:p>
        </p:txBody>
      </p:sp>
    </p:spTree>
    <p:extLst>
      <p:ext uri="{BB962C8B-B14F-4D97-AF65-F5344CB8AC3E}">
        <p14:creationId xmlns:p14="http://schemas.microsoft.com/office/powerpoint/2010/main" val="19487489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smtClean="0">
                <a:solidFill>
                  <a:schemeClr val="tx1"/>
                </a:solidFill>
                <a:effectLst/>
                <a:latin typeface="+mn-lt"/>
                <a:ea typeface="+mn-ea"/>
                <a:cs typeface="+mn-cs"/>
              </a:rPr>
              <a:t>Relational separations and transitional life events are part of the ever-changing landscape of childhood. </a:t>
            </a:r>
          </a:p>
          <a:p>
            <a:pPr marL="228600" indent="-228600">
              <a:buAutoNum type="arabicPeriod"/>
            </a:pPr>
            <a:r>
              <a:rPr lang="en-US" dirty="0" smtClean="0"/>
              <a:t>Child-centered workers and other helping professionals must be prepared to help children respond to expected, unexpected and ambiguous losses that occur in childhood. </a:t>
            </a:r>
          </a:p>
          <a:p>
            <a:pPr marL="228600" indent="-228600">
              <a:buAutoNum type="arabicPeriod"/>
            </a:pPr>
            <a:r>
              <a:rPr lang="en-US" dirty="0" smtClean="0"/>
              <a:t>Expected losses and transitions include for example, </a:t>
            </a:r>
            <a:r>
              <a:rPr lang="en-US" sz="1200" kern="1200" dirty="0" smtClean="0">
                <a:solidFill>
                  <a:schemeClr val="tx1"/>
                </a:solidFill>
                <a:effectLst/>
                <a:latin typeface="+mn-lt"/>
                <a:ea typeface="+mn-ea"/>
                <a:cs typeface="+mn-cs"/>
              </a:rPr>
              <a:t>the arrival</a:t>
            </a:r>
            <a:r>
              <a:rPr lang="en-US" sz="1200" kern="1200" baseline="0" dirty="0" smtClean="0">
                <a:solidFill>
                  <a:schemeClr val="tx1"/>
                </a:solidFill>
                <a:effectLst/>
                <a:latin typeface="+mn-lt"/>
                <a:ea typeface="+mn-ea"/>
                <a:cs typeface="+mn-cs"/>
              </a:rPr>
              <a:t> of </a:t>
            </a:r>
            <a:r>
              <a:rPr lang="en-US" sz="1200" kern="1200" dirty="0" smtClean="0">
                <a:solidFill>
                  <a:schemeClr val="tx1"/>
                </a:solidFill>
                <a:effectLst/>
                <a:latin typeface="+mn-lt"/>
                <a:ea typeface="+mn-ea"/>
                <a:cs typeface="+mn-cs"/>
              </a:rPr>
              <a:t>a new sibling, moving on to middle school, and relocating to a new neighborhood. Most children navigate these changes well;</a:t>
            </a:r>
            <a:r>
              <a:rPr lang="en-US" sz="1200" kern="1200" baseline="0" dirty="0" smtClean="0">
                <a:solidFill>
                  <a:schemeClr val="tx1"/>
                </a:solidFill>
                <a:effectLst/>
                <a:latin typeface="+mn-lt"/>
                <a:ea typeface="+mn-ea"/>
                <a:cs typeface="+mn-cs"/>
              </a:rPr>
              <a:t> most need adults to help them facilitate and structure transitions.</a:t>
            </a:r>
          </a:p>
          <a:p>
            <a:pPr marL="228600" indent="-228600">
              <a:buAutoNum type="arabicPeriod"/>
            </a:pPr>
            <a:r>
              <a:rPr lang="en-US" sz="1200" kern="1200" dirty="0" smtClean="0">
                <a:solidFill>
                  <a:schemeClr val="tx1"/>
                </a:solidFill>
                <a:effectLst/>
                <a:latin typeface="+mn-lt"/>
                <a:ea typeface="+mn-ea"/>
                <a:cs typeface="+mn-cs"/>
              </a:rPr>
              <a:t>The death of a loved or cared for person is an unforeseen yet common loss experienced by children. (Chapter 11 will focus on children</a:t>
            </a:r>
            <a:r>
              <a:rPr lang="en-US" sz="1200" kern="1200" baseline="0" dirty="0" smtClean="0">
                <a:solidFill>
                  <a:schemeClr val="tx1"/>
                </a:solidFill>
                <a:effectLst/>
                <a:latin typeface="+mn-lt"/>
                <a:ea typeface="+mn-ea"/>
                <a:cs typeface="+mn-cs"/>
              </a:rPr>
              <a:t> and death.)</a:t>
            </a:r>
          </a:p>
          <a:p>
            <a:pPr marL="228600" indent="-228600">
              <a:buAutoNum type="arabicPeriod"/>
            </a:pPr>
            <a:r>
              <a:rPr lang="en-US" sz="1200" kern="1200" dirty="0" smtClean="0">
                <a:solidFill>
                  <a:schemeClr val="tx1"/>
                </a:solidFill>
                <a:effectLst/>
                <a:latin typeface="+mn-lt"/>
                <a:ea typeface="+mn-ea"/>
                <a:cs typeface="+mn-cs"/>
              </a:rPr>
              <a:t>Separations from parents are instigated by situations such as divorce, military deployment, incarceration and hospitalization. </a:t>
            </a:r>
          </a:p>
          <a:p>
            <a:pPr marL="228600" indent="-228600">
              <a:buAutoNum type="arabicPeriod"/>
            </a:pPr>
            <a:r>
              <a:rPr lang="en-US" sz="1200" kern="1200" dirty="0" smtClean="0">
                <a:solidFill>
                  <a:schemeClr val="tx1"/>
                </a:solidFill>
                <a:effectLst/>
                <a:latin typeface="+mn-lt"/>
                <a:ea typeface="+mn-ea"/>
                <a:cs typeface="+mn-cs"/>
              </a:rPr>
              <a:t>Losses are experienced by children when parents, family members or caregivers are physically present yet emotionally and relationally inaccessible. Pauline Boss identified</a:t>
            </a:r>
            <a:r>
              <a:rPr lang="en-US" sz="1200" kern="1200" baseline="0" dirty="0" smtClean="0">
                <a:solidFill>
                  <a:schemeClr val="tx1"/>
                </a:solidFill>
                <a:effectLst/>
                <a:latin typeface="+mn-lt"/>
                <a:ea typeface="+mn-ea"/>
                <a:cs typeface="+mn-cs"/>
              </a:rPr>
              <a:t> these experiences as ‘ambiguous losses.’</a:t>
            </a:r>
          </a:p>
          <a:p>
            <a:pPr marL="0" indent="0">
              <a:buNone/>
            </a:pPr>
            <a:endParaRPr lang="en-US" sz="1200" kern="1200" baseline="0" dirty="0" smtClean="0">
              <a:solidFill>
                <a:schemeClr val="tx1"/>
              </a:solidFill>
              <a:effectLst/>
              <a:latin typeface="+mn-lt"/>
              <a:ea typeface="+mn-ea"/>
              <a:cs typeface="+mn-cs"/>
            </a:endParaRPr>
          </a:p>
          <a:p>
            <a:pPr marL="0" indent="0">
              <a:buNone/>
            </a:pPr>
            <a:r>
              <a:rPr lang="en-US" sz="1200" kern="1200" baseline="0" dirty="0" smtClean="0">
                <a:solidFill>
                  <a:schemeClr val="tx1"/>
                </a:solidFill>
                <a:effectLst/>
                <a:latin typeface="+mn-lt"/>
                <a:ea typeface="+mn-ea"/>
                <a:cs typeface="+mn-cs"/>
              </a:rPr>
              <a:t>Photos: www.flickr.com</a:t>
            </a:r>
            <a:endParaRPr lang="en-US" dirty="0"/>
          </a:p>
        </p:txBody>
      </p:sp>
      <p:sp>
        <p:nvSpPr>
          <p:cNvPr id="4" name="Slide Number Placeholder 3"/>
          <p:cNvSpPr>
            <a:spLocks noGrp="1"/>
          </p:cNvSpPr>
          <p:nvPr>
            <p:ph type="sldNum" sz="quarter" idx="10"/>
          </p:nvPr>
        </p:nvSpPr>
        <p:spPr/>
        <p:txBody>
          <a:bodyPr/>
          <a:lstStyle/>
          <a:p>
            <a:fld id="{9F52A581-9B59-4969-A90D-B05CD56A610E}" type="slidenum">
              <a:rPr lang="en-US" smtClean="0"/>
              <a:t>2</a:t>
            </a:fld>
            <a:endParaRPr lang="en-US" dirty="0"/>
          </a:p>
        </p:txBody>
      </p:sp>
    </p:spTree>
    <p:extLst>
      <p:ext uri="{BB962C8B-B14F-4D97-AF65-F5344CB8AC3E}">
        <p14:creationId xmlns:p14="http://schemas.microsoft.com/office/powerpoint/2010/main" val="29551525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baseline="0" dirty="0" smtClean="0"/>
              <a:t>Boss’ (2006) framework</a:t>
            </a:r>
            <a:r>
              <a:rPr lang="en-US" sz="1200" kern="1200" dirty="0" smtClean="0">
                <a:solidFill>
                  <a:schemeClr val="tx1"/>
                </a:solidFill>
                <a:effectLst/>
                <a:latin typeface="+mn-lt"/>
                <a:ea typeface="+mn-ea"/>
                <a:cs typeface="+mn-cs"/>
              </a:rPr>
              <a:t> guides children to</a:t>
            </a:r>
            <a:r>
              <a:rPr lang="en-US" sz="1200" kern="1200" baseline="0" dirty="0" smtClean="0">
                <a:solidFill>
                  <a:schemeClr val="tx1"/>
                </a:solidFill>
                <a:effectLst/>
                <a:latin typeface="+mn-lt"/>
                <a:ea typeface="+mn-ea"/>
                <a:cs typeface="+mn-cs"/>
              </a:rPr>
              <a:t> address what they</a:t>
            </a:r>
            <a:r>
              <a:rPr lang="en-US" sz="1200" kern="1200" dirty="0" smtClean="0">
                <a:solidFill>
                  <a:schemeClr val="tx1"/>
                </a:solidFill>
                <a:effectLst/>
                <a:latin typeface="+mn-lt"/>
                <a:ea typeface="+mn-ea"/>
                <a:cs typeface="+mn-cs"/>
              </a:rPr>
              <a:t> can and cannot control;</a:t>
            </a:r>
            <a:r>
              <a:rPr lang="en-US" sz="1200" kern="1200" baseline="0" dirty="0" smtClean="0">
                <a:solidFill>
                  <a:schemeClr val="tx1"/>
                </a:solidFill>
                <a:effectLst/>
                <a:latin typeface="+mn-lt"/>
                <a:ea typeface="+mn-ea"/>
                <a:cs typeface="+mn-cs"/>
              </a:rPr>
              <a:t> encourages the development of </a:t>
            </a:r>
            <a:r>
              <a:rPr lang="en-US" sz="1200" kern="1200" dirty="0" smtClean="0">
                <a:solidFill>
                  <a:schemeClr val="tx1"/>
                </a:solidFill>
                <a:effectLst/>
                <a:latin typeface="+mn-lt"/>
                <a:ea typeface="+mn-ea"/>
                <a:cs typeface="+mn-cs"/>
              </a:rPr>
              <a:t>positive coping strategies that externalize blame; and assists children in adapting to expected and unanticipated separations.</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200" kern="1200" dirty="0" smtClean="0">
                <a:solidFill>
                  <a:schemeClr val="tx1"/>
                </a:solidFill>
                <a:effectLst/>
                <a:latin typeface="+mn-lt"/>
                <a:ea typeface="+mn-ea"/>
                <a:cs typeface="+mn-cs"/>
              </a:rPr>
              <a:t> Healthy adaptation is accomplished</a:t>
            </a:r>
            <a:r>
              <a:rPr lang="en-US" sz="1200" kern="1200" baseline="0" dirty="0" smtClean="0">
                <a:solidFill>
                  <a:schemeClr val="tx1"/>
                </a:solidFill>
                <a:effectLst/>
                <a:latin typeface="+mn-lt"/>
                <a:ea typeface="+mn-ea"/>
                <a:cs typeface="+mn-cs"/>
              </a:rPr>
              <a:t> when</a:t>
            </a:r>
            <a:r>
              <a:rPr lang="en-US" sz="1200" kern="1200" dirty="0" smtClean="0">
                <a:solidFill>
                  <a:schemeClr val="tx1"/>
                </a:solidFill>
                <a:effectLst/>
                <a:latin typeface="+mn-lt"/>
                <a:ea typeface="+mn-ea"/>
                <a:cs typeface="+mn-cs"/>
              </a:rPr>
              <a:t> children can miss their loved one yet stay emotionally connected to available and caring adults.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30000" dirty="0" smtClean="0"/>
              <a:t>1 </a:t>
            </a:r>
            <a:r>
              <a:rPr lang="en-US" baseline="0" dirty="0" smtClean="0"/>
              <a:t> </a:t>
            </a:r>
            <a:r>
              <a:rPr lang="en-US" sz="1200" i="0" kern="1200" dirty="0" smtClean="0">
                <a:solidFill>
                  <a:schemeClr val="tx1"/>
                </a:solidFill>
                <a:effectLst/>
                <a:latin typeface="+mn-lt"/>
                <a:ea typeface="+mn-ea"/>
                <a:cs typeface="+mn-cs"/>
              </a:rPr>
              <a:t>Boss, P. (2006</a:t>
            </a:r>
            <a:r>
              <a:rPr lang="en-US" sz="1200" i="1" kern="120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Loss,</a:t>
            </a:r>
            <a:r>
              <a:rPr lang="en-US" sz="1200" i="1" kern="120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Trauma, and Resilience: Therapeutic Work with Ambiguous Loss</a:t>
            </a:r>
            <a:r>
              <a:rPr lang="en-US" sz="1200" i="1" kern="120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New York: W. W. Norton. </a:t>
            </a:r>
            <a:endParaRPr lang="en-US" sz="1200" i="1" kern="1200" dirty="0" smtClean="0">
              <a:solidFill>
                <a:schemeClr val="tx1"/>
              </a:solidFill>
              <a:effectLst/>
              <a:latin typeface="+mn-lt"/>
              <a:ea typeface="+mn-ea"/>
              <a:cs typeface="+mn-cs"/>
            </a:endParaRPr>
          </a:p>
          <a:p>
            <a:endParaRPr lang="en-US" baseline="30000" dirty="0"/>
          </a:p>
        </p:txBody>
      </p:sp>
      <p:sp>
        <p:nvSpPr>
          <p:cNvPr id="4" name="Slide Number Placeholder 3"/>
          <p:cNvSpPr>
            <a:spLocks noGrp="1"/>
          </p:cNvSpPr>
          <p:nvPr>
            <p:ph type="sldNum" sz="quarter" idx="10"/>
          </p:nvPr>
        </p:nvSpPr>
        <p:spPr/>
        <p:txBody>
          <a:bodyPr/>
          <a:lstStyle/>
          <a:p>
            <a:fld id="{9F52A581-9B59-4969-A90D-B05CD56A610E}" type="slidenum">
              <a:rPr lang="en-US" smtClean="0"/>
              <a:t>11</a:t>
            </a:fld>
            <a:endParaRPr lang="en-US" dirty="0"/>
          </a:p>
        </p:txBody>
      </p:sp>
    </p:spTree>
    <p:extLst>
      <p:ext uri="{BB962C8B-B14F-4D97-AF65-F5344CB8AC3E}">
        <p14:creationId xmlns:p14="http://schemas.microsoft.com/office/powerpoint/2010/main" val="184747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smtClean="0">
                <a:solidFill>
                  <a:schemeClr val="tx1"/>
                </a:solidFill>
                <a:effectLst/>
                <a:latin typeface="+mn-lt"/>
                <a:ea typeface="+mn-ea"/>
                <a:cs typeface="+mn-cs"/>
              </a:rPr>
              <a:t>Children in military families may experience uncertainty and anticipation of loss interwoven into all aspects of everyday life. </a:t>
            </a:r>
          </a:p>
          <a:p>
            <a:pPr marL="228600" indent="-228600">
              <a:buAutoNum type="arabicPeriod"/>
            </a:pPr>
            <a:r>
              <a:rPr lang="en-US" sz="1200" kern="1200" dirty="0" smtClean="0">
                <a:solidFill>
                  <a:schemeClr val="tx1"/>
                </a:solidFill>
                <a:effectLst/>
                <a:latin typeface="+mn-lt"/>
                <a:ea typeface="+mn-ea"/>
                <a:cs typeface="+mn-cs"/>
              </a:rPr>
              <a:t>Feelings of uncertainty arise when children</a:t>
            </a:r>
            <a:r>
              <a:rPr lang="en-US" sz="1200" kern="1200" baseline="0" dirty="0" smtClean="0">
                <a:solidFill>
                  <a:schemeClr val="tx1"/>
                </a:solidFill>
                <a:effectLst/>
                <a:latin typeface="+mn-lt"/>
                <a:ea typeface="+mn-ea"/>
                <a:cs typeface="+mn-cs"/>
              </a:rPr>
              <a:t> and youth</a:t>
            </a:r>
            <a:r>
              <a:rPr lang="en-US" sz="1200" kern="1200" dirty="0" smtClean="0">
                <a:solidFill>
                  <a:schemeClr val="tx1"/>
                </a:solidFill>
                <a:effectLst/>
                <a:latin typeface="+mn-lt"/>
                <a:ea typeface="+mn-ea"/>
                <a:cs typeface="+mn-cs"/>
              </a:rPr>
              <a:t> wonder about whether and if their parent’s will be deployed. It continues following deployment and is often exacerbated by unexpected changes in return dates and unanticipated redeployments.</a:t>
            </a:r>
          </a:p>
          <a:p>
            <a:pPr marL="228600" indent="-228600">
              <a:buAutoNum type="arabicPeriod"/>
            </a:pPr>
            <a:r>
              <a:rPr lang="en-US" sz="1200" kern="1200" dirty="0" smtClean="0">
                <a:solidFill>
                  <a:schemeClr val="tx1"/>
                </a:solidFill>
                <a:effectLst/>
                <a:latin typeface="+mn-lt"/>
                <a:ea typeface="+mn-ea"/>
                <a:cs typeface="+mn-cs"/>
              </a:rPr>
              <a:t> Active</a:t>
            </a:r>
            <a:r>
              <a:rPr lang="en-US" sz="1200" kern="1200" baseline="0" dirty="0" smtClean="0">
                <a:solidFill>
                  <a:schemeClr val="tx1"/>
                </a:solidFill>
                <a:effectLst/>
                <a:latin typeface="+mn-lt"/>
                <a:ea typeface="+mn-ea"/>
                <a:cs typeface="+mn-cs"/>
              </a:rPr>
              <a:t> duty military and</a:t>
            </a:r>
            <a:r>
              <a:rPr lang="en-US" sz="1200" kern="1200" dirty="0" smtClean="0">
                <a:solidFill>
                  <a:schemeClr val="tx1"/>
                </a:solidFill>
                <a:effectLst/>
                <a:latin typeface="+mn-lt"/>
                <a:ea typeface="+mn-ea"/>
                <a:cs typeface="+mn-cs"/>
              </a:rPr>
              <a:t> veterans return from active combat changed in some way;</a:t>
            </a:r>
            <a:r>
              <a:rPr lang="en-US" sz="1200" kern="1200" baseline="0" dirty="0" smtClean="0">
                <a:solidFill>
                  <a:schemeClr val="tx1"/>
                </a:solidFill>
                <a:effectLst/>
                <a:latin typeface="+mn-lt"/>
                <a:ea typeface="+mn-ea"/>
                <a:cs typeface="+mn-cs"/>
              </a:rPr>
              <a:t> with physical injury; post-traumatic stress or</a:t>
            </a:r>
            <a:r>
              <a:rPr lang="en-US" sz="1200" kern="1200" dirty="0" smtClean="0">
                <a:solidFill>
                  <a:schemeClr val="tx1"/>
                </a:solidFill>
                <a:effectLst/>
                <a:latin typeface="+mn-lt"/>
                <a:ea typeface="+mn-ea"/>
                <a:cs typeface="+mn-cs"/>
              </a:rPr>
              <a:t> by having witnessed death and environmental destruction.</a:t>
            </a:r>
          </a:p>
          <a:p>
            <a:pPr marL="228600" indent="-228600">
              <a:buAutoNum type="arabicPeriod"/>
            </a:pPr>
            <a:r>
              <a:rPr lang="en-US" sz="1200" kern="1200" dirty="0" smtClean="0">
                <a:solidFill>
                  <a:schemeClr val="tx1"/>
                </a:solidFill>
                <a:effectLst/>
                <a:latin typeface="+mn-lt"/>
                <a:ea typeface="+mn-ea"/>
                <a:cs typeface="+mn-cs"/>
              </a:rPr>
              <a:t>Parental absence due to deployment in and of itself creates shifts in family structure, routines, and tasks. </a:t>
            </a:r>
          </a:p>
          <a:p>
            <a:pPr marL="228600" indent="-228600">
              <a:buAutoNum type="arabicPeriod"/>
            </a:pPr>
            <a:r>
              <a:rPr lang="en-US" sz="1200" kern="1200" dirty="0" smtClean="0">
                <a:solidFill>
                  <a:schemeClr val="tx1"/>
                </a:solidFill>
                <a:effectLst/>
                <a:latin typeface="+mn-lt"/>
                <a:ea typeface="+mn-ea"/>
                <a:cs typeface="+mn-cs"/>
              </a:rPr>
              <a:t>Perceptions and appraisals of deployed parents’ military roles also make a difference;</a:t>
            </a:r>
            <a:r>
              <a:rPr lang="en-US" sz="1200" kern="1200" baseline="0" dirty="0" smtClean="0">
                <a:solidFill>
                  <a:schemeClr val="tx1"/>
                </a:solidFill>
                <a:effectLst/>
                <a:latin typeface="+mn-lt"/>
                <a:ea typeface="+mn-ea"/>
                <a:cs typeface="+mn-cs"/>
              </a:rPr>
              <a:t> when children believe that parents are fighting for a good cause it’s easier to feel pride and accept their absence.</a:t>
            </a:r>
            <a:endParaRPr lang="en-US" sz="1200" kern="1200" dirty="0" smtClean="0">
              <a:solidFill>
                <a:schemeClr val="tx1"/>
              </a:solidFill>
              <a:effectLst/>
              <a:latin typeface="+mn-lt"/>
              <a:ea typeface="+mn-ea"/>
              <a:cs typeface="+mn-cs"/>
            </a:endParaRPr>
          </a:p>
          <a:p>
            <a:pPr marL="228600" indent="-228600">
              <a:buAutoNum type="arabicPeriod"/>
            </a:pPr>
            <a:r>
              <a:rPr lang="en-US" sz="1200" kern="1200" dirty="0" smtClean="0">
                <a:solidFill>
                  <a:schemeClr val="tx1"/>
                </a:solidFill>
                <a:effectLst/>
                <a:latin typeface="+mn-lt"/>
                <a:ea typeface="+mn-ea"/>
                <a:cs typeface="+mn-cs"/>
              </a:rPr>
              <a:t>Proximity</a:t>
            </a:r>
            <a:r>
              <a:rPr lang="en-US" sz="1200" kern="1200" baseline="0" dirty="0" smtClean="0">
                <a:solidFill>
                  <a:schemeClr val="tx1"/>
                </a:solidFill>
                <a:effectLst/>
                <a:latin typeface="+mn-lt"/>
                <a:ea typeface="+mn-ea"/>
                <a:cs typeface="+mn-cs"/>
              </a:rPr>
              <a:t> to others </a:t>
            </a:r>
            <a:r>
              <a:rPr lang="en-US" sz="1200" kern="1200" dirty="0" smtClean="0">
                <a:solidFill>
                  <a:schemeClr val="tx1"/>
                </a:solidFill>
                <a:effectLst/>
                <a:latin typeface="+mn-lt"/>
                <a:ea typeface="+mn-ea"/>
                <a:cs typeface="+mn-cs"/>
              </a:rPr>
              <a:t>who share common experiences, values and</a:t>
            </a:r>
            <a:r>
              <a:rPr lang="en-US" sz="1200" kern="1200" baseline="0" dirty="0" smtClean="0">
                <a:solidFill>
                  <a:schemeClr val="tx1"/>
                </a:solidFill>
                <a:effectLst/>
                <a:latin typeface="+mn-lt"/>
                <a:ea typeface="+mn-ea"/>
                <a:cs typeface="+mn-cs"/>
              </a:rPr>
              <a:t> strains provide children and </a:t>
            </a:r>
            <a:r>
              <a:rPr lang="en-US" sz="1200" kern="1200" dirty="0" smtClean="0">
                <a:solidFill>
                  <a:schemeClr val="tx1"/>
                </a:solidFill>
                <a:effectLst/>
                <a:latin typeface="+mn-lt"/>
                <a:ea typeface="+mn-ea"/>
                <a:cs typeface="+mn-cs"/>
              </a:rPr>
              <a:t>non-deployed parents with support.</a:t>
            </a:r>
            <a:r>
              <a:rPr lang="en-US" sz="1200" kern="1200" baseline="0" dirty="0" smtClean="0">
                <a:solidFill>
                  <a:schemeClr val="tx1"/>
                </a:solidFill>
                <a:effectLst/>
                <a:latin typeface="+mn-lt"/>
                <a:ea typeface="+mn-ea"/>
                <a:cs typeface="+mn-cs"/>
              </a:rPr>
              <a:t>  </a:t>
            </a:r>
          </a:p>
          <a:p>
            <a:pPr marL="228600" indent="-228600">
              <a:buAutoNum type="arabicPeriod"/>
            </a:pPr>
            <a:r>
              <a:rPr lang="en-US" sz="1200" kern="1200" baseline="0" dirty="0" smtClean="0">
                <a:solidFill>
                  <a:schemeClr val="tx1"/>
                </a:solidFill>
                <a:effectLst/>
                <a:latin typeface="+mn-lt"/>
                <a:ea typeface="+mn-ea"/>
                <a:cs typeface="+mn-cs"/>
              </a:rPr>
              <a:t>Veterans and </a:t>
            </a:r>
            <a:r>
              <a:rPr lang="en-US" sz="1200" kern="1200" dirty="0" smtClean="0">
                <a:solidFill>
                  <a:schemeClr val="tx1"/>
                </a:solidFill>
                <a:effectLst/>
                <a:latin typeface="+mn-lt"/>
                <a:ea typeface="+mn-ea"/>
                <a:cs typeface="+mn-cs"/>
              </a:rPr>
              <a:t>National Guard and Reservist (NGR) families live in civilian or non-military communities</a:t>
            </a:r>
            <a:r>
              <a:rPr lang="en-US" sz="1200" kern="1200" baseline="0" dirty="0" smtClean="0">
                <a:solidFill>
                  <a:schemeClr val="tx1"/>
                </a:solidFill>
                <a:effectLst/>
                <a:latin typeface="+mn-lt"/>
                <a:ea typeface="+mn-ea"/>
                <a:cs typeface="+mn-cs"/>
              </a:rPr>
              <a:t> and</a:t>
            </a:r>
            <a:r>
              <a:rPr lang="en-US" sz="1200" kern="1200" dirty="0" smtClean="0">
                <a:solidFill>
                  <a:schemeClr val="tx1"/>
                </a:solidFill>
                <a:effectLst/>
                <a:latin typeface="+mn-lt"/>
                <a:ea typeface="+mn-ea"/>
                <a:cs typeface="+mn-cs"/>
              </a:rPr>
              <a:t> sometimes feel isolated from the kinds of supports and services they need. </a:t>
            </a:r>
            <a:endParaRPr lang="en-US" dirty="0" smtClean="0"/>
          </a:p>
          <a:p>
            <a:r>
              <a:rPr lang="en-US" dirty="0" smtClean="0"/>
              <a:t>Photo:</a:t>
            </a:r>
            <a:r>
              <a:rPr lang="en-US" baseline="0" dirty="0" smtClean="0"/>
              <a:t> commons.wikimedia.org.</a:t>
            </a:r>
            <a:endParaRPr lang="en-US" dirty="0"/>
          </a:p>
        </p:txBody>
      </p:sp>
      <p:sp>
        <p:nvSpPr>
          <p:cNvPr id="4" name="Slide Number Placeholder 3"/>
          <p:cNvSpPr>
            <a:spLocks noGrp="1"/>
          </p:cNvSpPr>
          <p:nvPr>
            <p:ph type="sldNum" sz="quarter" idx="10"/>
          </p:nvPr>
        </p:nvSpPr>
        <p:spPr/>
        <p:txBody>
          <a:bodyPr/>
          <a:lstStyle/>
          <a:p>
            <a:fld id="{9F52A581-9B59-4969-A90D-B05CD56A610E}" type="slidenum">
              <a:rPr lang="en-US" smtClean="0"/>
              <a:t>12</a:t>
            </a:fld>
            <a:endParaRPr lang="en-US" dirty="0"/>
          </a:p>
        </p:txBody>
      </p:sp>
    </p:spTree>
    <p:extLst>
      <p:ext uri="{BB962C8B-B14F-4D97-AF65-F5344CB8AC3E}">
        <p14:creationId xmlns:p14="http://schemas.microsoft.com/office/powerpoint/2010/main" val="33329174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smtClean="0">
                <a:solidFill>
                  <a:schemeClr val="tx1"/>
                </a:solidFill>
                <a:effectLst/>
                <a:latin typeface="+mn-lt"/>
                <a:ea typeface="+mn-ea"/>
                <a:cs typeface="+mn-cs"/>
              </a:rPr>
              <a:t>An estimated 1.5 - 2 million minor children in America have incarcerated parents during some point in their formative years; up to 10 million youth at any given time have mothers and fathers involved to some extent with the criminal justice system.</a:t>
            </a:r>
          </a:p>
          <a:p>
            <a:pPr marL="228600" indent="-228600">
              <a:buAutoNum type="arabicPeriod"/>
            </a:pPr>
            <a:r>
              <a:rPr lang="en-US" sz="1200" kern="1200" dirty="0" smtClean="0">
                <a:solidFill>
                  <a:schemeClr val="tx1"/>
                </a:solidFill>
                <a:effectLst/>
                <a:latin typeface="+mn-lt"/>
                <a:ea typeface="+mn-ea"/>
                <a:cs typeface="+mn-cs"/>
              </a:rPr>
              <a:t>Unlike children of military parents who receive sympathy for their plight, children of incarcerated parents remain secretive due to anticipated stigma, blame, or social disapproval when others learn of their parents’ crimes.</a:t>
            </a:r>
          </a:p>
          <a:p>
            <a:pPr marL="228600" indent="-228600">
              <a:buAutoNum type="arabicPeriod"/>
            </a:pPr>
            <a:r>
              <a:rPr lang="en-US" sz="1200" kern="1200" dirty="0" smtClean="0">
                <a:solidFill>
                  <a:schemeClr val="tx1"/>
                </a:solidFill>
                <a:effectLst/>
                <a:latin typeface="+mn-lt"/>
                <a:ea typeface="+mn-ea"/>
                <a:cs typeface="+mn-cs"/>
              </a:rPr>
              <a:t>Children with incarcerated parents may exhibit insecurities and disruptions in their attachment patterns making it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difficult for them to establish trusting relationships with other available, caring adults. </a:t>
            </a:r>
          </a:p>
          <a:p>
            <a:pPr marL="228600" indent="-228600">
              <a:buAutoNum type="arabicPeriod"/>
            </a:pPr>
            <a:r>
              <a:rPr lang="en-US" sz="1200" kern="1200" dirty="0" smtClean="0">
                <a:solidFill>
                  <a:schemeClr val="tx1"/>
                </a:solidFill>
                <a:effectLst/>
                <a:latin typeface="+mn-lt"/>
                <a:ea typeface="+mn-ea"/>
                <a:cs typeface="+mn-cs"/>
              </a:rPr>
              <a:t>Family insecurities are common for children and</a:t>
            </a:r>
            <a:r>
              <a:rPr lang="en-US" sz="1200" kern="1200" baseline="0" dirty="0" smtClean="0">
                <a:solidFill>
                  <a:schemeClr val="tx1"/>
                </a:solidFill>
                <a:effectLst/>
                <a:latin typeface="+mn-lt"/>
                <a:ea typeface="+mn-ea"/>
                <a:cs typeface="+mn-cs"/>
              </a:rPr>
              <a:t> youth with incarcerated parents; </a:t>
            </a:r>
            <a:r>
              <a:rPr lang="en-US" sz="1200" kern="1200" dirty="0" smtClean="0">
                <a:solidFill>
                  <a:schemeClr val="tx1"/>
                </a:solidFill>
                <a:effectLst/>
                <a:latin typeface="+mn-lt"/>
                <a:ea typeface="+mn-ea"/>
                <a:cs typeface="+mn-cs"/>
              </a:rPr>
              <a:t>children frequently lose contact not only with their incarcerated parents but also with other significant adults due to crises and relocations.</a:t>
            </a:r>
          </a:p>
          <a:p>
            <a:pPr marL="228600" indent="-228600">
              <a:buAutoNum type="arabicPeriod"/>
            </a:pPr>
            <a:r>
              <a:rPr lang="en-US" sz="1200" kern="1200" dirty="0" smtClean="0">
                <a:solidFill>
                  <a:schemeClr val="tx1"/>
                </a:solidFill>
                <a:effectLst/>
                <a:latin typeface="+mn-lt"/>
                <a:ea typeface="+mn-ea"/>
                <a:cs typeface="+mn-cs"/>
              </a:rPr>
              <a:t>Attempts to stay connected to the incarcerated parent are difficult;</a:t>
            </a:r>
            <a:r>
              <a:rPr lang="en-US" sz="1200" kern="1200" baseline="0" dirty="0" smtClean="0">
                <a:solidFill>
                  <a:schemeClr val="tx1"/>
                </a:solidFill>
                <a:effectLst/>
                <a:latin typeface="+mn-lt"/>
                <a:ea typeface="+mn-ea"/>
                <a:cs typeface="+mn-cs"/>
              </a:rPr>
              <a:t> visitation r</a:t>
            </a:r>
            <a:r>
              <a:rPr lang="en-US" sz="1200" kern="1200" dirty="0" smtClean="0">
                <a:solidFill>
                  <a:schemeClr val="tx1"/>
                </a:solidFill>
                <a:effectLst/>
                <a:latin typeface="+mn-lt"/>
                <a:ea typeface="+mn-ea"/>
                <a:cs typeface="+mn-cs"/>
              </a:rPr>
              <a:t>estrictions and protocols prove undermining and even traumatizing, especially for young children.</a:t>
            </a:r>
          </a:p>
          <a:p>
            <a:pPr marL="228600" indent="-228600">
              <a:buAutoNum type="arabicPeriod"/>
            </a:pPr>
            <a:r>
              <a:rPr lang="en-US" sz="1200" kern="1200" dirty="0" smtClean="0">
                <a:solidFill>
                  <a:schemeClr val="tx1"/>
                </a:solidFill>
                <a:effectLst/>
                <a:latin typeface="+mn-lt"/>
                <a:ea typeface="+mn-ea"/>
                <a:cs typeface="+mn-cs"/>
              </a:rPr>
              <a:t>To work effectively with this population helping professionals must gain respect for the complexity of these children’s lives and also for the resilience which gets them through each day. </a:t>
            </a:r>
          </a:p>
          <a:p>
            <a:pPr marL="0" indent="0">
              <a:buNone/>
            </a:pPr>
            <a:r>
              <a:rPr lang="en-US" sz="1200" kern="1200" dirty="0" smtClean="0">
                <a:solidFill>
                  <a:schemeClr val="tx1"/>
                </a:solidFill>
                <a:effectLst/>
                <a:latin typeface="+mn-lt"/>
                <a:ea typeface="+mn-ea"/>
                <a:cs typeface="+mn-cs"/>
              </a:rPr>
              <a:t>Photo</a:t>
            </a:r>
            <a:r>
              <a:rPr lang="en-US" sz="1200" kern="1200" baseline="0" dirty="0" smtClean="0">
                <a:solidFill>
                  <a:schemeClr val="tx1"/>
                </a:solidFill>
                <a:effectLst/>
                <a:latin typeface="+mn-lt"/>
                <a:ea typeface="+mn-ea"/>
                <a:cs typeface="+mn-cs"/>
              </a:rPr>
              <a:t> at: www.schoolsz.com. </a:t>
            </a:r>
            <a:endParaRPr lang="en-US" dirty="0"/>
          </a:p>
        </p:txBody>
      </p:sp>
      <p:sp>
        <p:nvSpPr>
          <p:cNvPr id="4" name="Slide Number Placeholder 3"/>
          <p:cNvSpPr>
            <a:spLocks noGrp="1"/>
          </p:cNvSpPr>
          <p:nvPr>
            <p:ph type="sldNum" sz="quarter" idx="10"/>
          </p:nvPr>
        </p:nvSpPr>
        <p:spPr/>
        <p:txBody>
          <a:bodyPr/>
          <a:lstStyle/>
          <a:p>
            <a:fld id="{9F52A581-9B59-4969-A90D-B05CD56A610E}" type="slidenum">
              <a:rPr lang="en-US" smtClean="0"/>
              <a:t>13</a:t>
            </a:fld>
            <a:endParaRPr lang="en-US" dirty="0"/>
          </a:p>
        </p:txBody>
      </p:sp>
    </p:spTree>
    <p:extLst>
      <p:ext uri="{BB962C8B-B14F-4D97-AF65-F5344CB8AC3E}">
        <p14:creationId xmlns:p14="http://schemas.microsoft.com/office/powerpoint/2010/main" val="40846119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smtClean="0">
                <a:solidFill>
                  <a:schemeClr val="tx1"/>
                </a:solidFill>
                <a:effectLst/>
                <a:latin typeface="+mn-lt"/>
                <a:ea typeface="+mn-ea"/>
                <a:cs typeface="+mn-cs"/>
              </a:rPr>
              <a:t>Children whose parents live with cognitive disabilities, life-affecting physical illness, and chronic mental illness may experience ambiguous loss because their parent is physically present but relationally and psychologically unavailable. </a:t>
            </a:r>
          </a:p>
          <a:p>
            <a:pPr marL="228600" indent="-228600">
              <a:buAutoNum type="arabicPeriod"/>
            </a:pPr>
            <a:r>
              <a:rPr lang="en-US" sz="1200" kern="1200" dirty="0" smtClean="0">
                <a:solidFill>
                  <a:schemeClr val="tx1"/>
                </a:solidFill>
                <a:effectLst/>
                <a:latin typeface="+mn-lt"/>
                <a:ea typeface="+mn-ea"/>
                <a:cs typeface="+mn-cs"/>
              </a:rPr>
              <a:t>Young children, whose loved ones experience fragile health may experience insecurities and anxieties about their own survival and that of their well parents and/or siblings.</a:t>
            </a:r>
          </a:p>
          <a:p>
            <a:pPr marL="228600" indent="-228600">
              <a:buAutoNum type="arabicPeriod"/>
            </a:pPr>
            <a:r>
              <a:rPr lang="en-US" sz="1200" kern="1200" dirty="0" smtClean="0">
                <a:solidFill>
                  <a:schemeClr val="tx1"/>
                </a:solidFill>
                <a:effectLst/>
                <a:latin typeface="+mn-lt"/>
                <a:ea typeface="+mn-ea"/>
                <a:cs typeface="+mn-cs"/>
              </a:rPr>
              <a:t>Children and youth whose parents struggle with less apparent or invisible chronic conditions such as mental illnesses or addictions feel ashamed and tend to isolate</a:t>
            </a:r>
            <a:r>
              <a:rPr lang="en-US" sz="1200" kern="1200" baseline="0" dirty="0" smtClean="0">
                <a:solidFill>
                  <a:schemeClr val="tx1"/>
                </a:solidFill>
                <a:effectLst/>
                <a:latin typeface="+mn-lt"/>
                <a:ea typeface="+mn-ea"/>
                <a:cs typeface="+mn-cs"/>
              </a:rPr>
              <a:t> from others because they fear exposing themselves to criticism, shame and judgment</a:t>
            </a:r>
            <a:r>
              <a:rPr lang="en-US" sz="1200" kern="1200" dirty="0" smtClean="0">
                <a:solidFill>
                  <a:schemeClr val="tx1"/>
                </a:solidFill>
                <a:effectLst/>
                <a:latin typeface="+mn-lt"/>
                <a:ea typeface="+mn-ea"/>
                <a:cs typeface="+mn-cs"/>
              </a:rPr>
              <a:t>. </a:t>
            </a:r>
          </a:p>
          <a:p>
            <a:pPr marL="228600" indent="-228600">
              <a:buAutoNum type="arabicPeriod"/>
            </a:pPr>
            <a:r>
              <a:rPr lang="en-US" sz="1200" kern="1200" dirty="0" smtClean="0">
                <a:solidFill>
                  <a:schemeClr val="tx1"/>
                </a:solidFill>
                <a:effectLst/>
                <a:latin typeface="+mn-lt"/>
                <a:ea typeface="+mn-ea"/>
                <a:cs typeface="+mn-cs"/>
              </a:rPr>
              <a:t>Some children take on caregiving roles that require skills and responsibilities well beyond their appropriate age or maturational levels.</a:t>
            </a:r>
          </a:p>
          <a:p>
            <a:pPr marL="228600" indent="-228600">
              <a:buAutoNum type="arabicPeriod"/>
            </a:pPr>
            <a:r>
              <a:rPr lang="en-US" sz="1200" kern="1200" dirty="0" smtClean="0">
                <a:solidFill>
                  <a:schemeClr val="tx1"/>
                </a:solidFill>
                <a:effectLst/>
                <a:latin typeface="+mn-lt"/>
                <a:ea typeface="+mn-ea"/>
                <a:cs typeface="+mn-cs"/>
              </a:rPr>
              <a:t>Although young caregivers are often seen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at greater risk for problems than comparably aged children of healthy functioning parents, there are those who upon later reflection have found benefit from their experiences. </a:t>
            </a:r>
          </a:p>
          <a:p>
            <a:pPr marL="0" indent="0">
              <a:buNone/>
            </a:pPr>
            <a:r>
              <a:rPr lang="en-US" sz="1200" kern="1200" dirty="0" smtClean="0">
                <a:solidFill>
                  <a:schemeClr val="tx1"/>
                </a:solidFill>
                <a:effectLst/>
                <a:latin typeface="+mn-lt"/>
                <a:ea typeface="+mn-ea"/>
                <a:cs typeface="+mn-cs"/>
              </a:rPr>
              <a:t>Image: pixabay.com.</a:t>
            </a:r>
          </a:p>
        </p:txBody>
      </p:sp>
      <p:sp>
        <p:nvSpPr>
          <p:cNvPr id="4" name="Slide Number Placeholder 3"/>
          <p:cNvSpPr>
            <a:spLocks noGrp="1"/>
          </p:cNvSpPr>
          <p:nvPr>
            <p:ph type="sldNum" sz="quarter" idx="10"/>
          </p:nvPr>
        </p:nvSpPr>
        <p:spPr/>
        <p:txBody>
          <a:bodyPr/>
          <a:lstStyle/>
          <a:p>
            <a:fld id="{9F52A581-9B59-4969-A90D-B05CD56A610E}" type="slidenum">
              <a:rPr lang="en-US" smtClean="0"/>
              <a:t>14</a:t>
            </a:fld>
            <a:endParaRPr lang="en-US" dirty="0"/>
          </a:p>
        </p:txBody>
      </p:sp>
    </p:spTree>
    <p:extLst>
      <p:ext uri="{BB962C8B-B14F-4D97-AF65-F5344CB8AC3E}">
        <p14:creationId xmlns:p14="http://schemas.microsoft.com/office/powerpoint/2010/main" val="233449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In 1989 </a:t>
            </a:r>
            <a:r>
              <a:rPr lang="en-US" dirty="0" err="1" smtClean="0"/>
              <a:t>Sau</a:t>
            </a:r>
            <a:r>
              <a:rPr lang="en-US" dirty="0" smtClean="0"/>
              <a:t>-Fong Siu and Patricia Turner Hogan identified common themes seen in the experiences of children in the child welfare system. Amongst them was loss, grief and mourning. </a:t>
            </a:r>
          </a:p>
          <a:p>
            <a:pPr marL="228600" indent="-228600">
              <a:buAutoNum type="arabicPeriod"/>
            </a:pPr>
            <a:r>
              <a:rPr lang="en-US" dirty="0" smtClean="0"/>
              <a:t>Such ambiguous losses are sometimes painfully felt by youngsters in foster care but are not well articulated, recognized, or moreover believed</a:t>
            </a:r>
            <a:r>
              <a:rPr lang="en-US" baseline="0" dirty="0" smtClean="0"/>
              <a:t> and </a:t>
            </a:r>
            <a:r>
              <a:rPr lang="en-US" dirty="0" smtClean="0"/>
              <a:t>can surface feelings of loneliness and despair; confusion and hopelessness.</a:t>
            </a:r>
          </a:p>
          <a:p>
            <a:pPr marL="228600" indent="-228600">
              <a:buAutoNum type="arabicPeriod"/>
            </a:pPr>
            <a:r>
              <a:rPr lang="en-US" dirty="0" smtClean="0"/>
              <a:t>Although foster children may have many well-intended positive adults in their lives, for some, the wished-for parent can never be replaced leaving a void in their ability to fully establish a coherent identity.</a:t>
            </a:r>
          </a:p>
          <a:p>
            <a:pPr marL="228600" indent="-228600">
              <a:buAutoNum type="arabicPeriod"/>
            </a:pPr>
            <a:r>
              <a:rPr lang="en-US" dirty="0" smtClean="0"/>
              <a:t>Multiple moves</a:t>
            </a:r>
            <a:r>
              <a:rPr lang="en-US" baseline="0" dirty="0" smtClean="0"/>
              <a:t> and transitions may also result in a loss of community or sense of belonging.  </a:t>
            </a:r>
          </a:p>
          <a:p>
            <a:pPr marL="0" indent="0">
              <a:buNone/>
            </a:pPr>
            <a:r>
              <a:rPr lang="en-US" dirty="0" smtClean="0"/>
              <a:t>Photo by </a:t>
            </a:r>
            <a:r>
              <a:rPr lang="en-US" dirty="0" err="1" smtClean="0"/>
              <a:t>Olayinka</a:t>
            </a:r>
            <a:r>
              <a:rPr lang="en-US" dirty="0" smtClean="0"/>
              <a:t> </a:t>
            </a:r>
            <a:r>
              <a:rPr lang="en-US" dirty="0" err="1" smtClean="0"/>
              <a:t>Babalola</a:t>
            </a:r>
            <a:r>
              <a:rPr lang="en-US" dirty="0" smtClean="0"/>
              <a:t> on </a:t>
            </a:r>
            <a:r>
              <a:rPr lang="en-US" dirty="0" err="1" smtClean="0"/>
              <a:t>Unsplash</a:t>
            </a:r>
            <a:r>
              <a:rPr lang="en-US" dirty="0" smtClean="0"/>
              <a:t>.</a:t>
            </a:r>
            <a:endParaRPr lang="en-US" dirty="0"/>
          </a:p>
        </p:txBody>
      </p:sp>
      <p:sp>
        <p:nvSpPr>
          <p:cNvPr id="4" name="Slide Number Placeholder 3"/>
          <p:cNvSpPr>
            <a:spLocks noGrp="1"/>
          </p:cNvSpPr>
          <p:nvPr>
            <p:ph type="sldNum" sz="quarter" idx="10"/>
          </p:nvPr>
        </p:nvSpPr>
        <p:spPr/>
        <p:txBody>
          <a:bodyPr/>
          <a:lstStyle/>
          <a:p>
            <a:fld id="{9F52A581-9B59-4969-A90D-B05CD56A610E}" type="slidenum">
              <a:rPr lang="en-US" smtClean="0"/>
              <a:t>15</a:t>
            </a:fld>
            <a:endParaRPr lang="en-US" dirty="0"/>
          </a:p>
        </p:txBody>
      </p:sp>
    </p:spTree>
    <p:extLst>
      <p:ext uri="{BB962C8B-B14F-4D97-AF65-F5344CB8AC3E}">
        <p14:creationId xmlns:p14="http://schemas.microsoft.com/office/powerpoint/2010/main" val="17260926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According to the Substance Abuse and Mental Health Services Administration (SAMHSA), in 2017, 8.5 million American adults suffered from both a mental health disorder and a substance use disorder, or co-occurring disorders;</a:t>
            </a:r>
            <a:r>
              <a:rPr lang="en-US" baseline="0" dirty="0" smtClean="0"/>
              <a:t> approximately 38% of adults battled an illicit drug use disorder; and nearly 74% of adults with substance use disorder associated with an alcohol use (National Survey on Drug Use and Health (NSDUH), 2017); https://www.samhsa.gov/data/report/2017-nsduh-annual-national-report. </a:t>
            </a:r>
          </a:p>
          <a:p>
            <a:pPr marL="228600" indent="-228600">
              <a:buAutoNum type="arabicPeriod"/>
            </a:pPr>
            <a:r>
              <a:rPr lang="en-US" baseline="0" dirty="0" smtClean="0"/>
              <a:t>About 1 in 8 children (8.7 million) aged 17 or younger live in households with at least one parent who had a past year substance use disorder (NSDUH), 2017) and an estimated 1 in 35 children (2.1 million) live in households with at least one parent who had a past year illicit drug use disorder (NSDUH), 2017). </a:t>
            </a:r>
          </a:p>
          <a:p>
            <a:pPr marL="228600" indent="-228600">
              <a:buAutoNum type="arabicPeriod"/>
            </a:pPr>
            <a:r>
              <a:rPr lang="en-US" dirty="0" smtClean="0"/>
              <a:t>Nonmedical use of prescription medications such as Vicodin and </a:t>
            </a:r>
            <a:r>
              <a:rPr lang="en-US" dirty="0" err="1" smtClean="0"/>
              <a:t>Oxycontin</a:t>
            </a:r>
            <a:r>
              <a:rPr lang="en-US" dirty="0" smtClean="0"/>
              <a:t> is an escalating public health concern affecting parents and</a:t>
            </a:r>
            <a:r>
              <a:rPr lang="en-US" baseline="0" dirty="0" smtClean="0"/>
              <a:t> </a:t>
            </a:r>
            <a:r>
              <a:rPr lang="en-US" dirty="0" smtClean="0"/>
              <a:t>children as young as twelve (NSDUH, 2017). </a:t>
            </a:r>
          </a:p>
          <a:p>
            <a:pPr marL="228600" indent="-228600">
              <a:buAutoNum type="arabicPeriod"/>
            </a:pPr>
            <a:r>
              <a:rPr lang="en-US" dirty="0" smtClean="0"/>
              <a:t>Children</a:t>
            </a:r>
            <a:r>
              <a:rPr lang="en-US" baseline="0" dirty="0" smtClean="0"/>
              <a:t> and y</a:t>
            </a:r>
            <a:r>
              <a:rPr lang="en-US" dirty="0" smtClean="0"/>
              <a:t>outh living with parents, siblings, and other family members struggling</a:t>
            </a:r>
            <a:r>
              <a:rPr lang="en-US" baseline="0" dirty="0" smtClean="0"/>
              <a:t> with </a:t>
            </a:r>
            <a:r>
              <a:rPr lang="en-US" dirty="0" smtClean="0"/>
              <a:t>substance use disorders experience</a:t>
            </a:r>
            <a:r>
              <a:rPr lang="en-US" baseline="0" dirty="0" smtClean="0"/>
              <a:t> insecurity,</a:t>
            </a:r>
            <a:r>
              <a:rPr lang="en-US" dirty="0" smtClean="0"/>
              <a:t> uncertainty, love, and distress. Although their family members are physically present they are inconsistently available. </a:t>
            </a:r>
          </a:p>
          <a:p>
            <a:pPr marL="228600" indent="-228600">
              <a:buAutoNum type="arabicPeriod"/>
            </a:pPr>
            <a:r>
              <a:rPr lang="en-US" dirty="0" smtClean="0"/>
              <a:t>Youth may</a:t>
            </a:r>
            <a:r>
              <a:rPr lang="en-US" baseline="0" dirty="0" smtClean="0"/>
              <a:t> </a:t>
            </a:r>
            <a:r>
              <a:rPr lang="en-US" dirty="0" smtClean="0"/>
              <a:t>experience ambiguous losses in conjunction with family substance use disorders as</a:t>
            </a:r>
            <a:r>
              <a:rPr lang="en-US" baseline="0" dirty="0" smtClean="0"/>
              <a:t> well as</a:t>
            </a:r>
            <a:r>
              <a:rPr lang="en-US" dirty="0" smtClean="0"/>
              <a:t> an overwhelming sense of responsibility for the family’s welfare. </a:t>
            </a:r>
          </a:p>
          <a:p>
            <a:pPr marL="0" indent="0">
              <a:buNone/>
            </a:pPr>
            <a:r>
              <a:rPr lang="en-US" dirty="0" smtClean="0"/>
              <a:t>Photo at www.flickr.com.</a:t>
            </a:r>
            <a:endParaRPr lang="en-US" dirty="0"/>
          </a:p>
        </p:txBody>
      </p:sp>
      <p:sp>
        <p:nvSpPr>
          <p:cNvPr id="4" name="Slide Number Placeholder 3"/>
          <p:cNvSpPr>
            <a:spLocks noGrp="1"/>
          </p:cNvSpPr>
          <p:nvPr>
            <p:ph type="sldNum" sz="quarter" idx="10"/>
          </p:nvPr>
        </p:nvSpPr>
        <p:spPr/>
        <p:txBody>
          <a:bodyPr/>
          <a:lstStyle/>
          <a:p>
            <a:fld id="{9F52A581-9B59-4969-A90D-B05CD56A610E}" type="slidenum">
              <a:rPr lang="en-US" smtClean="0"/>
              <a:t>16</a:t>
            </a:fld>
            <a:endParaRPr lang="en-US" dirty="0"/>
          </a:p>
        </p:txBody>
      </p:sp>
    </p:spTree>
    <p:extLst>
      <p:ext uri="{BB962C8B-B14F-4D97-AF65-F5344CB8AC3E}">
        <p14:creationId xmlns:p14="http://schemas.microsoft.com/office/powerpoint/2010/main" val="936155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Phil’s Secret</a:t>
            </a:r>
            <a:r>
              <a:rPr lang="en-US" sz="1200" kern="1200" baseline="0" dirty="0" smtClean="0">
                <a:solidFill>
                  <a:schemeClr val="tx1"/>
                </a:solidFill>
                <a:effectLst/>
                <a:latin typeface="+mn-lt"/>
                <a:ea typeface="+mn-ea"/>
                <a:cs typeface="+mn-cs"/>
              </a:rPr>
              <a:t> Life</a:t>
            </a:r>
            <a:r>
              <a:rPr lang="en-US" sz="1200" kern="1200" dirty="0" smtClean="0">
                <a:solidFill>
                  <a:schemeClr val="tx1"/>
                </a:solidFill>
                <a:effectLst/>
                <a:latin typeface="+mn-lt"/>
                <a:ea typeface="+mn-ea"/>
                <a:cs typeface="+mn-cs"/>
              </a:rPr>
              <a:t>: </a:t>
            </a:r>
            <a:r>
              <a:rPr lang="x-none" sz="1200" kern="1200" dirty="0" smtClean="0">
                <a:solidFill>
                  <a:schemeClr val="tx1"/>
                </a:solidFill>
                <a:effectLst/>
                <a:latin typeface="+mn-lt"/>
                <a:ea typeface="+mn-ea"/>
                <a:cs typeface="+mn-cs"/>
              </a:rPr>
              <a:t>Phillip’s girlfriend Tess is sure she is the only one who knows about his secret life. They’d been dating for 3-months when she insisted on meeting his mother. Phillip avoided her request but she gave him an ultimatum – if she wasn’t good enough to meet his mother then their relationship was over. In hindsight Tess wishes she hadn’t put Phil in this position.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sz="1200" kern="1200" dirty="0" smtClean="0">
                <a:solidFill>
                  <a:schemeClr val="tx1"/>
                </a:solidFill>
                <a:effectLst/>
                <a:latin typeface="+mn-lt"/>
                <a:ea typeface="+mn-ea"/>
                <a:cs typeface="+mn-cs"/>
              </a:rPr>
              <a:t>On the outside his house looked like any other on a street; a little rundown but neat with a tiny grass patch and a few flowers along the fence. Inside though it was packed tight with boxes and garbage bags. It smelled of cat pee and the TV was on a shopping channel with no sound. </a:t>
            </a: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x-none" sz="1200" kern="1200" dirty="0" smtClean="0">
                <a:solidFill>
                  <a:schemeClr val="tx1"/>
                </a:solidFill>
                <a:effectLst/>
                <a:latin typeface="+mn-lt"/>
                <a:ea typeface="+mn-ea"/>
                <a:cs typeface="+mn-cs"/>
              </a:rPr>
              <a:t>Mrs. Poundstone, Phil’s mom greeted Tess warmly but there was something off about her smile. Later he told her that his mother suffered from bipolar disorder and was not taking her medications. Until he could </a:t>
            </a:r>
            <a:r>
              <a:rPr lang="en-US" sz="1200" kern="1200" dirty="0" smtClean="0">
                <a:solidFill>
                  <a:schemeClr val="tx1"/>
                </a:solidFill>
                <a:effectLst/>
                <a:latin typeface="+mn-lt"/>
                <a:ea typeface="+mn-ea"/>
                <a:cs typeface="+mn-cs"/>
              </a:rPr>
              <a:t>get</a:t>
            </a:r>
            <a:r>
              <a:rPr lang="x-none" sz="1200" kern="1200" dirty="0" smtClean="0">
                <a:solidFill>
                  <a:schemeClr val="tx1"/>
                </a:solidFill>
                <a:effectLst/>
                <a:latin typeface="+mn-lt"/>
                <a:ea typeface="+mn-ea"/>
                <a:cs typeface="+mn-cs"/>
              </a:rPr>
              <a:t> her </a:t>
            </a:r>
            <a:r>
              <a:rPr lang="en-US" sz="1200" kern="1200" dirty="0" smtClean="0">
                <a:solidFill>
                  <a:schemeClr val="tx1"/>
                </a:solidFill>
                <a:effectLst/>
                <a:latin typeface="+mn-lt"/>
                <a:ea typeface="+mn-ea"/>
                <a:cs typeface="+mn-cs"/>
              </a:rPr>
              <a:t>to</a:t>
            </a:r>
            <a:r>
              <a:rPr lang="x-none" sz="1200" kern="1200" dirty="0" smtClean="0">
                <a:solidFill>
                  <a:schemeClr val="tx1"/>
                </a:solidFill>
                <a:effectLst/>
                <a:latin typeface="+mn-lt"/>
                <a:ea typeface="+mn-ea"/>
                <a:cs typeface="+mn-cs"/>
              </a:rPr>
              <a:t> tak</a:t>
            </a:r>
            <a:r>
              <a:rPr lang="en-US" sz="1200" kern="1200" dirty="0" smtClean="0">
                <a:solidFill>
                  <a:schemeClr val="tx1"/>
                </a:solidFill>
                <a:effectLst/>
                <a:latin typeface="+mn-lt"/>
                <a:ea typeface="+mn-ea"/>
                <a:cs typeface="+mn-cs"/>
              </a:rPr>
              <a:t>e</a:t>
            </a:r>
            <a:r>
              <a:rPr lang="x-none" sz="1200" kern="1200" dirty="0" smtClean="0">
                <a:solidFill>
                  <a:schemeClr val="tx1"/>
                </a:solidFill>
                <a:effectLst/>
                <a:latin typeface="+mn-lt"/>
                <a:ea typeface="+mn-ea"/>
                <a:cs typeface="+mn-cs"/>
              </a:rPr>
              <a:t> them again packages of stuff would show up at their house for weeks on end. Tess thinks she loves Phil but she isn’t sure she wants to be with someone who has so many problems.</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x-none" sz="1200" kern="1200" dirty="0" smtClean="0">
                <a:solidFill>
                  <a:schemeClr val="tx1"/>
                </a:solidFill>
                <a:effectLst/>
                <a:latin typeface="+mn-lt"/>
                <a:ea typeface="+mn-ea"/>
                <a:cs typeface="+mn-cs"/>
              </a:rPr>
              <a:t>Phillip </a:t>
            </a:r>
            <a:r>
              <a:rPr lang="en-US" sz="1200" kern="1200" dirty="0" smtClean="0">
                <a:solidFill>
                  <a:schemeClr val="tx1"/>
                </a:solidFill>
                <a:effectLst/>
                <a:latin typeface="+mn-lt"/>
                <a:ea typeface="+mn-ea"/>
                <a:cs typeface="+mn-cs"/>
              </a:rPr>
              <a:t>is</a:t>
            </a:r>
            <a:r>
              <a:rPr lang="x-none" sz="1200" kern="1200" dirty="0" smtClean="0">
                <a:solidFill>
                  <a:schemeClr val="tx1"/>
                </a:solidFill>
                <a:effectLst/>
                <a:latin typeface="+mn-lt"/>
                <a:ea typeface="+mn-ea"/>
                <a:cs typeface="+mn-cs"/>
              </a:rPr>
              <a:t> accustomed to living a dual existence. He’s been quietly caring for his mom since he was 8 after his dad left with his younger brother. They support themselves with his mother’s social security checks and </a:t>
            </a:r>
            <a:r>
              <a:rPr lang="en-US" sz="1200" kern="1200" dirty="0" smtClean="0">
                <a:solidFill>
                  <a:schemeClr val="tx1"/>
                </a:solidFill>
                <a:effectLst/>
                <a:latin typeface="+mn-lt"/>
                <a:ea typeface="+mn-ea"/>
                <a:cs typeface="+mn-cs"/>
              </a:rPr>
              <a:t>occasional </a:t>
            </a:r>
            <a:r>
              <a:rPr lang="x-none" sz="1200" kern="1200" dirty="0" smtClean="0">
                <a:solidFill>
                  <a:schemeClr val="tx1"/>
                </a:solidFill>
                <a:effectLst/>
                <a:latin typeface="+mn-lt"/>
                <a:ea typeface="+mn-ea"/>
                <a:cs typeface="+mn-cs"/>
              </a:rPr>
              <a:t>child support </a:t>
            </a:r>
            <a:r>
              <a:rPr lang="en-US" sz="1200" kern="1200" dirty="0" smtClean="0">
                <a:solidFill>
                  <a:schemeClr val="tx1"/>
                </a:solidFill>
                <a:effectLst/>
                <a:latin typeface="+mn-lt"/>
                <a:ea typeface="+mn-ea"/>
                <a:cs typeface="+mn-cs"/>
              </a:rPr>
              <a:t>sent by</a:t>
            </a:r>
            <a:r>
              <a:rPr lang="x-none" sz="1200" kern="1200" dirty="0" smtClean="0">
                <a:solidFill>
                  <a:schemeClr val="tx1"/>
                </a:solidFill>
                <a:effectLst/>
                <a:latin typeface="+mn-lt"/>
                <a:ea typeface="+mn-ea"/>
                <a:cs typeface="+mn-cs"/>
              </a:rPr>
              <a:t> his father. Phil has also been working at Walmart four nights a week since he turned 14. He’s now 17 and concerned about what will happen to his mother when he goes to college. </a:t>
            </a:r>
            <a:endParaRPr lang="en-US" sz="1200" kern="1200" dirty="0" smtClean="0">
              <a:solidFill>
                <a:schemeClr val="tx1"/>
              </a:solidFill>
              <a:effectLst/>
              <a:latin typeface="+mn-lt"/>
              <a:ea typeface="+mn-ea"/>
              <a:cs typeface="+mn-cs"/>
            </a:endParaRPr>
          </a:p>
          <a:p>
            <a:r>
              <a:rPr lang="en-US" dirty="0" smtClean="0"/>
              <a:t>Photo: www.flickr.com.</a:t>
            </a:r>
            <a:endParaRPr lang="en-US" dirty="0"/>
          </a:p>
        </p:txBody>
      </p:sp>
      <p:sp>
        <p:nvSpPr>
          <p:cNvPr id="4" name="Slide Number Placeholder 3"/>
          <p:cNvSpPr>
            <a:spLocks noGrp="1"/>
          </p:cNvSpPr>
          <p:nvPr>
            <p:ph type="sldNum" sz="quarter" idx="10"/>
          </p:nvPr>
        </p:nvSpPr>
        <p:spPr/>
        <p:txBody>
          <a:bodyPr/>
          <a:lstStyle/>
          <a:p>
            <a:fld id="{9F52A581-9B59-4969-A90D-B05CD56A610E}" type="slidenum">
              <a:rPr lang="en-US" smtClean="0"/>
              <a:t>17</a:t>
            </a:fld>
            <a:endParaRPr lang="en-US" dirty="0"/>
          </a:p>
        </p:txBody>
      </p:sp>
    </p:spTree>
    <p:extLst>
      <p:ext uri="{BB962C8B-B14F-4D97-AF65-F5344CB8AC3E}">
        <p14:creationId xmlns:p14="http://schemas.microsoft.com/office/powerpoint/2010/main" val="793422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smtClean="0">
                <a:solidFill>
                  <a:schemeClr val="tx1"/>
                </a:solidFill>
                <a:effectLst/>
                <a:latin typeface="+mn-lt"/>
                <a:ea typeface="+mn-ea"/>
                <a:cs typeface="+mn-cs"/>
              </a:rPr>
              <a:t>Every year, approximately 40 to 50 per cent of all first marriages end in divorce leaving an estimated one million children under the age of 18 newly affected. The divorce rate for second marriages is even higher, 60% - 70% for the U. S. and Canada respectively. </a:t>
            </a:r>
          </a:p>
          <a:p>
            <a:pPr marL="228600" indent="-228600">
              <a:buAutoNum type="arabicPeriod"/>
            </a:pPr>
            <a:r>
              <a:rPr lang="en-US" sz="1200" kern="1200" dirty="0" smtClean="0">
                <a:solidFill>
                  <a:schemeClr val="tx1"/>
                </a:solidFill>
                <a:effectLst/>
                <a:latin typeface="+mn-lt"/>
                <a:ea typeface="+mn-ea"/>
                <a:cs typeface="+mn-cs"/>
              </a:rPr>
              <a:t>The term </a:t>
            </a:r>
            <a:r>
              <a:rPr lang="en-US" sz="1200" i="1" kern="1200" dirty="0" smtClean="0">
                <a:solidFill>
                  <a:schemeClr val="tx1"/>
                </a:solidFill>
                <a:effectLst/>
                <a:latin typeface="+mn-lt"/>
                <a:ea typeface="+mn-ea"/>
                <a:cs typeface="+mn-cs"/>
              </a:rPr>
              <a:t>divorce </a:t>
            </a:r>
            <a:r>
              <a:rPr lang="en-US" sz="1200" kern="1200" dirty="0" smtClean="0">
                <a:solidFill>
                  <a:schemeClr val="tx1"/>
                </a:solidFill>
                <a:effectLst/>
                <a:latin typeface="+mn-lt"/>
                <a:ea typeface="+mn-ea"/>
                <a:cs typeface="+mn-cs"/>
              </a:rPr>
              <a:t>refers to the legal dissolution of a marriage while </a:t>
            </a:r>
            <a:r>
              <a:rPr lang="en-US" sz="1200" i="1" kern="1200" dirty="0" smtClean="0">
                <a:solidFill>
                  <a:schemeClr val="tx1"/>
                </a:solidFill>
                <a:effectLst/>
                <a:latin typeface="+mn-lt"/>
                <a:ea typeface="+mn-ea"/>
                <a:cs typeface="+mn-cs"/>
              </a:rPr>
              <a:t>parenting partner separation</a:t>
            </a:r>
            <a:r>
              <a:rPr lang="en-US" sz="1200" kern="1200" dirty="0" smtClean="0">
                <a:solidFill>
                  <a:schemeClr val="tx1"/>
                </a:solidFill>
                <a:effectLst/>
                <a:latin typeface="+mn-lt"/>
                <a:ea typeface="+mn-ea"/>
                <a:cs typeface="+mn-cs"/>
              </a:rPr>
              <a:t> is used to describe the formal split-up of non-legally-married parenting partners. </a:t>
            </a:r>
          </a:p>
          <a:p>
            <a:pPr marL="228600" indent="-228600">
              <a:buAutoNum type="arabicPeriod"/>
            </a:pPr>
            <a:r>
              <a:rPr lang="en-US" sz="1200" kern="1200" dirty="0" smtClean="0">
                <a:solidFill>
                  <a:schemeClr val="tx1"/>
                </a:solidFill>
                <a:effectLst/>
                <a:latin typeface="+mn-lt"/>
                <a:ea typeface="+mn-ea"/>
                <a:cs typeface="+mn-cs"/>
              </a:rPr>
              <a:t>Common factors found to affect children before, during and post-divorce include: chronic parental conflict, financial strains and changes in economic status; re-partnering of one or both parents and/or introduction of same-sex partners; transitions into stepfamily life, and parental/family relocation.</a:t>
            </a:r>
          </a:p>
          <a:p>
            <a:pPr marL="228600" indent="-228600">
              <a:buAutoNum type="arabicPeriod"/>
            </a:pPr>
            <a:r>
              <a:rPr lang="en-US" sz="1200" kern="1200" dirty="0" smtClean="0">
                <a:solidFill>
                  <a:schemeClr val="tx1"/>
                </a:solidFill>
                <a:effectLst/>
                <a:latin typeface="+mn-lt"/>
                <a:ea typeface="+mn-ea"/>
                <a:cs typeface="+mn-cs"/>
              </a:rPr>
              <a:t>Child characteristics seen as contributing to adaptation include: age at time of divorce (see Chapter 10, pp. 228-231); cognitive and maturational levels; temperament and available social resources; history of trauma/abuse and extent of previous losses.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Photo: </a:t>
            </a:r>
            <a:r>
              <a:rPr lang="en-US" dirty="0" smtClean="0"/>
              <a:t>www.ehow.com</a:t>
            </a:r>
          </a:p>
          <a:p>
            <a:pPr marL="0" indent="0">
              <a:buNone/>
            </a:pPr>
            <a:endParaRPr lang="en-US" dirty="0"/>
          </a:p>
        </p:txBody>
      </p:sp>
      <p:sp>
        <p:nvSpPr>
          <p:cNvPr id="4" name="Slide Number Placeholder 3"/>
          <p:cNvSpPr>
            <a:spLocks noGrp="1"/>
          </p:cNvSpPr>
          <p:nvPr>
            <p:ph type="sldNum" sz="quarter" idx="10"/>
          </p:nvPr>
        </p:nvSpPr>
        <p:spPr/>
        <p:txBody>
          <a:bodyPr/>
          <a:lstStyle/>
          <a:p>
            <a:fld id="{9F52A581-9B59-4969-A90D-B05CD56A610E}" type="slidenum">
              <a:rPr lang="en-US" smtClean="0"/>
              <a:t>3</a:t>
            </a:fld>
            <a:endParaRPr lang="en-US" dirty="0"/>
          </a:p>
        </p:txBody>
      </p:sp>
    </p:spTree>
    <p:extLst>
      <p:ext uri="{BB962C8B-B14F-4D97-AF65-F5344CB8AC3E}">
        <p14:creationId xmlns:p14="http://schemas.microsoft.com/office/powerpoint/2010/main" val="977949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When parents divorce during children’s earliest years, attachments and family ties are destabilized. Attention to securing infants’ bonds with both parents must continue regardless of the adults’ decision to end their relationship. </a:t>
            </a:r>
          </a:p>
          <a:p>
            <a:pPr marL="228600" indent="-228600">
              <a:buAutoNum type="arabicPeriod"/>
            </a:pPr>
            <a:r>
              <a:rPr lang="en-US" dirty="0" smtClean="0"/>
              <a:t>Explaining family changes to younger children should be well planned, rehearsed, and delivered using age-appropriate language. Assuring children that the divorce is not their fault is a cornerstone of parent-child communication.</a:t>
            </a:r>
          </a:p>
          <a:p>
            <a:pPr marL="228600" indent="-228600">
              <a:buAutoNum type="arabicPeriod"/>
            </a:pPr>
            <a:r>
              <a:rPr lang="en-US" dirty="0" smtClean="0"/>
              <a:t>Older school-aged children (9-12 years old) deeply feel the changes and losses of parental separation. It’s at this age that children become more socially astute and for some, divorce/separation is an embarrassment. </a:t>
            </a:r>
          </a:p>
          <a:p>
            <a:pPr marL="228600" indent="-228600">
              <a:buAutoNum type="arabicPeriod"/>
            </a:pPr>
            <a:r>
              <a:rPr lang="en-US" dirty="0" smtClean="0"/>
              <a:t>More than their younger counterparts adolescents possess sufficient cognitive maturity to understand the reasons that precipitate parental divorce and separation.  They may act as though they are unaffected or may</a:t>
            </a:r>
            <a:r>
              <a:rPr lang="en-US" baseline="0" dirty="0" smtClean="0"/>
              <a:t> assume adult roles. It’s important to ask adolescents about family separation because despite their reticence to express feelings, they are deeply affected by the changes.</a:t>
            </a:r>
          </a:p>
          <a:p>
            <a:pPr marL="0" indent="0">
              <a:buNone/>
            </a:pPr>
            <a:r>
              <a:rPr lang="en-US" baseline="0" dirty="0" smtClean="0"/>
              <a:t>Photos by www.flickr.com</a:t>
            </a:r>
            <a:endParaRPr lang="en-US" dirty="0" smtClean="0"/>
          </a:p>
        </p:txBody>
      </p:sp>
      <p:sp>
        <p:nvSpPr>
          <p:cNvPr id="4" name="Slide Number Placeholder 3"/>
          <p:cNvSpPr>
            <a:spLocks noGrp="1"/>
          </p:cNvSpPr>
          <p:nvPr>
            <p:ph type="sldNum" sz="quarter" idx="10"/>
          </p:nvPr>
        </p:nvSpPr>
        <p:spPr/>
        <p:txBody>
          <a:bodyPr/>
          <a:lstStyle/>
          <a:p>
            <a:fld id="{9F52A581-9B59-4969-A90D-B05CD56A610E}" type="slidenum">
              <a:rPr lang="en-US" smtClean="0"/>
              <a:t>4</a:t>
            </a:fld>
            <a:endParaRPr lang="en-US" dirty="0"/>
          </a:p>
        </p:txBody>
      </p:sp>
    </p:spTree>
    <p:extLst>
      <p:ext uri="{BB962C8B-B14F-4D97-AF65-F5344CB8AC3E}">
        <p14:creationId xmlns:p14="http://schemas.microsoft.com/office/powerpoint/2010/main" val="3608035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smtClean="0">
                <a:solidFill>
                  <a:schemeClr val="tx1"/>
                </a:solidFill>
                <a:effectLst/>
                <a:latin typeface="+mn-lt"/>
                <a:ea typeface="+mn-ea"/>
                <a:cs typeface="+mn-cs"/>
              </a:rPr>
              <a:t>Enduring parental conflict is the single most deleterious factor affecting children’s post-divorce adaptation. </a:t>
            </a:r>
          </a:p>
          <a:p>
            <a:pPr marL="228600" indent="-228600">
              <a:buAutoNum type="arabicPeriod"/>
            </a:pPr>
            <a:r>
              <a:rPr lang="en-US" sz="1200" kern="1200" dirty="0" smtClean="0">
                <a:solidFill>
                  <a:schemeClr val="tx1"/>
                </a:solidFill>
                <a:effectLst/>
                <a:latin typeface="+mn-lt"/>
                <a:ea typeface="+mn-ea"/>
                <a:cs typeface="+mn-cs"/>
              </a:rPr>
              <a:t>Chronic conflict is especially toxic when children are witness to or placed in the middle of their parents’ battlegrounds. </a:t>
            </a:r>
          </a:p>
          <a:p>
            <a:pPr marL="228600" indent="-228600">
              <a:buAutoNum type="arabicPeriod"/>
            </a:pPr>
            <a:r>
              <a:rPr lang="en-US" sz="1200" kern="1200" dirty="0" smtClean="0">
                <a:solidFill>
                  <a:schemeClr val="tx1"/>
                </a:solidFill>
                <a:effectLst/>
                <a:latin typeface="+mn-lt"/>
                <a:ea typeface="+mn-ea"/>
                <a:cs typeface="+mn-cs"/>
              </a:rPr>
              <a:t>Unrelenting parental conflict results in a range of adjustment and behavioral problems, which may evolve into serious relational problems as children transition to adulthood.</a:t>
            </a:r>
          </a:p>
          <a:p>
            <a:pPr marL="228600" indent="-228600">
              <a:buAutoNum type="arabicPeriod"/>
            </a:pPr>
            <a:r>
              <a:rPr lang="en-US" sz="1200" kern="1200" dirty="0" smtClean="0">
                <a:solidFill>
                  <a:schemeClr val="tx1"/>
                </a:solidFill>
                <a:effectLst/>
                <a:latin typeface="+mn-lt"/>
                <a:ea typeface="+mn-ea"/>
                <a:cs typeface="+mn-cs"/>
              </a:rPr>
              <a:t>Children</a:t>
            </a:r>
            <a:r>
              <a:rPr lang="en-US" sz="1200" kern="1200" baseline="0" dirty="0" smtClean="0">
                <a:solidFill>
                  <a:schemeClr val="tx1"/>
                </a:solidFill>
                <a:effectLst/>
                <a:latin typeface="+mn-lt"/>
                <a:ea typeface="+mn-ea"/>
                <a:cs typeface="+mn-cs"/>
              </a:rPr>
              <a:t> may</a:t>
            </a:r>
            <a:r>
              <a:rPr lang="en-US" sz="1200" kern="1200" dirty="0" smtClean="0">
                <a:solidFill>
                  <a:schemeClr val="tx1"/>
                </a:solidFill>
                <a:effectLst/>
                <a:latin typeface="+mn-lt"/>
                <a:ea typeface="+mn-ea"/>
                <a:cs typeface="+mn-cs"/>
              </a:rPr>
              <a:t> decide to choose one parent over the other in order to reduce ongoing tensions and deflect  emotional damages. </a:t>
            </a:r>
          </a:p>
          <a:p>
            <a:pPr marL="228600" indent="-228600">
              <a:buAutoNum type="arabicPeriod"/>
            </a:pPr>
            <a:r>
              <a:rPr lang="en-US" sz="1200" kern="1200" dirty="0" smtClean="0">
                <a:solidFill>
                  <a:schemeClr val="tx1"/>
                </a:solidFill>
                <a:effectLst/>
                <a:latin typeface="+mn-lt"/>
                <a:ea typeface="+mn-ea"/>
                <a:cs typeface="+mn-cs"/>
              </a:rPr>
              <a:t>Parental alienation syndrome (PAS) is a term used by mental health and legal professionals to describe situations when children experience loyalty conflicts to such an extreme that they refuse to be in the presence of one or the other parent. </a:t>
            </a:r>
          </a:p>
          <a:p>
            <a:pPr marL="228600" indent="-228600">
              <a:buAutoNum type="arabicPeriod"/>
            </a:pPr>
            <a:r>
              <a:rPr lang="en-US" sz="1200" kern="1200" dirty="0" smtClean="0">
                <a:solidFill>
                  <a:schemeClr val="tx1"/>
                </a:solidFill>
                <a:effectLst/>
                <a:latin typeface="+mn-lt"/>
                <a:ea typeface="+mn-ea"/>
                <a:cs typeface="+mn-cs"/>
              </a:rPr>
              <a:t>Parents</a:t>
            </a:r>
            <a:r>
              <a:rPr lang="en-US" sz="1200" kern="1200" baseline="0" dirty="0" smtClean="0">
                <a:solidFill>
                  <a:schemeClr val="tx1"/>
                </a:solidFill>
                <a:effectLst/>
                <a:latin typeface="+mn-lt"/>
                <a:ea typeface="+mn-ea"/>
                <a:cs typeface="+mn-cs"/>
              </a:rPr>
              <a:t>, new partners, and extended family must keep children out of the middle of their conflicts to ensure their children’s short and long-term emotional, relational and social well-being.</a:t>
            </a:r>
            <a:r>
              <a:rPr lang="en-US" sz="1200" kern="1200" dirty="0" smtClean="0">
                <a:solidFill>
                  <a:schemeClr val="tx1"/>
                </a:solidFill>
                <a:effectLst/>
                <a:latin typeface="+mn-lt"/>
                <a:ea typeface="+mn-ea"/>
                <a:cs typeface="+mn-cs"/>
              </a:rPr>
              <a:t> </a:t>
            </a:r>
            <a:endParaRPr lang="en-US" dirty="0" smtClean="0"/>
          </a:p>
          <a:p>
            <a:r>
              <a:rPr lang="en-US" dirty="0" smtClean="0"/>
              <a:t>Image:</a:t>
            </a:r>
            <a:r>
              <a:rPr lang="en-US" baseline="0" dirty="0" smtClean="0"/>
              <a:t> Courtesy of Kids First, Photo by Shelley Cohen Konrad</a:t>
            </a:r>
            <a:endParaRPr lang="en-US" dirty="0"/>
          </a:p>
        </p:txBody>
      </p:sp>
      <p:sp>
        <p:nvSpPr>
          <p:cNvPr id="4" name="Slide Number Placeholder 3"/>
          <p:cNvSpPr>
            <a:spLocks noGrp="1"/>
          </p:cNvSpPr>
          <p:nvPr>
            <p:ph type="sldNum" sz="quarter" idx="10"/>
          </p:nvPr>
        </p:nvSpPr>
        <p:spPr/>
        <p:txBody>
          <a:bodyPr/>
          <a:lstStyle/>
          <a:p>
            <a:fld id="{9F52A581-9B59-4969-A90D-B05CD56A610E}" type="slidenum">
              <a:rPr lang="en-US" smtClean="0"/>
              <a:t>5</a:t>
            </a:fld>
            <a:endParaRPr lang="en-US" dirty="0"/>
          </a:p>
        </p:txBody>
      </p:sp>
    </p:spTree>
    <p:extLst>
      <p:ext uri="{BB962C8B-B14F-4D97-AF65-F5344CB8AC3E}">
        <p14:creationId xmlns:p14="http://schemas.microsoft.com/office/powerpoint/2010/main" val="843330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sz="1200" kern="1200" dirty="0" smtClean="0">
                <a:solidFill>
                  <a:schemeClr val="tx1"/>
                </a:solidFill>
                <a:effectLst/>
                <a:latin typeface="+mn-lt"/>
                <a:ea typeface="+mn-ea"/>
                <a:cs typeface="+mn-cs"/>
              </a:rPr>
              <a:t>New relationships are powerful reminders that parents will never be reunited – a common fantasy that divorced children share. </a:t>
            </a:r>
          </a:p>
          <a:p>
            <a:pPr marL="228600" indent="-228600">
              <a:buAutoNum type="arabicPeriod"/>
            </a:pPr>
            <a:endParaRPr lang="en-US" sz="1200" kern="1200" dirty="0" smtClean="0">
              <a:solidFill>
                <a:schemeClr val="tx1"/>
              </a:solidFill>
              <a:effectLst/>
              <a:latin typeface="+mn-lt"/>
              <a:ea typeface="+mn-ea"/>
              <a:cs typeface="+mn-cs"/>
            </a:endParaRPr>
          </a:p>
          <a:p>
            <a:pPr marL="228600" indent="-228600">
              <a:buAutoNum type="arabicPeriod"/>
            </a:pPr>
            <a:r>
              <a:rPr lang="en-US" sz="1200" kern="1200" dirty="0" smtClean="0">
                <a:solidFill>
                  <a:schemeClr val="tx1"/>
                </a:solidFill>
                <a:effectLst/>
                <a:latin typeface="+mn-lt"/>
                <a:ea typeface="+mn-ea"/>
                <a:cs typeface="+mn-cs"/>
              </a:rPr>
              <a:t>In the majority of instances post-divorce families manage to establish “good enough” co-parenting structures that support their children’s growth and development. </a:t>
            </a:r>
            <a:endParaRPr lang="en-US" baseline="0" dirty="0" smtClean="0"/>
          </a:p>
          <a:p>
            <a:pPr marL="228600" indent="-228600">
              <a:buAutoNum type="arabicPeriod"/>
            </a:pPr>
            <a:r>
              <a:rPr lang="en-US" sz="1200" kern="1200" dirty="0" smtClean="0">
                <a:solidFill>
                  <a:schemeClr val="tx1"/>
                </a:solidFill>
                <a:effectLst/>
                <a:latin typeface="+mn-lt"/>
                <a:ea typeface="+mn-ea"/>
                <a:cs typeface="+mn-cs"/>
              </a:rPr>
              <a:t>It is not unusual for children’s earlier feelings of loss</a:t>
            </a:r>
            <a:r>
              <a:rPr lang="en-US" sz="1200" kern="1200" baseline="0" dirty="0" smtClean="0">
                <a:solidFill>
                  <a:schemeClr val="tx1"/>
                </a:solidFill>
                <a:effectLst/>
                <a:latin typeface="+mn-lt"/>
                <a:ea typeface="+mn-ea"/>
                <a:cs typeface="+mn-cs"/>
              </a:rPr>
              <a:t> to</a:t>
            </a:r>
            <a:r>
              <a:rPr lang="en-US" sz="1200" kern="1200" dirty="0" smtClean="0">
                <a:solidFill>
                  <a:schemeClr val="tx1"/>
                </a:solidFill>
                <a:effectLst/>
                <a:latin typeface="+mn-lt"/>
                <a:ea typeface="+mn-ea"/>
                <a:cs typeface="+mn-cs"/>
              </a:rPr>
              <a:t> reemerge when new parent-adult relationships form and step-siblings appear. </a:t>
            </a:r>
          </a:p>
          <a:p>
            <a:pPr marL="0" indent="0">
              <a:buNone/>
            </a:pPr>
            <a:r>
              <a:rPr lang="en-US" sz="1200" kern="1200" dirty="0" smtClean="0">
                <a:solidFill>
                  <a:schemeClr val="tx1"/>
                </a:solidFill>
                <a:effectLst/>
                <a:latin typeface="+mn-lt"/>
                <a:ea typeface="+mn-ea"/>
                <a:cs typeface="+mn-cs"/>
              </a:rPr>
              <a:t>Artwork: www.flickr.com.</a:t>
            </a:r>
            <a:endParaRPr lang="en-US" dirty="0"/>
          </a:p>
        </p:txBody>
      </p:sp>
      <p:sp>
        <p:nvSpPr>
          <p:cNvPr id="4" name="Slide Number Placeholder 3"/>
          <p:cNvSpPr>
            <a:spLocks noGrp="1"/>
          </p:cNvSpPr>
          <p:nvPr>
            <p:ph type="sldNum" sz="quarter" idx="10"/>
          </p:nvPr>
        </p:nvSpPr>
        <p:spPr/>
        <p:txBody>
          <a:bodyPr/>
          <a:lstStyle/>
          <a:p>
            <a:fld id="{9F52A581-9B59-4969-A90D-B05CD56A610E}" type="slidenum">
              <a:rPr lang="en-US" smtClean="0"/>
              <a:t>6</a:t>
            </a:fld>
            <a:endParaRPr lang="en-US" dirty="0"/>
          </a:p>
        </p:txBody>
      </p:sp>
    </p:spTree>
    <p:extLst>
      <p:ext uri="{BB962C8B-B14F-4D97-AF65-F5344CB8AC3E}">
        <p14:creationId xmlns:p14="http://schemas.microsoft.com/office/powerpoint/2010/main" val="38732724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b="0" kern="1200" dirty="0" smtClean="0">
                <a:solidFill>
                  <a:schemeClr val="tx1"/>
                </a:solidFill>
                <a:effectLst/>
                <a:latin typeface="+mn-lt"/>
                <a:ea typeface="+mn-ea"/>
                <a:cs typeface="+mn-cs"/>
              </a:rPr>
              <a:t>1,</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Children do best when their parents resume stable parenting routines. </a:t>
            </a:r>
          </a:p>
          <a:p>
            <a:pPr marL="0" indent="0">
              <a:buNone/>
            </a:pPr>
            <a:r>
              <a:rPr lang="en-US" sz="1200" b="0" kern="1200" dirty="0" smtClean="0">
                <a:solidFill>
                  <a:schemeClr val="tx1"/>
                </a:solidFill>
                <a:effectLst/>
                <a:latin typeface="+mn-lt"/>
                <a:ea typeface="+mn-ea"/>
                <a:cs typeface="+mn-cs"/>
              </a:rPr>
              <a:t>2.</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Co-parenting</a:t>
            </a:r>
            <a:r>
              <a:rPr lang="en-US" sz="1200" b="0" kern="1200" baseline="0" dirty="0" smtClean="0">
                <a:solidFill>
                  <a:schemeClr val="tx1"/>
                </a:solidFill>
                <a:effectLst/>
                <a:latin typeface="+mn-lt"/>
                <a:ea typeface="+mn-ea"/>
                <a:cs typeface="+mn-cs"/>
              </a:rPr>
              <a:t> arrangements assume that parents </a:t>
            </a:r>
            <a:r>
              <a:rPr lang="en-US" sz="1200" kern="1200" dirty="0" smtClean="0">
                <a:solidFill>
                  <a:schemeClr val="tx1"/>
                </a:solidFill>
                <a:effectLst/>
                <a:latin typeface="+mn-lt"/>
                <a:ea typeface="+mn-ea"/>
                <a:cs typeface="+mn-cs"/>
              </a:rPr>
              <a:t>have capacity to collaborate and maintain a child-centered perspective</a:t>
            </a:r>
            <a:r>
              <a:rPr lang="en-US" sz="1200" kern="1200" baseline="0" dirty="0" smtClean="0">
                <a:solidFill>
                  <a:schemeClr val="tx1"/>
                </a:solidFill>
                <a:effectLst/>
                <a:latin typeface="+mn-lt"/>
                <a:ea typeface="+mn-ea"/>
                <a:cs typeface="+mn-cs"/>
              </a:rPr>
              <a:t> including </a:t>
            </a:r>
            <a:r>
              <a:rPr lang="en-US" sz="1200" kern="1200" dirty="0" smtClean="0">
                <a:solidFill>
                  <a:schemeClr val="tx1"/>
                </a:solidFill>
                <a:effectLst/>
                <a:latin typeface="+mn-lt"/>
                <a:ea typeface="+mn-ea"/>
                <a:cs typeface="+mn-cs"/>
              </a:rPr>
              <a:t>ongoing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communication that focuses on the immediate physical, material, relational, emotional, educational, spiritual and social needs of children.</a:t>
            </a:r>
          </a:p>
          <a:p>
            <a:pPr marL="228600" indent="-228600">
              <a:buAutoNum type="arabicPeriod"/>
            </a:pPr>
            <a:r>
              <a:rPr lang="en-US" sz="1200" kern="120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Parallel Parenting </a:t>
            </a:r>
            <a:r>
              <a:rPr lang="en-US" sz="1200" kern="1200" dirty="0" smtClean="0">
                <a:solidFill>
                  <a:schemeClr val="tx1"/>
                </a:solidFill>
                <a:effectLst/>
                <a:latin typeface="+mn-lt"/>
                <a:ea typeface="+mn-ea"/>
                <a:cs typeface="+mn-cs"/>
              </a:rPr>
              <a:t>is a strategy recommended for parents who are unable to maintain cordial, post-divorce communication and are at risk of potentially exposing children to relational conflicts.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Parents,</a:t>
            </a:r>
            <a:r>
              <a:rPr lang="en-US" sz="1200" kern="1200" baseline="0" dirty="0" smtClean="0">
                <a:solidFill>
                  <a:schemeClr val="tx1"/>
                </a:solidFill>
                <a:effectLst/>
                <a:latin typeface="+mn-lt"/>
                <a:ea typeface="+mn-ea"/>
                <a:cs typeface="+mn-cs"/>
              </a:rPr>
              <a:t> often through the courts or mediation, establish</a:t>
            </a:r>
            <a:r>
              <a:rPr lang="en-US" sz="1200" kern="1200" dirty="0" smtClean="0">
                <a:solidFill>
                  <a:schemeClr val="tx1"/>
                </a:solidFill>
                <a:effectLst/>
                <a:latin typeface="+mn-lt"/>
                <a:ea typeface="+mn-ea"/>
                <a:cs typeface="+mn-cs"/>
              </a:rPr>
              <a:t> specified responsibilities for their children to avoid areas that might have otherwise required negotiation. A parallel parenting plan</a:t>
            </a:r>
            <a:r>
              <a:rPr lang="en-US" sz="1200" kern="1200" baseline="0" dirty="0" smtClean="0">
                <a:solidFill>
                  <a:schemeClr val="tx1"/>
                </a:solidFill>
                <a:effectLst/>
                <a:latin typeface="+mn-lt"/>
                <a:ea typeface="+mn-ea"/>
                <a:cs typeface="+mn-cs"/>
              </a:rPr>
              <a:t> is made</a:t>
            </a:r>
            <a:r>
              <a:rPr lang="en-US" sz="1200" kern="1200" dirty="0" smtClean="0">
                <a:solidFill>
                  <a:schemeClr val="tx1"/>
                </a:solidFill>
                <a:effectLst/>
                <a:latin typeface="+mn-lt"/>
                <a:ea typeface="+mn-ea"/>
                <a:cs typeface="+mn-cs"/>
              </a:rPr>
              <a:t> when there is no </a:t>
            </a:r>
            <a:r>
              <a:rPr lang="en-US" sz="1200" i="1" kern="1200" dirty="0" smtClean="0">
                <a:solidFill>
                  <a:schemeClr val="tx1"/>
                </a:solidFill>
                <a:effectLst/>
                <a:latin typeface="+mn-lt"/>
                <a:ea typeface="+mn-ea"/>
                <a:cs typeface="+mn-cs"/>
              </a:rPr>
              <a:t>known</a:t>
            </a:r>
            <a:r>
              <a:rPr lang="en-US" sz="1200" kern="1200" dirty="0" smtClean="0">
                <a:solidFill>
                  <a:schemeClr val="tx1"/>
                </a:solidFill>
                <a:effectLst/>
                <a:latin typeface="+mn-lt"/>
                <a:ea typeface="+mn-ea"/>
                <a:cs typeface="+mn-cs"/>
              </a:rPr>
              <a:t> risk of abuse to children or to either of the parents. </a:t>
            </a:r>
          </a:p>
          <a:p>
            <a:pPr marL="228600" indent="-228600">
              <a:buAutoNum type="arabicPeriod"/>
            </a:pPr>
            <a:r>
              <a:rPr lang="en-US" sz="1200" b="0" kern="1200" dirty="0" smtClean="0">
                <a:solidFill>
                  <a:schemeClr val="tx1"/>
                </a:solidFill>
                <a:effectLst/>
                <a:latin typeface="+mn-lt"/>
                <a:ea typeface="+mn-ea"/>
                <a:cs typeface="+mn-cs"/>
              </a:rPr>
              <a:t>Sole Parental Custody, a relatively rare arrangement, is</a:t>
            </a:r>
            <a:r>
              <a:rPr lang="en-US" sz="1200" kern="1200" dirty="0" smtClean="0">
                <a:solidFill>
                  <a:schemeClr val="tx1"/>
                </a:solidFill>
                <a:effectLst/>
                <a:latin typeface="+mn-lt"/>
                <a:ea typeface="+mn-ea"/>
                <a:cs typeface="+mn-cs"/>
              </a:rPr>
              <a:t> legally enacted when one parent is determined to be abusive or sufficiently negligent or has abandoned responsibilities</a:t>
            </a:r>
            <a:r>
              <a:rPr lang="en-US" sz="1200" kern="1200" baseline="0" dirty="0" smtClean="0">
                <a:solidFill>
                  <a:schemeClr val="tx1"/>
                </a:solidFill>
                <a:effectLst/>
                <a:latin typeface="+mn-lt"/>
                <a:ea typeface="+mn-ea"/>
                <a:cs typeface="+mn-cs"/>
              </a:rPr>
              <a:t> to shared children.</a:t>
            </a:r>
          </a:p>
          <a:p>
            <a:pPr marL="228600" indent="-228600">
              <a:buAutoNum type="arabicPeriod"/>
            </a:pPr>
            <a:r>
              <a:rPr lang="en-US" sz="1200" b="0" kern="1200" dirty="0" smtClean="0">
                <a:solidFill>
                  <a:schemeClr val="tx1"/>
                </a:solidFill>
                <a:effectLst/>
                <a:latin typeface="+mn-lt"/>
                <a:ea typeface="+mn-ea"/>
                <a:cs typeface="+mn-cs"/>
              </a:rPr>
              <a:t>Step parenting </a:t>
            </a:r>
            <a:r>
              <a:rPr lang="en-US" sz="1200" kern="1200" dirty="0" smtClean="0">
                <a:solidFill>
                  <a:schemeClr val="tx1"/>
                </a:solidFill>
                <a:effectLst/>
                <a:latin typeface="+mn-lt"/>
                <a:ea typeface="+mn-ea"/>
                <a:cs typeface="+mn-cs"/>
              </a:rPr>
              <a:t>takes place when parents remarry or establish new ongoing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partnerships with someone who may eventually be responsible for the children’s care. </a:t>
            </a:r>
          </a:p>
          <a:p>
            <a:pPr marL="0" indent="0">
              <a:buNone/>
            </a:pPr>
            <a:r>
              <a:rPr lang="en-US" sz="1200" kern="1200" dirty="0" smtClean="0">
                <a:solidFill>
                  <a:schemeClr val="tx1"/>
                </a:solidFill>
                <a:effectLst/>
                <a:latin typeface="+mn-lt"/>
                <a:ea typeface="+mn-ea"/>
                <a:cs typeface="+mn-cs"/>
              </a:rPr>
              <a:t>Photos</a:t>
            </a:r>
            <a:r>
              <a:rPr lang="en-US" sz="1200" kern="1200" baseline="0" dirty="0" smtClean="0">
                <a:solidFill>
                  <a:schemeClr val="tx1"/>
                </a:solidFill>
                <a:effectLst/>
                <a:latin typeface="+mn-lt"/>
                <a:ea typeface="+mn-ea"/>
                <a:cs typeface="+mn-cs"/>
              </a:rPr>
              <a:t> top right, left and bottom at www.flickr.com; middle top by Andrew Seaman on </a:t>
            </a:r>
            <a:r>
              <a:rPr lang="en-US" sz="1200" kern="1200" baseline="0" dirty="0" err="1" smtClean="0">
                <a:solidFill>
                  <a:schemeClr val="tx1"/>
                </a:solidFill>
                <a:effectLst/>
                <a:latin typeface="+mn-lt"/>
                <a:ea typeface="+mn-ea"/>
                <a:cs typeface="+mn-cs"/>
              </a:rPr>
              <a:t>Unsplash</a:t>
            </a:r>
            <a:r>
              <a:rPr lang="en-US" sz="1200" kern="1200" baseline="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9F52A581-9B59-4969-A90D-B05CD56A610E}" type="slidenum">
              <a:rPr lang="en-US" smtClean="0"/>
              <a:t>7</a:t>
            </a:fld>
            <a:endParaRPr lang="en-US" dirty="0"/>
          </a:p>
        </p:txBody>
      </p:sp>
    </p:spTree>
    <p:extLst>
      <p:ext uri="{BB962C8B-B14F-4D97-AF65-F5344CB8AC3E}">
        <p14:creationId xmlns:p14="http://schemas.microsoft.com/office/powerpoint/2010/main" val="6907389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Specific skills and attitudes are necessary for interviewing children of divorce to determine their views while at the same time protecting their best interests.</a:t>
            </a:r>
          </a:p>
          <a:p>
            <a:r>
              <a:rPr lang="en-US" dirty="0" smtClean="0"/>
              <a:t>1Modified from </a:t>
            </a:r>
            <a:r>
              <a:rPr lang="en-US" dirty="0" err="1" smtClean="0"/>
              <a:t>Saywitz</a:t>
            </a:r>
            <a:r>
              <a:rPr lang="en-US" dirty="0" smtClean="0"/>
              <a:t>, </a:t>
            </a:r>
            <a:r>
              <a:rPr lang="en-US" dirty="0" err="1" smtClean="0"/>
              <a:t>Camparo</a:t>
            </a:r>
            <a:r>
              <a:rPr lang="en-US" dirty="0" smtClean="0"/>
              <a:t>, &amp; Romanoff, 2010, pp. 549-556. Recommendations apply to children and youth of all ages.</a:t>
            </a:r>
          </a:p>
          <a:p>
            <a:endParaRPr lang="en-US" dirty="0" smtClean="0"/>
          </a:p>
          <a:p>
            <a:r>
              <a:rPr lang="en-US" dirty="0" smtClean="0"/>
              <a:t>Photo by Laura Fuhrman on </a:t>
            </a:r>
            <a:r>
              <a:rPr lang="en-US" dirty="0" err="1" smtClean="0"/>
              <a:t>Unsplash</a:t>
            </a:r>
            <a:endParaRPr lang="en-US" dirty="0"/>
          </a:p>
        </p:txBody>
      </p:sp>
      <p:sp>
        <p:nvSpPr>
          <p:cNvPr id="4" name="Slide Number Placeholder 3"/>
          <p:cNvSpPr>
            <a:spLocks noGrp="1"/>
          </p:cNvSpPr>
          <p:nvPr>
            <p:ph type="sldNum" sz="quarter" idx="10"/>
          </p:nvPr>
        </p:nvSpPr>
        <p:spPr/>
        <p:txBody>
          <a:bodyPr/>
          <a:lstStyle/>
          <a:p>
            <a:fld id="{9F52A581-9B59-4969-A90D-B05CD56A610E}" type="slidenum">
              <a:rPr lang="en-US" smtClean="0"/>
              <a:t>8</a:t>
            </a:fld>
            <a:endParaRPr lang="en-US" dirty="0"/>
          </a:p>
        </p:txBody>
      </p:sp>
    </p:spTree>
    <p:extLst>
      <p:ext uri="{BB962C8B-B14F-4D97-AF65-F5344CB8AC3E}">
        <p14:creationId xmlns:p14="http://schemas.microsoft.com/office/powerpoint/2010/main" val="3933668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The best interest of the child standard is used by most courts in the United States “to determine a wide range of issues related to the well-being of children after divorce and parental separation. </a:t>
            </a:r>
          </a:p>
          <a:p>
            <a:r>
              <a:rPr lang="en-US" dirty="0" smtClean="0"/>
              <a:t>2. Canadian child best interest standards recognize that children want a say in legal matters that affect their lives. </a:t>
            </a:r>
          </a:p>
          <a:p>
            <a:r>
              <a:rPr lang="en-US" dirty="0" smtClean="0"/>
              <a:t>3.</a:t>
            </a:r>
            <a:r>
              <a:rPr lang="en-US" baseline="0" dirty="0" smtClean="0"/>
              <a:t> </a:t>
            </a:r>
            <a:r>
              <a:rPr lang="en-US" dirty="0" smtClean="0"/>
              <a:t>There is substantive disagreement between knowledgeable and child-focused scholars about the role children should play in legal proceedings; some assert that children are expert witnesses to their own experiences and as such are instrumental to informing successful residency and custodial arrangements; others argue that children are at substantial risk when asked to make decisions affecting their relationships with parents.</a:t>
            </a:r>
          </a:p>
          <a:p>
            <a:r>
              <a:rPr lang="en-US" dirty="0" smtClean="0"/>
              <a:t>Photo: kill3r4ev3r.deviantart.com. </a:t>
            </a:r>
            <a:endParaRPr lang="en-US" dirty="0"/>
          </a:p>
        </p:txBody>
      </p:sp>
      <p:sp>
        <p:nvSpPr>
          <p:cNvPr id="4" name="Slide Number Placeholder 3"/>
          <p:cNvSpPr>
            <a:spLocks noGrp="1"/>
          </p:cNvSpPr>
          <p:nvPr>
            <p:ph type="sldNum" sz="quarter" idx="10"/>
          </p:nvPr>
        </p:nvSpPr>
        <p:spPr/>
        <p:txBody>
          <a:bodyPr/>
          <a:lstStyle/>
          <a:p>
            <a:fld id="{9F52A581-9B59-4969-A90D-B05CD56A610E}" type="slidenum">
              <a:rPr lang="en-US" smtClean="0"/>
              <a:t>9</a:t>
            </a:fld>
            <a:endParaRPr lang="en-US" dirty="0"/>
          </a:p>
        </p:txBody>
      </p:sp>
    </p:spTree>
    <p:extLst>
      <p:ext uri="{BB962C8B-B14F-4D97-AF65-F5344CB8AC3E}">
        <p14:creationId xmlns:p14="http://schemas.microsoft.com/office/powerpoint/2010/main" val="824650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Ambiguous loss refers to two types of losses that often go unrecognized: those that take place when a family member is physically present yet psychologically unavailable; and those that take place when a family member is physically absent yet psychologically alive. </a:t>
            </a:r>
          </a:p>
          <a:p>
            <a:pPr marL="228600" indent="-228600">
              <a:buAutoNum type="arabicPeriod"/>
            </a:pPr>
            <a:r>
              <a:rPr lang="en-US" dirty="0" smtClean="0"/>
              <a:t>Over the years the concept of ambiguous loss has broadened to include other types of uncertain changes many of which are considered unresolvable, or at the very least, hard to define and thereby difficult to manage,</a:t>
            </a:r>
            <a:r>
              <a:rPr lang="en-US" baseline="0" dirty="0" smtClean="0"/>
              <a:t> </a:t>
            </a:r>
            <a:r>
              <a:rPr lang="en-US" dirty="0" smtClean="0"/>
              <a:t>for example in substance abusing families, or when a formerly reliable parent becomes incapacitated due to illness or disability and is no longer readily accessible or present. </a:t>
            </a:r>
          </a:p>
          <a:p>
            <a:pPr marL="228600" indent="-228600">
              <a:buAutoNum type="arabicPeriod"/>
            </a:pPr>
            <a:r>
              <a:rPr lang="en-US" dirty="0" smtClean="0"/>
              <a:t>Grief related to ambiguous loss is also felt by children whose military parents are deployed, sometimes multiple times, and also by those that lose parents for extended periods due to incarceration, hospitalization or other forms of long-term separation.</a:t>
            </a:r>
          </a:p>
          <a:p>
            <a:pPr marL="228600" indent="-228600">
              <a:buAutoNum type="arabicPeriod"/>
            </a:pPr>
            <a:r>
              <a:rPr lang="en-US" dirty="0" smtClean="0"/>
              <a:t>Foster children may grieve the non-death losses of parents, siblings, and other loved ones, losses which often go unrecognized and unacknowledged. </a:t>
            </a:r>
          </a:p>
          <a:p>
            <a:pPr marL="0" indent="0">
              <a:buNone/>
            </a:pPr>
            <a:r>
              <a:rPr lang="en-US" dirty="0" smtClean="0"/>
              <a:t>Photo at www.flickr.com</a:t>
            </a:r>
            <a:endParaRPr lang="en-US" dirty="0"/>
          </a:p>
        </p:txBody>
      </p:sp>
      <p:sp>
        <p:nvSpPr>
          <p:cNvPr id="4" name="Slide Number Placeholder 3"/>
          <p:cNvSpPr>
            <a:spLocks noGrp="1"/>
          </p:cNvSpPr>
          <p:nvPr>
            <p:ph type="sldNum" sz="quarter" idx="10"/>
          </p:nvPr>
        </p:nvSpPr>
        <p:spPr/>
        <p:txBody>
          <a:bodyPr/>
          <a:lstStyle/>
          <a:p>
            <a:fld id="{9F52A581-9B59-4969-A90D-B05CD56A610E}" type="slidenum">
              <a:rPr lang="en-US" smtClean="0"/>
              <a:t>10</a:t>
            </a:fld>
            <a:endParaRPr lang="en-US" dirty="0"/>
          </a:p>
        </p:txBody>
      </p:sp>
    </p:spTree>
    <p:extLst>
      <p:ext uri="{BB962C8B-B14F-4D97-AF65-F5344CB8AC3E}">
        <p14:creationId xmlns:p14="http://schemas.microsoft.com/office/powerpoint/2010/main" val="2962624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F2A60CD-62D6-4E31-941F-C26003FC17CE}" type="datetimeFigureOut">
              <a:rPr lang="en-US" smtClean="0"/>
              <a:t>7/19/2019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9273B5-40B9-426A-B605-F84BD4B2404B}" type="slidenum">
              <a:rPr lang="en-US" smtClean="0"/>
              <a:t>‹#›</a:t>
            </a:fld>
            <a:endParaRPr lang="en-US" dirty="0"/>
          </a:p>
        </p:txBody>
      </p:sp>
    </p:spTree>
    <p:extLst>
      <p:ext uri="{BB962C8B-B14F-4D97-AF65-F5344CB8AC3E}">
        <p14:creationId xmlns:p14="http://schemas.microsoft.com/office/powerpoint/2010/main" val="4231487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2A60CD-62D6-4E31-941F-C26003FC17CE}" type="datetimeFigureOut">
              <a:rPr lang="en-US" smtClean="0"/>
              <a:t>7/19/2019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9273B5-40B9-426A-B605-F84BD4B2404B}" type="slidenum">
              <a:rPr lang="en-US" smtClean="0"/>
              <a:t>‹#›</a:t>
            </a:fld>
            <a:endParaRPr lang="en-US" dirty="0"/>
          </a:p>
        </p:txBody>
      </p:sp>
    </p:spTree>
    <p:extLst>
      <p:ext uri="{BB962C8B-B14F-4D97-AF65-F5344CB8AC3E}">
        <p14:creationId xmlns:p14="http://schemas.microsoft.com/office/powerpoint/2010/main" val="62575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2A60CD-62D6-4E31-941F-C26003FC17CE}" type="datetimeFigureOut">
              <a:rPr lang="en-US" smtClean="0"/>
              <a:t>7/19/2019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9273B5-40B9-426A-B605-F84BD4B2404B}" type="slidenum">
              <a:rPr lang="en-US" smtClean="0"/>
              <a:t>‹#›</a:t>
            </a:fld>
            <a:endParaRPr lang="en-US" dirty="0"/>
          </a:p>
        </p:txBody>
      </p:sp>
    </p:spTree>
    <p:extLst>
      <p:ext uri="{BB962C8B-B14F-4D97-AF65-F5344CB8AC3E}">
        <p14:creationId xmlns:p14="http://schemas.microsoft.com/office/powerpoint/2010/main" val="30516857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F2A60CD-62D6-4E31-941F-C26003FC17CE}" type="datetimeFigureOut">
              <a:rPr lang="en-US" smtClean="0"/>
              <a:t>7/19/2019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9273B5-40B9-426A-B605-F84BD4B2404B}" type="slidenum">
              <a:rPr lang="en-US" smtClean="0"/>
              <a:t>‹#›</a:t>
            </a:fld>
            <a:endParaRPr lang="en-US" dirty="0"/>
          </a:p>
        </p:txBody>
      </p:sp>
    </p:spTree>
    <p:extLst>
      <p:ext uri="{BB962C8B-B14F-4D97-AF65-F5344CB8AC3E}">
        <p14:creationId xmlns:p14="http://schemas.microsoft.com/office/powerpoint/2010/main" val="41635837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F2A60CD-62D6-4E31-941F-C26003FC17CE}" type="datetimeFigureOut">
              <a:rPr lang="en-US" smtClean="0"/>
              <a:t>7/19/2019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9F9273B5-40B9-426A-B605-F84BD4B2404B}" type="slidenum">
              <a:rPr lang="en-US" smtClean="0"/>
              <a:t>‹#›</a:t>
            </a:fld>
            <a:endParaRPr lang="en-US" dirty="0"/>
          </a:p>
        </p:txBody>
      </p:sp>
    </p:spTree>
    <p:extLst>
      <p:ext uri="{BB962C8B-B14F-4D97-AF65-F5344CB8AC3E}">
        <p14:creationId xmlns:p14="http://schemas.microsoft.com/office/powerpoint/2010/main" val="32458577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F2A60CD-62D6-4E31-941F-C26003FC17CE}" type="datetimeFigureOut">
              <a:rPr lang="en-US" smtClean="0"/>
              <a:t>7/19/2019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F9273B5-40B9-426A-B605-F84BD4B2404B}" type="slidenum">
              <a:rPr lang="en-US" smtClean="0"/>
              <a:t>‹#›</a:t>
            </a:fld>
            <a:endParaRPr lang="en-US" dirty="0"/>
          </a:p>
        </p:txBody>
      </p:sp>
    </p:spTree>
    <p:extLst>
      <p:ext uri="{BB962C8B-B14F-4D97-AF65-F5344CB8AC3E}">
        <p14:creationId xmlns:p14="http://schemas.microsoft.com/office/powerpoint/2010/main" val="3991763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F2A60CD-62D6-4E31-941F-C26003FC17CE}" type="datetimeFigureOut">
              <a:rPr lang="en-US" smtClean="0"/>
              <a:t>7/19/2019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9F9273B5-40B9-426A-B605-F84BD4B2404B}" type="slidenum">
              <a:rPr lang="en-US" smtClean="0"/>
              <a:t>‹#›</a:t>
            </a:fld>
            <a:endParaRPr lang="en-US" dirty="0"/>
          </a:p>
        </p:txBody>
      </p:sp>
    </p:spTree>
    <p:extLst>
      <p:ext uri="{BB962C8B-B14F-4D97-AF65-F5344CB8AC3E}">
        <p14:creationId xmlns:p14="http://schemas.microsoft.com/office/powerpoint/2010/main" val="1638905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F2A60CD-62D6-4E31-941F-C26003FC17CE}" type="datetimeFigureOut">
              <a:rPr lang="en-US" smtClean="0"/>
              <a:t>7/19/2019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9F9273B5-40B9-426A-B605-F84BD4B2404B}" type="slidenum">
              <a:rPr lang="en-US" smtClean="0"/>
              <a:t>‹#›</a:t>
            </a:fld>
            <a:endParaRPr lang="en-US" dirty="0"/>
          </a:p>
        </p:txBody>
      </p:sp>
    </p:spTree>
    <p:extLst>
      <p:ext uri="{BB962C8B-B14F-4D97-AF65-F5344CB8AC3E}">
        <p14:creationId xmlns:p14="http://schemas.microsoft.com/office/powerpoint/2010/main" val="37486057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2A60CD-62D6-4E31-941F-C26003FC17CE}" type="datetimeFigureOut">
              <a:rPr lang="en-US" smtClean="0"/>
              <a:t>7/19/2019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F9273B5-40B9-426A-B605-F84BD4B2404B}" type="slidenum">
              <a:rPr lang="en-US" smtClean="0"/>
              <a:t>‹#›</a:t>
            </a:fld>
            <a:endParaRPr lang="en-US" dirty="0"/>
          </a:p>
        </p:txBody>
      </p:sp>
    </p:spTree>
    <p:extLst>
      <p:ext uri="{BB962C8B-B14F-4D97-AF65-F5344CB8AC3E}">
        <p14:creationId xmlns:p14="http://schemas.microsoft.com/office/powerpoint/2010/main" val="1662699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2A60CD-62D6-4E31-941F-C26003FC17CE}" type="datetimeFigureOut">
              <a:rPr lang="en-US" smtClean="0"/>
              <a:t>7/19/2019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F9273B5-40B9-426A-B605-F84BD4B2404B}" type="slidenum">
              <a:rPr lang="en-US" smtClean="0"/>
              <a:t>‹#›</a:t>
            </a:fld>
            <a:endParaRPr lang="en-US" dirty="0"/>
          </a:p>
        </p:txBody>
      </p:sp>
    </p:spTree>
    <p:extLst>
      <p:ext uri="{BB962C8B-B14F-4D97-AF65-F5344CB8AC3E}">
        <p14:creationId xmlns:p14="http://schemas.microsoft.com/office/powerpoint/2010/main" val="3576764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F2A60CD-62D6-4E31-941F-C26003FC17CE}" type="datetimeFigureOut">
              <a:rPr lang="en-US" smtClean="0"/>
              <a:t>7/19/2019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F9273B5-40B9-426A-B605-F84BD4B2404B}" type="slidenum">
              <a:rPr lang="en-US" smtClean="0"/>
              <a:t>‹#›</a:t>
            </a:fld>
            <a:endParaRPr lang="en-US" dirty="0"/>
          </a:p>
        </p:txBody>
      </p:sp>
    </p:spTree>
    <p:extLst>
      <p:ext uri="{BB962C8B-B14F-4D97-AF65-F5344CB8AC3E}">
        <p14:creationId xmlns:p14="http://schemas.microsoft.com/office/powerpoint/2010/main" val="2245335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2A60CD-62D6-4E31-941F-C26003FC17CE}" type="datetimeFigureOut">
              <a:rPr lang="en-US" smtClean="0"/>
              <a:t>7/19/2019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9273B5-40B9-426A-B605-F84BD4B2404B}" type="slidenum">
              <a:rPr lang="en-US" smtClean="0"/>
              <a:t>‹#›</a:t>
            </a:fld>
            <a:endParaRPr lang="en-US" dirty="0"/>
          </a:p>
        </p:txBody>
      </p:sp>
    </p:spTree>
    <p:extLst>
      <p:ext uri="{BB962C8B-B14F-4D97-AF65-F5344CB8AC3E}">
        <p14:creationId xmlns:p14="http://schemas.microsoft.com/office/powerpoint/2010/main" val="2889551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233CEE-DC50-4428-9BD6-0F565BC71AC7}"/>
              </a:ext>
            </a:extLst>
          </p:cNvPr>
          <p:cNvPicPr>
            <a:picLocks noChangeAspect="1"/>
          </p:cNvPicPr>
          <p:nvPr/>
        </p:nvPicPr>
        <p:blipFill rotWithShape="1">
          <a:blip r:embed="rId2"/>
          <a:srcRect l="8288" r="7502"/>
          <a:stretch/>
        </p:blipFill>
        <p:spPr>
          <a:xfrm>
            <a:off x="20" y="10"/>
            <a:ext cx="9143980" cy="6857990"/>
          </a:xfrm>
          <a:prstGeom prst="rect">
            <a:avLst/>
          </a:prstGeom>
        </p:spPr>
      </p:pic>
      <p:sp>
        <p:nvSpPr>
          <p:cNvPr id="2050" name="Rectangle 2"/>
          <p:cNvSpPr>
            <a:spLocks noGrp="1" noChangeArrowheads="1"/>
          </p:cNvSpPr>
          <p:nvPr>
            <p:ph type="ctrTitle"/>
          </p:nvPr>
        </p:nvSpPr>
        <p:spPr>
          <a:xfrm>
            <a:off x="392906" y="5317240"/>
            <a:ext cx="8408194" cy="744836"/>
          </a:xfrm>
        </p:spPr>
        <p:txBody>
          <a:bodyPr vert="horz" lIns="91440" tIns="45720" rIns="91440" bIns="45720" rtlCol="0" anchor="ctr">
            <a:normAutofit fontScale="90000"/>
          </a:bodyPr>
          <a:lstStyle/>
          <a:p>
            <a:pPr>
              <a:lnSpc>
                <a:spcPct val="90000"/>
              </a:lnSpc>
              <a:defRPr/>
            </a:pPr>
            <a:r>
              <a:rPr lang="en-US" sz="3100" dirty="0">
                <a:solidFill>
                  <a:schemeClr val="tx1">
                    <a:lumMod val="85000"/>
                    <a:lumOff val="15000"/>
                  </a:schemeClr>
                </a:solidFill>
              </a:rPr>
              <a:t>Chapter </a:t>
            </a:r>
            <a:r>
              <a:rPr lang="en-US" sz="3100" dirty="0" smtClean="0">
                <a:solidFill>
                  <a:schemeClr val="tx1">
                    <a:lumMod val="85000"/>
                    <a:lumOff val="15000"/>
                  </a:schemeClr>
                </a:solidFill>
              </a:rPr>
              <a:t>10</a:t>
            </a:r>
            <a:r>
              <a:rPr lang="en-US" sz="3100" dirty="0">
                <a:solidFill>
                  <a:schemeClr val="tx1">
                    <a:lumMod val="85000"/>
                    <a:lumOff val="15000"/>
                  </a:schemeClr>
                </a:solidFill>
              </a:rPr>
              <a:t>: Family Disruption and Ambiguous Losses </a:t>
            </a:r>
          </a:p>
        </p:txBody>
      </p:sp>
    </p:spTree>
    <p:extLst>
      <p:ext uri="{BB962C8B-B14F-4D97-AF65-F5344CB8AC3E}">
        <p14:creationId xmlns:p14="http://schemas.microsoft.com/office/powerpoint/2010/main" val="1179728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Ambiguous Loss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300" y="1295400"/>
            <a:ext cx="6883400" cy="5162550"/>
          </a:xfrm>
          <a:prstGeom prst="rect">
            <a:avLst/>
          </a:prstGeom>
        </p:spPr>
      </p:pic>
    </p:spTree>
    <p:extLst>
      <p:ext uri="{BB962C8B-B14F-4D97-AF65-F5344CB8AC3E}">
        <p14:creationId xmlns:p14="http://schemas.microsoft.com/office/powerpoint/2010/main" val="41613107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a:solidFill>
            <a:schemeClr val="accent6">
              <a:lumMod val="75000"/>
            </a:schemeClr>
          </a:solidFill>
        </p:spPr>
        <p:txBody>
          <a:bodyPr>
            <a:normAutofit/>
          </a:bodyPr>
          <a:lstStyle/>
          <a:p>
            <a:r>
              <a:rPr lang="en-US" sz="3600" b="1" dirty="0" smtClean="0">
                <a:solidFill>
                  <a:schemeClr val="accent4">
                    <a:lumMod val="50000"/>
                  </a:schemeClr>
                </a:solidFill>
              </a:rPr>
              <a:t>Dealing </a:t>
            </a:r>
            <a:r>
              <a:rPr lang="en-US" sz="3600" b="1" dirty="0">
                <a:solidFill>
                  <a:schemeClr val="accent4">
                    <a:lumMod val="50000"/>
                  </a:schemeClr>
                </a:solidFill>
              </a:rPr>
              <a:t>with Ambiguous </a:t>
            </a:r>
            <a:r>
              <a:rPr lang="en-US" sz="3600" b="1" dirty="0" smtClean="0">
                <a:solidFill>
                  <a:schemeClr val="accent4">
                    <a:lumMod val="50000"/>
                  </a:schemeClr>
                </a:solidFill>
              </a:rPr>
              <a:t>Loss</a:t>
            </a:r>
            <a:r>
              <a:rPr lang="en-US" sz="3600" b="1" baseline="30000" dirty="0" smtClean="0">
                <a:solidFill>
                  <a:schemeClr val="accent4">
                    <a:lumMod val="50000"/>
                  </a:schemeClr>
                </a:solidFill>
              </a:rPr>
              <a:t>1</a:t>
            </a:r>
            <a:endParaRPr lang="en-US" sz="3600" baseline="30000" dirty="0">
              <a:solidFill>
                <a:schemeClr val="accent4">
                  <a:lumMod val="50000"/>
                </a:schemeClr>
              </a:solidFill>
            </a:endParaRPr>
          </a:p>
        </p:txBody>
      </p:sp>
      <p:graphicFrame>
        <p:nvGraphicFramePr>
          <p:cNvPr id="6" name="Content Placeholder 5"/>
          <p:cNvGraphicFramePr>
            <a:graphicFrameLocks noGrp="1"/>
          </p:cNvGraphicFramePr>
          <p:nvPr>
            <p:ph idx="1"/>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601537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3642519" y="2651919"/>
            <a:ext cx="8229600" cy="944562"/>
          </a:xfrm>
          <a:noFill/>
          <a:ln>
            <a:noFill/>
          </a:ln>
        </p:spPr>
        <p:txBody>
          <a:bodyPr/>
          <a:lstStyle/>
          <a:p>
            <a:r>
              <a:rPr lang="en-US" dirty="0" smtClean="0">
                <a:solidFill>
                  <a:schemeClr val="accent4">
                    <a:lumMod val="50000"/>
                  </a:schemeClr>
                </a:solidFill>
              </a:rPr>
              <a:t>Parental Deployment</a:t>
            </a:r>
            <a:endParaRPr lang="en-US" dirty="0">
              <a:solidFill>
                <a:schemeClr val="accent4">
                  <a:lumMod val="50000"/>
                </a:schemeClr>
              </a:solidFill>
            </a:endParaRP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143000"/>
            <a:ext cx="7756070" cy="4343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14190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270919" y="2956719"/>
            <a:ext cx="6477000" cy="868362"/>
          </a:xfrm>
          <a:noFill/>
          <a:ln>
            <a:noFill/>
          </a:ln>
        </p:spPr>
        <p:txBody>
          <a:bodyPr>
            <a:normAutofit/>
          </a:bodyPr>
          <a:lstStyle/>
          <a:p>
            <a:r>
              <a:rPr lang="en-US" dirty="0" smtClean="0">
                <a:solidFill>
                  <a:schemeClr val="accent4">
                    <a:lumMod val="50000"/>
                  </a:schemeClr>
                </a:solidFill>
              </a:rPr>
              <a:t>Parental Incarceration</a:t>
            </a:r>
            <a:endParaRPr lang="en-US" dirty="0">
              <a:solidFill>
                <a:schemeClr val="accent4">
                  <a:lumMod val="50000"/>
                </a:schemeClr>
              </a:solidFill>
            </a:endParaRPr>
          </a:p>
        </p:txBody>
      </p:sp>
      <p:pic>
        <p:nvPicPr>
          <p:cNvPr id="4" name="Picture 3"/>
          <p:cNvPicPr>
            <a:picLocks noChangeAspect="1"/>
          </p:cNvPicPr>
          <p:nvPr/>
        </p:nvPicPr>
        <p:blipFill>
          <a:blip r:embed="rId3"/>
          <a:stretch>
            <a:fillRect/>
          </a:stretch>
        </p:blipFill>
        <p:spPr>
          <a:xfrm>
            <a:off x="1524000" y="1219200"/>
            <a:ext cx="6902718" cy="4724400"/>
          </a:xfrm>
          <a:prstGeom prst="rect">
            <a:avLst/>
          </a:prstGeom>
        </p:spPr>
      </p:pic>
    </p:spTree>
    <p:extLst>
      <p:ext uri="{BB962C8B-B14F-4D97-AF65-F5344CB8AC3E}">
        <p14:creationId xmlns:p14="http://schemas.microsoft.com/office/powerpoint/2010/main" val="33764701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400300" y="2857500"/>
            <a:ext cx="6400800" cy="1143000"/>
          </a:xfrm>
          <a:noFill/>
          <a:ln>
            <a:noFill/>
          </a:ln>
        </p:spPr>
        <p:txBody>
          <a:bodyPr>
            <a:noAutofit/>
          </a:bodyPr>
          <a:lstStyle/>
          <a:p>
            <a:r>
              <a:rPr lang="en-US" dirty="0" smtClean="0">
                <a:solidFill>
                  <a:schemeClr val="accent4">
                    <a:lumMod val="50000"/>
                  </a:schemeClr>
                </a:solidFill>
              </a:rPr>
              <a:t>Chronic Health Conditions</a:t>
            </a:r>
            <a:endParaRPr lang="en-US" dirty="0">
              <a:solidFill>
                <a:schemeClr val="accent4">
                  <a:lumMod val="50000"/>
                </a:schemeClr>
              </a:solidFill>
            </a:endParaRPr>
          </a:p>
        </p:txBody>
      </p:sp>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733550"/>
            <a:ext cx="7750629" cy="3390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75760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971800" y="3124200"/>
            <a:ext cx="6705600" cy="609600"/>
          </a:xfrm>
        </p:spPr>
        <p:txBody>
          <a:bodyPr>
            <a:normAutofit fontScale="90000"/>
          </a:bodyPr>
          <a:lstStyle/>
          <a:p>
            <a:r>
              <a:rPr lang="en-US" dirty="0" smtClean="0"/>
              <a:t>Foster Care</a:t>
            </a:r>
            <a:endParaRPr lang="en-US" dirty="0"/>
          </a:p>
        </p:txBody>
      </p:sp>
      <p:sp>
        <p:nvSpPr>
          <p:cNvPr id="3" name="Content Placeholder 2"/>
          <p:cNvSpPr>
            <a:spLocks noGrp="1"/>
          </p:cNvSpPr>
          <p:nvPr>
            <p:ph idx="1"/>
          </p:nvPr>
        </p:nvSpPr>
        <p:spPr>
          <a:xfrm>
            <a:off x="381000" y="5470071"/>
            <a:ext cx="8382000" cy="1295400"/>
          </a:xfrm>
        </p:spPr>
        <p:txBody>
          <a:bodyPr>
            <a:normAutofit/>
          </a:bodyPr>
          <a:lstStyle/>
          <a:p>
            <a:pPr marL="0" indent="0">
              <a:buNone/>
            </a:pPr>
            <a:r>
              <a:rPr lang="en-US" sz="2400" dirty="0"/>
              <a:t>“My loss was more lack of self-preservation and self-worth. I feel as if this could only happen to someone no one cares about” </a:t>
            </a:r>
            <a:r>
              <a:rPr lang="en-US" sz="2400" dirty="0" smtClean="0"/>
              <a:t>							</a:t>
            </a:r>
            <a:r>
              <a:rPr lang="en-US" sz="2400" dirty="0" err="1" smtClean="0"/>
              <a:t>Kanisha</a:t>
            </a:r>
            <a:r>
              <a:rPr lang="en-US" sz="2400" dirty="0" smtClean="0"/>
              <a:t>, 2018</a:t>
            </a:r>
            <a:endParaRPr lang="en-US" sz="2400" dirty="0"/>
          </a:p>
        </p:txBody>
      </p:sp>
      <p:pic>
        <p:nvPicPr>
          <p:cNvPr id="4" name="Picture 3"/>
          <p:cNvPicPr>
            <a:picLocks noChangeAspect="1"/>
          </p:cNvPicPr>
          <p:nvPr/>
        </p:nvPicPr>
        <p:blipFill>
          <a:blip r:embed="rId3"/>
          <a:stretch>
            <a:fillRect/>
          </a:stretch>
        </p:blipFill>
        <p:spPr>
          <a:xfrm>
            <a:off x="1195388" y="396875"/>
            <a:ext cx="7034212" cy="4689475"/>
          </a:xfrm>
          <a:prstGeom prst="rect">
            <a:avLst/>
          </a:prstGeom>
        </p:spPr>
      </p:pic>
    </p:spTree>
    <p:extLst>
      <p:ext uri="{BB962C8B-B14F-4D97-AF65-F5344CB8AC3E}">
        <p14:creationId xmlns:p14="http://schemas.microsoft.com/office/powerpoint/2010/main" val="1516111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2590800" y="2819400"/>
            <a:ext cx="6629400" cy="1143000"/>
          </a:xfrm>
        </p:spPr>
        <p:txBody>
          <a:bodyPr/>
          <a:lstStyle/>
          <a:p>
            <a:r>
              <a:rPr lang="en-US" dirty="0" smtClean="0"/>
              <a:t>Substance Use Disorders</a:t>
            </a:r>
            <a:endParaRPr lang="en-US" dirty="0"/>
          </a:p>
        </p:txBody>
      </p:sp>
      <p:pic>
        <p:nvPicPr>
          <p:cNvPr id="4" name="Picture 3"/>
          <p:cNvPicPr>
            <a:picLocks noChangeAspect="1"/>
          </p:cNvPicPr>
          <p:nvPr/>
        </p:nvPicPr>
        <p:blipFill>
          <a:blip r:embed="rId3"/>
          <a:stretch>
            <a:fillRect/>
          </a:stretch>
        </p:blipFill>
        <p:spPr>
          <a:xfrm>
            <a:off x="2209800" y="990600"/>
            <a:ext cx="5745861" cy="5029200"/>
          </a:xfrm>
          <a:prstGeom prst="rect">
            <a:avLst/>
          </a:prstGeom>
        </p:spPr>
      </p:pic>
    </p:spTree>
    <p:extLst>
      <p:ext uri="{BB962C8B-B14F-4D97-AF65-F5344CB8AC3E}">
        <p14:creationId xmlns:p14="http://schemas.microsoft.com/office/powerpoint/2010/main" val="2778834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a:noFill/>
          <a:ln>
            <a:noFill/>
          </a:ln>
        </p:spPr>
        <p:txBody>
          <a:bodyPr>
            <a:normAutofit fontScale="90000"/>
          </a:bodyPr>
          <a:lstStyle/>
          <a:p>
            <a:r>
              <a:rPr lang="en-US" dirty="0" smtClean="0">
                <a:solidFill>
                  <a:schemeClr val="accent4">
                    <a:lumMod val="50000"/>
                  </a:schemeClr>
                </a:solidFill>
              </a:rPr>
              <a:t>Phil’s Secret Life</a:t>
            </a:r>
            <a:endParaRPr lang="en-US" dirty="0">
              <a:solidFill>
                <a:schemeClr val="accent4">
                  <a:lumMod val="50000"/>
                </a:schemeClr>
              </a:solidFill>
            </a:endParaRPr>
          </a:p>
        </p:txBody>
      </p:sp>
      <p:pic>
        <p:nvPicPr>
          <p:cNvPr id="9221" name="Picture 5"/>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19809" y="1600200"/>
            <a:ext cx="6104382"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962400" y="3276600"/>
            <a:ext cx="762000" cy="230832"/>
          </a:xfrm>
          <a:prstGeom prst="rect">
            <a:avLst/>
          </a:prstGeom>
          <a:noFill/>
        </p:spPr>
        <p:txBody>
          <a:bodyPr wrap="square" rtlCol="0">
            <a:spAutoFit/>
          </a:bodyPr>
          <a:lstStyle/>
          <a:p>
            <a:r>
              <a:rPr lang="en-US" sz="900" dirty="0" smtClean="0">
                <a:latin typeface="Blue Highway D Type" pitchFamily="2" charset="0"/>
              </a:rPr>
              <a:t>Poundstone</a:t>
            </a:r>
            <a:endParaRPr lang="en-US" sz="900" dirty="0">
              <a:latin typeface="Blue Highway D Type" pitchFamily="2" charset="0"/>
            </a:endParaRPr>
          </a:p>
        </p:txBody>
      </p:sp>
    </p:spTree>
    <p:extLst>
      <p:ext uri="{BB962C8B-B14F-4D97-AF65-F5344CB8AC3E}">
        <p14:creationId xmlns:p14="http://schemas.microsoft.com/office/powerpoint/2010/main" val="93450078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963877"/>
            <a:ext cx="2620771" cy="4930246"/>
          </a:xfrm>
        </p:spPr>
        <p:txBody>
          <a:bodyPr>
            <a:normAutofit/>
          </a:bodyPr>
          <a:lstStyle/>
          <a:p>
            <a:pPr algn="r"/>
            <a:r>
              <a:rPr lang="en-US" sz="3400" dirty="0">
                <a:solidFill>
                  <a:schemeClr val="accent1"/>
                </a:solidFill>
              </a:rPr>
              <a:t>Conversation Starters</a:t>
            </a:r>
          </a:p>
        </p:txBody>
      </p:sp>
      <p:sp>
        <p:nvSpPr>
          <p:cNvPr id="3" name="Content Placeholder 2"/>
          <p:cNvSpPr>
            <a:spLocks noGrp="1"/>
          </p:cNvSpPr>
          <p:nvPr>
            <p:ph idx="1"/>
          </p:nvPr>
        </p:nvSpPr>
        <p:spPr>
          <a:xfrm>
            <a:off x="3732023" y="381000"/>
            <a:ext cx="5170800" cy="6019799"/>
          </a:xfrm>
        </p:spPr>
        <p:txBody>
          <a:bodyPr anchor="ctr">
            <a:normAutofit lnSpcReduction="10000"/>
          </a:bodyPr>
          <a:lstStyle/>
          <a:p>
            <a:pPr marL="514350" indent="-514350">
              <a:buAutoNum type="arabicPeriod"/>
            </a:pPr>
            <a:endParaRPr lang="en-US" sz="2100" dirty="0" smtClean="0"/>
          </a:p>
          <a:p>
            <a:pPr marL="514350" indent="-514350">
              <a:buAutoNum type="arabicPeriod"/>
            </a:pPr>
            <a:endParaRPr lang="en-US" sz="2100" dirty="0"/>
          </a:p>
          <a:p>
            <a:pPr marL="514350" indent="-514350">
              <a:buAutoNum type="arabicPeriod"/>
            </a:pPr>
            <a:r>
              <a:rPr lang="en-US" sz="2100" dirty="0" smtClean="0"/>
              <a:t>Identify </a:t>
            </a:r>
            <a:r>
              <a:rPr lang="en-US" sz="2100" dirty="0"/>
              <a:t>instances of ambiguous loss using personal or professional experiences or those in the media or arts</a:t>
            </a:r>
            <a:r>
              <a:rPr lang="en-US" sz="2100" dirty="0" smtClean="0"/>
              <a:t>.</a:t>
            </a:r>
          </a:p>
          <a:p>
            <a:pPr marL="514350" indent="-514350">
              <a:buAutoNum type="arabicPeriod"/>
            </a:pPr>
            <a:r>
              <a:rPr lang="en-US" sz="2100" dirty="0"/>
              <a:t>How might relational practice address ambiguous loss</a:t>
            </a:r>
            <a:r>
              <a:rPr lang="en-US" sz="2100" dirty="0" smtClean="0"/>
              <a:t>?</a:t>
            </a:r>
          </a:p>
          <a:p>
            <a:pPr marL="514350" indent="-514350">
              <a:buAutoNum type="arabicPeriod"/>
            </a:pPr>
            <a:r>
              <a:rPr lang="en-US" sz="2100" dirty="0"/>
              <a:t> In what ways does Phil’s secret life conform to concepts of ambiguous loss in childhood? How would you apply concepts from slide 11 to his situation</a:t>
            </a:r>
            <a:r>
              <a:rPr lang="en-US" sz="2100" dirty="0" smtClean="0"/>
              <a:t>?</a:t>
            </a:r>
          </a:p>
          <a:p>
            <a:pPr marL="514350" indent="-514350">
              <a:buAutoNum type="arabicPeriod"/>
            </a:pPr>
            <a:r>
              <a:rPr lang="en-US" sz="2100" dirty="0"/>
              <a:t>How would evidence from ACE (Chapter 2) and Attachment (Chapter 3) research inform your working relationship with Phil</a:t>
            </a:r>
            <a:r>
              <a:rPr lang="en-US" sz="2100" dirty="0" smtClean="0"/>
              <a:t>?</a:t>
            </a:r>
          </a:p>
          <a:p>
            <a:pPr marL="514350" indent="-514350">
              <a:buAutoNum type="arabicPeriod"/>
            </a:pPr>
            <a:r>
              <a:rPr lang="en-US" sz="2100" dirty="0"/>
              <a:t>What barriers and ethical dilemmas might be present in working with Phil and his family</a:t>
            </a:r>
            <a:r>
              <a:rPr lang="en-US" sz="2100" dirty="0" smtClean="0"/>
              <a:t>?</a:t>
            </a:r>
            <a:endParaRPr lang="en-US" sz="2100" dirty="0"/>
          </a:p>
          <a:p>
            <a:pPr marL="514350" indent="-514350">
              <a:buAutoNum type="arabicPeriod"/>
            </a:pPr>
            <a:endParaRPr lang="en-US" sz="2100" dirty="0"/>
          </a:p>
          <a:p>
            <a:pPr marL="514350" indent="-514350">
              <a:buAutoNum type="arabicPeriod"/>
            </a:pPr>
            <a:endParaRPr lang="en-US" sz="2100" dirty="0"/>
          </a:p>
          <a:p>
            <a:pPr marL="514350" indent="-514350">
              <a:buAutoNum type="arabicPeriod"/>
            </a:pPr>
            <a:endParaRPr lang="en-US" sz="2100" dirty="0"/>
          </a:p>
        </p:txBody>
      </p:sp>
    </p:spTree>
    <p:extLst>
      <p:ext uri="{BB962C8B-B14F-4D97-AF65-F5344CB8AC3E}">
        <p14:creationId xmlns:p14="http://schemas.microsoft.com/office/powerpoint/2010/main" val="3528001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686800" cy="5181600"/>
          </a:xfrm>
        </p:spPr>
        <p:txBody>
          <a:bodyPr>
            <a:normAutofit/>
          </a:bodyPr>
          <a:lstStyle/>
          <a:p>
            <a:pPr marL="0" indent="0" algn="ctr">
              <a:buNone/>
            </a:pPr>
            <a:r>
              <a:rPr lang="en-US" sz="2800" dirty="0" smtClean="0"/>
              <a:t>\</a:t>
            </a:r>
            <a:endParaRPr lang="en-US" sz="2800" dirty="0"/>
          </a:p>
        </p:txBody>
      </p:sp>
      <p:graphicFrame>
        <p:nvGraphicFramePr>
          <p:cNvPr id="4" name="Diagram 3"/>
          <p:cNvGraphicFramePr/>
          <p:nvPr>
            <p:extLst>
              <p:ext uri="{D42A27DB-BD31-4B8C-83A1-F6EECF244321}">
                <p14:modId xmlns:p14="http://schemas.microsoft.com/office/powerpoint/2010/main" val="482879566"/>
              </p:ext>
            </p:extLst>
          </p:nvPr>
        </p:nvGraphicFramePr>
        <p:xfrm>
          <a:off x="1066800" y="304800"/>
          <a:ext cx="8001000" cy="6248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4"/>
          <p:cNvSpPr>
            <a:spLocks noGrp="1"/>
          </p:cNvSpPr>
          <p:nvPr>
            <p:ph type="title"/>
          </p:nvPr>
        </p:nvSpPr>
        <p:spPr>
          <a:xfrm rot="16200000">
            <a:off x="-3505200" y="2590800"/>
            <a:ext cx="8229600" cy="1066800"/>
          </a:xfrm>
        </p:spPr>
        <p:txBody>
          <a:bodyPr/>
          <a:lstStyle/>
          <a:p>
            <a:r>
              <a:rPr lang="en-US" dirty="0" smtClean="0"/>
              <a:t>Wounds of the Heart</a:t>
            </a:r>
            <a:endParaRPr lang="en-US" dirty="0"/>
          </a:p>
        </p:txBody>
      </p:sp>
    </p:spTree>
    <p:extLst>
      <p:ext uri="{BB962C8B-B14F-4D97-AF65-F5344CB8AC3E}">
        <p14:creationId xmlns:p14="http://schemas.microsoft.com/office/powerpoint/2010/main" val="428889196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a:noFill/>
          <a:ln>
            <a:noFill/>
          </a:ln>
        </p:spPr>
        <p:txBody>
          <a:bodyPr/>
          <a:lstStyle/>
          <a:p>
            <a:r>
              <a:rPr lang="en-US" dirty="0" smtClean="0">
                <a:solidFill>
                  <a:schemeClr val="accent4">
                    <a:lumMod val="50000"/>
                  </a:schemeClr>
                </a:solidFill>
              </a:rPr>
              <a:t>Divorce &amp; Parental Separation</a:t>
            </a:r>
            <a:endParaRPr lang="en-US" dirty="0">
              <a:solidFill>
                <a:schemeClr val="accent4">
                  <a:lumMod val="50000"/>
                </a:schemeClr>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375" y="1752600"/>
            <a:ext cx="7761249" cy="441960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74890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extLst>
              <p:ext uri="{D42A27DB-BD31-4B8C-83A1-F6EECF244321}">
                <p14:modId xmlns:p14="http://schemas.microsoft.com/office/powerpoint/2010/main" val="1850744922"/>
              </p:ext>
            </p:extLst>
          </p:nvPr>
        </p:nvGraphicFramePr>
        <p:xfrm>
          <a:off x="-19050" y="228600"/>
          <a:ext cx="8763000" cy="6629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8001000" y="5562600"/>
            <a:ext cx="1219200" cy="830997"/>
          </a:xfrm>
          <a:prstGeom prst="rect">
            <a:avLst/>
          </a:prstGeom>
          <a:noFill/>
        </p:spPr>
        <p:txBody>
          <a:bodyPr wrap="square" rtlCol="0">
            <a:spAutoFit/>
          </a:bodyPr>
          <a:lstStyle/>
          <a:p>
            <a:pPr marL="171450" indent="-171450">
              <a:buFont typeface="Arial" panose="020B0604020202020204" pitchFamily="34" charset="0"/>
              <a:buChar char="•"/>
            </a:pPr>
            <a:r>
              <a:rPr lang="en-US" sz="1200" dirty="0" smtClean="0"/>
              <a:t>May appear unaffected, but feel things deeply</a:t>
            </a:r>
            <a:endParaRPr lang="en-US" sz="1200" dirty="0"/>
          </a:p>
        </p:txBody>
      </p:sp>
    </p:spTree>
    <p:extLst>
      <p:ext uri="{BB962C8B-B14F-4D97-AF65-F5344CB8AC3E}">
        <p14:creationId xmlns:p14="http://schemas.microsoft.com/office/powerpoint/2010/main" val="38542810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029" y="762000"/>
            <a:ext cx="7531279" cy="556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87634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37764" cy="843869"/>
          </a:xfrm>
          <a:noFill/>
          <a:ln>
            <a:noFill/>
          </a:ln>
        </p:spPr>
        <p:txBody>
          <a:bodyPr/>
          <a:lstStyle/>
          <a:p>
            <a:r>
              <a:rPr lang="en-US" dirty="0" smtClean="0">
                <a:solidFill>
                  <a:schemeClr val="accent4">
                    <a:lumMod val="50000"/>
                  </a:schemeClr>
                </a:solidFill>
              </a:rPr>
              <a:t>New Relationships &amp; Stepfamilies</a:t>
            </a:r>
            <a:endParaRPr lang="en-US" dirty="0">
              <a:solidFill>
                <a:schemeClr val="accent4">
                  <a:lumMod val="50000"/>
                </a:schemeClr>
              </a:solidFill>
            </a:endParaRP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1414459">
            <a:off x="381000" y="1981200"/>
            <a:ext cx="8269514"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1252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62867"/>
            <a:ext cx="8229600" cy="1143000"/>
          </a:xfrm>
          <a:noFill/>
          <a:ln>
            <a:noFill/>
          </a:ln>
        </p:spPr>
        <p:txBody>
          <a:bodyPr>
            <a:normAutofit/>
          </a:bodyPr>
          <a:lstStyle/>
          <a:p>
            <a:r>
              <a:rPr lang="en-US" sz="3600" dirty="0" smtClean="0">
                <a:solidFill>
                  <a:schemeClr val="accent4">
                    <a:lumMod val="50000"/>
                  </a:schemeClr>
                </a:solidFill>
              </a:rPr>
              <a:t>Models of Postseparation Parenting</a:t>
            </a:r>
            <a:endParaRPr lang="en-US" sz="3600" dirty="0">
              <a:solidFill>
                <a:schemeClr val="accent4">
                  <a:lumMod val="50000"/>
                </a:schemeClr>
              </a:solidFill>
            </a:endParaRPr>
          </a:p>
        </p:txBody>
      </p:sp>
      <p:graphicFrame>
        <p:nvGraphicFramePr>
          <p:cNvPr id="3" name="Diagram 2"/>
          <p:cNvGraphicFramePr/>
          <p:nvPr>
            <p:extLst>
              <p:ext uri="{D42A27DB-BD31-4B8C-83A1-F6EECF244321}">
                <p14:modId xmlns:p14="http://schemas.microsoft.com/office/powerpoint/2010/main" val="3522002348"/>
              </p:ext>
            </p:extLst>
          </p:nvPr>
        </p:nvGraphicFramePr>
        <p:xfrm>
          <a:off x="304800" y="1305867"/>
          <a:ext cx="8458200" cy="541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49598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0"/>
            <a:ext cx="9229725" cy="6858000"/>
          </a:xfrm>
          <a:prstGeom prst="rect">
            <a:avLst/>
          </a:prstGeom>
        </p:spPr>
      </p:pic>
      <p:sp>
        <p:nvSpPr>
          <p:cNvPr id="5" name="Rectangle 4"/>
          <p:cNvSpPr/>
          <p:nvPr/>
        </p:nvSpPr>
        <p:spPr>
          <a:xfrm>
            <a:off x="152400" y="197346"/>
            <a:ext cx="6705600" cy="4247317"/>
          </a:xfrm>
          <a:prstGeom prst="rect">
            <a:avLst/>
          </a:prstGeom>
        </p:spPr>
        <p:txBody>
          <a:bodyPr wrap="square">
            <a:spAutoFit/>
          </a:bodyPr>
          <a:lstStyle/>
          <a:p>
            <a:r>
              <a:rPr lang="en-US" b="1" dirty="0"/>
              <a:t>Interviewing Children in Cases of Parental Dissolution</a:t>
            </a:r>
            <a:r>
              <a:rPr lang="en-US" b="1" baseline="30000" dirty="0"/>
              <a:t>1</a:t>
            </a:r>
          </a:p>
          <a:p>
            <a:endParaRPr lang="en-US" dirty="0"/>
          </a:p>
          <a:p>
            <a:pPr marL="285750" indent="-285750">
              <a:buFont typeface="Arial" panose="020B0604020202020204" pitchFamily="34" charset="0"/>
              <a:buChar char="•"/>
            </a:pPr>
            <a:r>
              <a:rPr lang="en-US" dirty="0"/>
              <a:t>Provide an appropriate environment with minimal distractions</a:t>
            </a:r>
          </a:p>
          <a:p>
            <a:pPr marL="285750" indent="-285750">
              <a:buFont typeface="Arial" panose="020B0604020202020204" pitchFamily="34" charset="0"/>
              <a:buChar char="•"/>
            </a:pPr>
            <a:r>
              <a:rPr lang="en-US" dirty="0"/>
              <a:t>Prepare children for the interview and its purpose</a:t>
            </a:r>
          </a:p>
          <a:p>
            <a:pPr marL="285750" indent="-285750">
              <a:buFont typeface="Arial" panose="020B0604020202020204" pitchFamily="34" charset="0"/>
              <a:buChar char="•"/>
            </a:pPr>
            <a:r>
              <a:rPr lang="en-US" dirty="0"/>
              <a:t>Create a nonjudgmental atmosphere in which all views are heard</a:t>
            </a:r>
          </a:p>
          <a:p>
            <a:pPr marL="285750" indent="-285750">
              <a:buFont typeface="Arial" panose="020B0604020202020204" pitchFamily="34" charset="0"/>
              <a:buChar char="•"/>
            </a:pPr>
            <a:r>
              <a:rPr lang="en-US" dirty="0"/>
              <a:t>Establish rapport through non-suggestive means</a:t>
            </a:r>
          </a:p>
          <a:p>
            <a:pPr marL="285750" indent="-285750">
              <a:buFont typeface="Arial" panose="020B0604020202020204" pitchFamily="34" charset="0"/>
              <a:buChar char="•"/>
            </a:pPr>
            <a:r>
              <a:rPr lang="en-US" dirty="0"/>
              <a:t>Use developmentally and age appropriate language</a:t>
            </a:r>
          </a:p>
          <a:p>
            <a:pPr marL="285750" indent="-285750">
              <a:buFont typeface="Arial" panose="020B0604020202020204" pitchFamily="34" charset="0"/>
              <a:buChar char="•"/>
            </a:pPr>
            <a:r>
              <a:rPr lang="en-US" dirty="0"/>
              <a:t>Collectively establish ground rules, structure and shared expectations</a:t>
            </a:r>
          </a:p>
          <a:p>
            <a:pPr marL="285750" indent="-285750">
              <a:buFont typeface="Arial" panose="020B0604020202020204" pitchFamily="34" charset="0"/>
              <a:buChar char="•"/>
            </a:pPr>
            <a:r>
              <a:rPr lang="en-US" dirty="0"/>
              <a:t>Use open-ended questions and invite children to use their own words</a:t>
            </a:r>
          </a:p>
          <a:p>
            <a:pPr marL="285750" indent="-285750">
              <a:buFont typeface="Arial" panose="020B0604020202020204" pitchFamily="34" charset="0"/>
              <a:buChar char="•"/>
            </a:pPr>
            <a:r>
              <a:rPr lang="en-US" dirty="0"/>
              <a:t>Do not ask children &amp; youth where or with whom they want to live</a:t>
            </a:r>
          </a:p>
          <a:p>
            <a:pPr marL="285750" indent="-285750">
              <a:buFont typeface="Arial" panose="020B0604020202020204" pitchFamily="34" charset="0"/>
              <a:buChar char="•"/>
            </a:pPr>
            <a:r>
              <a:rPr lang="en-US" dirty="0"/>
              <a:t>Avoid introducing bias or reinforcement of one perspective over the other</a:t>
            </a:r>
          </a:p>
          <a:p>
            <a:pPr marL="285750" indent="-285750">
              <a:buFont typeface="Arial" panose="020B0604020202020204" pitchFamily="34" charset="0"/>
              <a:buChar char="•"/>
            </a:pPr>
            <a:r>
              <a:rPr lang="en-US" dirty="0"/>
              <a:t>Let children &amp; youth know that they do not make the final decision</a:t>
            </a:r>
          </a:p>
        </p:txBody>
      </p:sp>
    </p:spTree>
    <p:extLst>
      <p:ext uri="{BB962C8B-B14F-4D97-AF65-F5344CB8AC3E}">
        <p14:creationId xmlns:p14="http://schemas.microsoft.com/office/powerpoint/2010/main" val="4790536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0982" y="304800"/>
            <a:ext cx="9043018" cy="6553200"/>
          </a:xfrm>
          <a:prstGeom prst="rect">
            <a:avLst/>
          </a:prstGeom>
        </p:spPr>
      </p:pic>
      <p:sp>
        <p:nvSpPr>
          <p:cNvPr id="6" name="TextBox 5"/>
          <p:cNvSpPr txBox="1"/>
          <p:nvPr/>
        </p:nvSpPr>
        <p:spPr>
          <a:xfrm>
            <a:off x="1295400" y="533400"/>
            <a:ext cx="3962400" cy="1200329"/>
          </a:xfrm>
          <a:prstGeom prst="rect">
            <a:avLst/>
          </a:prstGeom>
          <a:noFill/>
        </p:spPr>
        <p:txBody>
          <a:bodyPr wrap="square" rtlCol="0">
            <a:spAutoFit/>
          </a:bodyPr>
          <a:lstStyle/>
          <a:p>
            <a:r>
              <a:rPr lang="en-US" b="1" dirty="0"/>
              <a:t>Having a voice does not mean making final decisions; but it does mean serious consideration is given to the views of children. </a:t>
            </a:r>
          </a:p>
        </p:txBody>
      </p:sp>
    </p:spTree>
    <p:extLst>
      <p:ext uri="{BB962C8B-B14F-4D97-AF65-F5344CB8AC3E}">
        <p14:creationId xmlns:p14="http://schemas.microsoft.com/office/powerpoint/2010/main" val="369619315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2750</TotalTime>
  <Words>3015</Words>
  <Application>Microsoft Office PowerPoint</Application>
  <PresentationFormat>On-screen Show (4:3)</PresentationFormat>
  <Paragraphs>164</Paragraphs>
  <Slides>18</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Blue Highway D Type</vt:lpstr>
      <vt:lpstr>Calibri</vt:lpstr>
      <vt:lpstr>Office Theme</vt:lpstr>
      <vt:lpstr>Chapter 10: Family Disruption and Ambiguous Losses </vt:lpstr>
      <vt:lpstr>Wounds of the Heart</vt:lpstr>
      <vt:lpstr>Divorce &amp; Parental Separation</vt:lpstr>
      <vt:lpstr>PowerPoint Presentation</vt:lpstr>
      <vt:lpstr>PowerPoint Presentation</vt:lpstr>
      <vt:lpstr>New Relationships &amp; Stepfamilies</vt:lpstr>
      <vt:lpstr>Models of Postseparation Parenting</vt:lpstr>
      <vt:lpstr>PowerPoint Presentation</vt:lpstr>
      <vt:lpstr>PowerPoint Presentation</vt:lpstr>
      <vt:lpstr>Ambiguous Loss</vt:lpstr>
      <vt:lpstr>Dealing with Ambiguous Loss1</vt:lpstr>
      <vt:lpstr>Parental Deployment</vt:lpstr>
      <vt:lpstr>Parental Incarceration</vt:lpstr>
      <vt:lpstr>Chronic Health Conditions</vt:lpstr>
      <vt:lpstr>Foster Care</vt:lpstr>
      <vt:lpstr>Substance Use Disorders</vt:lpstr>
      <vt:lpstr>Phil’s Secret Life</vt:lpstr>
      <vt:lpstr>Conversation Starters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Practice with Children &amp; Families: A Relational Perspective</dc:title>
  <dc:creator>Shelley</dc:creator>
  <cp:lastModifiedBy>PALAZZO, Alyssa</cp:lastModifiedBy>
  <cp:revision>55</cp:revision>
  <dcterms:created xsi:type="dcterms:W3CDTF">2013-04-21T00:51:51Z</dcterms:created>
  <dcterms:modified xsi:type="dcterms:W3CDTF">2019-07-19T13:15:11Z</dcterms:modified>
</cp:coreProperties>
</file>