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0" r:id="rId3"/>
    <p:sldId id="259" r:id="rId4"/>
    <p:sldId id="261" r:id="rId5"/>
    <p:sldId id="262" r:id="rId6"/>
    <p:sldId id="263" r:id="rId7"/>
    <p:sldId id="264" r:id="rId8"/>
    <p:sldId id="265" r:id="rId9"/>
    <p:sldId id="266" r:id="rId10"/>
    <p:sldId id="267" r:id="rId11"/>
    <p:sldId id="268" r:id="rId12"/>
    <p:sldId id="270" r:id="rId13"/>
    <p:sldId id="271" r:id="rId14"/>
    <p:sldId id="27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1"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3.png"/><Relationship Id="rId4" Type="http://schemas.openxmlformats.org/officeDocument/2006/relationships/image" Target="../media/image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0CD0A-F3A5-4F20-AA14-9C2F739E0535}"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86BB1C16-9D31-42D9-AE3B-5431C05A390B}">
      <dgm:prSet phldrT="[Text]"/>
      <dgm:spPr>
        <a:blipFill rotWithShape="0">
          <a:blip xmlns:r="http://schemas.openxmlformats.org/officeDocument/2006/relationships" r:embed="rId1"/>
          <a:stretch>
            <a:fillRect/>
          </a:stretch>
        </a:blipFill>
        <a:ln>
          <a:solidFill>
            <a:schemeClr val="tx1"/>
          </a:solidFill>
        </a:ln>
      </dgm:spPr>
      <dgm:t>
        <a:bodyPr/>
        <a:lstStyle/>
        <a:p>
          <a:endParaRPr lang="en-US" dirty="0"/>
        </a:p>
      </dgm:t>
    </dgm:pt>
    <dgm:pt modelId="{98B93DB4-1377-422F-9DB6-8697F63F8212}" type="parTrans" cxnId="{9672D704-4E63-4C79-8BB0-A8AE18869DE3}">
      <dgm:prSet/>
      <dgm:spPr/>
      <dgm:t>
        <a:bodyPr/>
        <a:lstStyle/>
        <a:p>
          <a:endParaRPr lang="en-US" dirty="0"/>
        </a:p>
      </dgm:t>
    </dgm:pt>
    <dgm:pt modelId="{71CD4720-BD82-4FFB-943F-30E70D5A4388}" type="sibTrans" cxnId="{9672D704-4E63-4C79-8BB0-A8AE18869DE3}">
      <dgm:prSet/>
      <dgm:spPr/>
      <dgm:t>
        <a:bodyPr/>
        <a:lstStyle/>
        <a:p>
          <a:endParaRPr lang="en-US"/>
        </a:p>
      </dgm:t>
    </dgm:pt>
    <dgm:pt modelId="{FE8B1D0A-97D3-46C6-9190-CF7337746EDA}">
      <dgm:prSet/>
      <dgm:spPr>
        <a:blipFill rotWithShape="0">
          <a:blip xmlns:r="http://schemas.openxmlformats.org/officeDocument/2006/relationships" r:embed="rId2"/>
          <a:stretch>
            <a:fillRect/>
          </a:stretch>
        </a:blipFill>
        <a:ln>
          <a:solidFill>
            <a:schemeClr val="tx1"/>
          </a:solidFill>
        </a:ln>
      </dgm:spPr>
      <dgm:t>
        <a:bodyPr/>
        <a:lstStyle/>
        <a:p>
          <a:endParaRPr lang="en-US" dirty="0"/>
        </a:p>
      </dgm:t>
    </dgm:pt>
    <dgm:pt modelId="{BF3E3F88-EF4C-4830-ACA8-1AD4FE09FF02}" type="parTrans" cxnId="{37140D5E-CCC6-4AFE-B5F2-29129FD9F227}">
      <dgm:prSet/>
      <dgm:spPr/>
      <dgm:t>
        <a:bodyPr/>
        <a:lstStyle/>
        <a:p>
          <a:endParaRPr lang="en-US" dirty="0"/>
        </a:p>
      </dgm:t>
    </dgm:pt>
    <dgm:pt modelId="{0758FD06-4357-4EA3-9A75-43BB6EC1468E}" type="sibTrans" cxnId="{37140D5E-CCC6-4AFE-B5F2-29129FD9F227}">
      <dgm:prSet/>
      <dgm:spPr/>
      <dgm:t>
        <a:bodyPr/>
        <a:lstStyle/>
        <a:p>
          <a:endParaRPr lang="en-US"/>
        </a:p>
      </dgm:t>
    </dgm:pt>
    <dgm:pt modelId="{F16E2A21-631B-4FA7-98C1-BF98413A6529}">
      <dgm:prSet/>
      <dgm:spPr>
        <a:solidFill>
          <a:schemeClr val="accent2">
            <a:lumMod val="75000"/>
          </a:schemeClr>
        </a:solidFill>
      </dgm:spPr>
      <dgm:t>
        <a:bodyPr/>
        <a:lstStyle/>
        <a:p>
          <a:r>
            <a:rPr lang="en-US" dirty="0"/>
            <a:t>PARENTS</a:t>
          </a:r>
        </a:p>
      </dgm:t>
    </dgm:pt>
    <dgm:pt modelId="{85E648F4-DE34-4EC5-8E35-D80DB4230E63}" type="parTrans" cxnId="{4DEB5EAD-AEC2-4CCD-BFC0-059679E964D8}">
      <dgm:prSet/>
      <dgm:spPr/>
      <dgm:t>
        <a:bodyPr/>
        <a:lstStyle/>
        <a:p>
          <a:endParaRPr lang="en-US"/>
        </a:p>
      </dgm:t>
    </dgm:pt>
    <dgm:pt modelId="{1D0647B3-1F24-4167-B02C-B5AF28AAD564}" type="sibTrans" cxnId="{4DEB5EAD-AEC2-4CCD-BFC0-059679E964D8}">
      <dgm:prSet/>
      <dgm:spPr/>
      <dgm:t>
        <a:bodyPr/>
        <a:lstStyle/>
        <a:p>
          <a:endParaRPr lang="en-US"/>
        </a:p>
      </dgm:t>
    </dgm:pt>
    <dgm:pt modelId="{F4245FF5-EC7C-4053-AC5C-5F51947DA496}">
      <dgm:prSet/>
      <dgm:spPr>
        <a:blipFill rotWithShape="0">
          <a:blip xmlns:r="http://schemas.openxmlformats.org/officeDocument/2006/relationships" r:embed="rId3"/>
          <a:stretch>
            <a:fillRect/>
          </a:stretch>
        </a:blipFill>
        <a:ln>
          <a:solidFill>
            <a:schemeClr val="tx1"/>
          </a:solidFill>
        </a:ln>
      </dgm:spPr>
      <dgm:t>
        <a:bodyPr/>
        <a:lstStyle/>
        <a:p>
          <a:endParaRPr lang="en-US" dirty="0"/>
        </a:p>
      </dgm:t>
    </dgm:pt>
    <dgm:pt modelId="{271E0DB5-A8F3-4F22-A832-3BBBD9882CFA}" type="parTrans" cxnId="{19D42601-A304-4A0F-8942-89291B3A42DD}">
      <dgm:prSet/>
      <dgm:spPr/>
      <dgm:t>
        <a:bodyPr/>
        <a:lstStyle/>
        <a:p>
          <a:endParaRPr lang="en-US" dirty="0"/>
        </a:p>
      </dgm:t>
    </dgm:pt>
    <dgm:pt modelId="{8F5859BB-59F2-404A-9652-BCA6DB5A6D2A}" type="sibTrans" cxnId="{19D42601-A304-4A0F-8942-89291B3A42DD}">
      <dgm:prSet/>
      <dgm:spPr/>
      <dgm:t>
        <a:bodyPr/>
        <a:lstStyle/>
        <a:p>
          <a:endParaRPr lang="en-US"/>
        </a:p>
      </dgm:t>
    </dgm:pt>
    <dgm:pt modelId="{C91274A3-25E6-4A83-8E93-C805A403C9D6}">
      <dgm:prSet/>
      <dgm:spPr>
        <a:blipFill rotWithShape="0">
          <a:blip xmlns:r="http://schemas.openxmlformats.org/officeDocument/2006/relationships" r:embed="rId4"/>
          <a:stretch>
            <a:fillRect/>
          </a:stretch>
        </a:blipFill>
        <a:ln>
          <a:solidFill>
            <a:schemeClr val="tx1"/>
          </a:solidFill>
        </a:ln>
      </dgm:spPr>
      <dgm:t>
        <a:bodyPr/>
        <a:lstStyle/>
        <a:p>
          <a:endParaRPr lang="en-US" dirty="0"/>
        </a:p>
      </dgm:t>
    </dgm:pt>
    <dgm:pt modelId="{B225CA2C-0369-4564-BBAF-3CF7096C4D15}" type="parTrans" cxnId="{B2EA1581-BF14-4C35-86D9-26DC569BD79C}">
      <dgm:prSet/>
      <dgm:spPr/>
      <dgm:t>
        <a:bodyPr/>
        <a:lstStyle/>
        <a:p>
          <a:endParaRPr lang="en-US" dirty="0"/>
        </a:p>
      </dgm:t>
    </dgm:pt>
    <dgm:pt modelId="{266F6DE5-D90E-4A53-BF47-CACB0B59239A}" type="sibTrans" cxnId="{B2EA1581-BF14-4C35-86D9-26DC569BD79C}">
      <dgm:prSet/>
      <dgm:spPr/>
      <dgm:t>
        <a:bodyPr/>
        <a:lstStyle/>
        <a:p>
          <a:endParaRPr lang="en-US"/>
        </a:p>
      </dgm:t>
    </dgm:pt>
    <dgm:pt modelId="{BCEEF4D8-72C0-4301-AB34-5A22E955F956}" type="pres">
      <dgm:prSet presAssocID="{21F0CD0A-F3A5-4F20-AA14-9C2F739E0535}" presName="Name0" presStyleCnt="0">
        <dgm:presLayoutVars>
          <dgm:chMax val="1"/>
          <dgm:dir/>
          <dgm:animLvl val="ctr"/>
          <dgm:resizeHandles val="exact"/>
        </dgm:presLayoutVars>
      </dgm:prSet>
      <dgm:spPr/>
      <dgm:t>
        <a:bodyPr/>
        <a:lstStyle/>
        <a:p>
          <a:endParaRPr lang="en-US"/>
        </a:p>
      </dgm:t>
    </dgm:pt>
    <dgm:pt modelId="{7C57116B-6988-4661-8045-92FE8ACA7FC4}" type="pres">
      <dgm:prSet presAssocID="{F16E2A21-631B-4FA7-98C1-BF98413A6529}" presName="centerShape" presStyleLbl="node0" presStyleIdx="0" presStyleCnt="1"/>
      <dgm:spPr/>
      <dgm:t>
        <a:bodyPr/>
        <a:lstStyle/>
        <a:p>
          <a:endParaRPr lang="en-US"/>
        </a:p>
      </dgm:t>
    </dgm:pt>
    <dgm:pt modelId="{1E8F104C-3128-40A4-9487-75AF62E9563C}" type="pres">
      <dgm:prSet presAssocID="{BF3E3F88-EF4C-4830-ACA8-1AD4FE09FF02}" presName="parTrans" presStyleLbl="sibTrans2D1" presStyleIdx="0" presStyleCnt="4"/>
      <dgm:spPr/>
      <dgm:t>
        <a:bodyPr/>
        <a:lstStyle/>
        <a:p>
          <a:endParaRPr lang="en-US"/>
        </a:p>
      </dgm:t>
    </dgm:pt>
    <dgm:pt modelId="{327D2A3E-C713-4280-9EDE-9AC7B347050D}" type="pres">
      <dgm:prSet presAssocID="{BF3E3F88-EF4C-4830-ACA8-1AD4FE09FF02}" presName="connectorText" presStyleLbl="sibTrans2D1" presStyleIdx="0" presStyleCnt="4"/>
      <dgm:spPr/>
      <dgm:t>
        <a:bodyPr/>
        <a:lstStyle/>
        <a:p>
          <a:endParaRPr lang="en-US"/>
        </a:p>
      </dgm:t>
    </dgm:pt>
    <dgm:pt modelId="{A467509E-F295-4DC8-98D8-AD0EB1FE3792}" type="pres">
      <dgm:prSet presAssocID="{FE8B1D0A-97D3-46C6-9190-CF7337746EDA}" presName="node" presStyleLbl="node1" presStyleIdx="0" presStyleCnt="4">
        <dgm:presLayoutVars>
          <dgm:bulletEnabled val="1"/>
        </dgm:presLayoutVars>
      </dgm:prSet>
      <dgm:spPr/>
      <dgm:t>
        <a:bodyPr/>
        <a:lstStyle/>
        <a:p>
          <a:endParaRPr lang="en-US"/>
        </a:p>
      </dgm:t>
    </dgm:pt>
    <dgm:pt modelId="{62553927-7B57-427D-8D8C-58CC364E974D}" type="pres">
      <dgm:prSet presAssocID="{98B93DB4-1377-422F-9DB6-8697F63F8212}" presName="parTrans" presStyleLbl="sibTrans2D1" presStyleIdx="1" presStyleCnt="4"/>
      <dgm:spPr/>
      <dgm:t>
        <a:bodyPr/>
        <a:lstStyle/>
        <a:p>
          <a:endParaRPr lang="en-US"/>
        </a:p>
      </dgm:t>
    </dgm:pt>
    <dgm:pt modelId="{C6AA4311-7E42-410D-A146-2FB41AEB2C55}" type="pres">
      <dgm:prSet presAssocID="{98B93DB4-1377-422F-9DB6-8697F63F8212}" presName="connectorText" presStyleLbl="sibTrans2D1" presStyleIdx="1" presStyleCnt="4"/>
      <dgm:spPr/>
      <dgm:t>
        <a:bodyPr/>
        <a:lstStyle/>
        <a:p>
          <a:endParaRPr lang="en-US"/>
        </a:p>
      </dgm:t>
    </dgm:pt>
    <dgm:pt modelId="{259B210B-0C46-4B43-905E-545D0F3A5961}" type="pres">
      <dgm:prSet presAssocID="{86BB1C16-9D31-42D9-AE3B-5431C05A390B}" presName="node" presStyleLbl="node1" presStyleIdx="1" presStyleCnt="4">
        <dgm:presLayoutVars>
          <dgm:bulletEnabled val="1"/>
        </dgm:presLayoutVars>
      </dgm:prSet>
      <dgm:spPr/>
      <dgm:t>
        <a:bodyPr/>
        <a:lstStyle/>
        <a:p>
          <a:endParaRPr lang="en-US"/>
        </a:p>
      </dgm:t>
    </dgm:pt>
    <dgm:pt modelId="{F2DF0F35-5837-47FC-9064-2318889CEB04}" type="pres">
      <dgm:prSet presAssocID="{271E0DB5-A8F3-4F22-A832-3BBBD9882CFA}" presName="parTrans" presStyleLbl="sibTrans2D1" presStyleIdx="2" presStyleCnt="4"/>
      <dgm:spPr/>
      <dgm:t>
        <a:bodyPr/>
        <a:lstStyle/>
        <a:p>
          <a:endParaRPr lang="en-US"/>
        </a:p>
      </dgm:t>
    </dgm:pt>
    <dgm:pt modelId="{0BBC1DA5-8ECB-42CD-A576-5D1EA9D5AFBB}" type="pres">
      <dgm:prSet presAssocID="{271E0DB5-A8F3-4F22-A832-3BBBD9882CFA}" presName="connectorText" presStyleLbl="sibTrans2D1" presStyleIdx="2" presStyleCnt="4"/>
      <dgm:spPr/>
      <dgm:t>
        <a:bodyPr/>
        <a:lstStyle/>
        <a:p>
          <a:endParaRPr lang="en-US"/>
        </a:p>
      </dgm:t>
    </dgm:pt>
    <dgm:pt modelId="{4AC88E0F-BE46-4694-9C5F-8B4392B98CF3}" type="pres">
      <dgm:prSet presAssocID="{F4245FF5-EC7C-4053-AC5C-5F51947DA496}" presName="node" presStyleLbl="node1" presStyleIdx="2" presStyleCnt="4" custRadScaleRad="98737" custRadScaleInc="898">
        <dgm:presLayoutVars>
          <dgm:bulletEnabled val="1"/>
        </dgm:presLayoutVars>
      </dgm:prSet>
      <dgm:spPr/>
      <dgm:t>
        <a:bodyPr/>
        <a:lstStyle/>
        <a:p>
          <a:endParaRPr lang="en-US"/>
        </a:p>
      </dgm:t>
    </dgm:pt>
    <dgm:pt modelId="{7C620DE0-547D-4BB8-B76B-A47875239C17}" type="pres">
      <dgm:prSet presAssocID="{B225CA2C-0369-4564-BBAF-3CF7096C4D15}" presName="parTrans" presStyleLbl="sibTrans2D1" presStyleIdx="3" presStyleCnt="4"/>
      <dgm:spPr/>
      <dgm:t>
        <a:bodyPr/>
        <a:lstStyle/>
        <a:p>
          <a:endParaRPr lang="en-US"/>
        </a:p>
      </dgm:t>
    </dgm:pt>
    <dgm:pt modelId="{F269DC16-D9D6-446C-86D0-3055F30A5E44}" type="pres">
      <dgm:prSet presAssocID="{B225CA2C-0369-4564-BBAF-3CF7096C4D15}" presName="connectorText" presStyleLbl="sibTrans2D1" presStyleIdx="3" presStyleCnt="4"/>
      <dgm:spPr/>
      <dgm:t>
        <a:bodyPr/>
        <a:lstStyle/>
        <a:p>
          <a:endParaRPr lang="en-US"/>
        </a:p>
      </dgm:t>
    </dgm:pt>
    <dgm:pt modelId="{D8022A2C-1146-4DDC-80A7-DB7E500C6EBA}" type="pres">
      <dgm:prSet presAssocID="{C91274A3-25E6-4A83-8E93-C805A403C9D6}" presName="node" presStyleLbl="node1" presStyleIdx="3" presStyleCnt="4">
        <dgm:presLayoutVars>
          <dgm:bulletEnabled val="1"/>
        </dgm:presLayoutVars>
      </dgm:prSet>
      <dgm:spPr/>
      <dgm:t>
        <a:bodyPr/>
        <a:lstStyle/>
        <a:p>
          <a:endParaRPr lang="en-US"/>
        </a:p>
      </dgm:t>
    </dgm:pt>
  </dgm:ptLst>
  <dgm:cxnLst>
    <dgm:cxn modelId="{C3528FB9-05CE-4790-B0F1-D16A47FF0D57}" type="presOf" srcId="{B225CA2C-0369-4564-BBAF-3CF7096C4D15}" destId="{7C620DE0-547D-4BB8-B76B-A47875239C17}" srcOrd="0" destOrd="0" presId="urn:microsoft.com/office/officeart/2005/8/layout/radial5"/>
    <dgm:cxn modelId="{8A97809C-7628-4BD7-AFC5-170694407715}" type="presOf" srcId="{BF3E3F88-EF4C-4830-ACA8-1AD4FE09FF02}" destId="{1E8F104C-3128-40A4-9487-75AF62E9563C}" srcOrd="0" destOrd="0" presId="urn:microsoft.com/office/officeart/2005/8/layout/radial5"/>
    <dgm:cxn modelId="{C46138DE-CA56-422B-95BF-AE63EFB95E9B}" type="presOf" srcId="{86BB1C16-9D31-42D9-AE3B-5431C05A390B}" destId="{259B210B-0C46-4B43-905E-545D0F3A5961}" srcOrd="0" destOrd="0" presId="urn:microsoft.com/office/officeart/2005/8/layout/radial5"/>
    <dgm:cxn modelId="{4DEB5EAD-AEC2-4CCD-BFC0-059679E964D8}" srcId="{21F0CD0A-F3A5-4F20-AA14-9C2F739E0535}" destId="{F16E2A21-631B-4FA7-98C1-BF98413A6529}" srcOrd="0" destOrd="0" parTransId="{85E648F4-DE34-4EC5-8E35-D80DB4230E63}" sibTransId="{1D0647B3-1F24-4167-B02C-B5AF28AAD564}"/>
    <dgm:cxn modelId="{11A6D7FE-6EBA-47D7-8D42-48F61C387BFC}" type="presOf" srcId="{FE8B1D0A-97D3-46C6-9190-CF7337746EDA}" destId="{A467509E-F295-4DC8-98D8-AD0EB1FE3792}" srcOrd="0" destOrd="0" presId="urn:microsoft.com/office/officeart/2005/8/layout/radial5"/>
    <dgm:cxn modelId="{3A7D99EB-F141-4A1A-8B28-B11AE55D8235}" type="presOf" srcId="{21F0CD0A-F3A5-4F20-AA14-9C2F739E0535}" destId="{BCEEF4D8-72C0-4301-AB34-5A22E955F956}" srcOrd="0" destOrd="0" presId="urn:microsoft.com/office/officeart/2005/8/layout/radial5"/>
    <dgm:cxn modelId="{37140D5E-CCC6-4AFE-B5F2-29129FD9F227}" srcId="{F16E2A21-631B-4FA7-98C1-BF98413A6529}" destId="{FE8B1D0A-97D3-46C6-9190-CF7337746EDA}" srcOrd="0" destOrd="0" parTransId="{BF3E3F88-EF4C-4830-ACA8-1AD4FE09FF02}" sibTransId="{0758FD06-4357-4EA3-9A75-43BB6EC1468E}"/>
    <dgm:cxn modelId="{1C0B806A-52A1-4218-8DE9-FCACDC757BBA}" type="presOf" srcId="{C91274A3-25E6-4A83-8E93-C805A403C9D6}" destId="{D8022A2C-1146-4DDC-80A7-DB7E500C6EBA}" srcOrd="0" destOrd="0" presId="urn:microsoft.com/office/officeart/2005/8/layout/radial5"/>
    <dgm:cxn modelId="{19D42601-A304-4A0F-8942-89291B3A42DD}" srcId="{F16E2A21-631B-4FA7-98C1-BF98413A6529}" destId="{F4245FF5-EC7C-4053-AC5C-5F51947DA496}" srcOrd="2" destOrd="0" parTransId="{271E0DB5-A8F3-4F22-A832-3BBBD9882CFA}" sibTransId="{8F5859BB-59F2-404A-9652-BCA6DB5A6D2A}"/>
    <dgm:cxn modelId="{5AF27353-0632-4078-AE0B-05FF90AB1C9A}" type="presOf" srcId="{98B93DB4-1377-422F-9DB6-8697F63F8212}" destId="{62553927-7B57-427D-8D8C-58CC364E974D}" srcOrd="0" destOrd="0" presId="urn:microsoft.com/office/officeart/2005/8/layout/radial5"/>
    <dgm:cxn modelId="{2838411D-CA5D-44EB-B0B5-C1D31DCA6F67}" type="presOf" srcId="{F16E2A21-631B-4FA7-98C1-BF98413A6529}" destId="{7C57116B-6988-4661-8045-92FE8ACA7FC4}" srcOrd="0" destOrd="0" presId="urn:microsoft.com/office/officeart/2005/8/layout/radial5"/>
    <dgm:cxn modelId="{B2EA1581-BF14-4C35-86D9-26DC569BD79C}" srcId="{F16E2A21-631B-4FA7-98C1-BF98413A6529}" destId="{C91274A3-25E6-4A83-8E93-C805A403C9D6}" srcOrd="3" destOrd="0" parTransId="{B225CA2C-0369-4564-BBAF-3CF7096C4D15}" sibTransId="{266F6DE5-D90E-4A53-BF47-CACB0B59239A}"/>
    <dgm:cxn modelId="{6AE5F4C2-187C-4D83-87E9-053DAE4F3878}" type="presOf" srcId="{271E0DB5-A8F3-4F22-A832-3BBBD9882CFA}" destId="{0BBC1DA5-8ECB-42CD-A576-5D1EA9D5AFBB}" srcOrd="1" destOrd="0" presId="urn:microsoft.com/office/officeart/2005/8/layout/radial5"/>
    <dgm:cxn modelId="{9672D704-4E63-4C79-8BB0-A8AE18869DE3}" srcId="{F16E2A21-631B-4FA7-98C1-BF98413A6529}" destId="{86BB1C16-9D31-42D9-AE3B-5431C05A390B}" srcOrd="1" destOrd="0" parTransId="{98B93DB4-1377-422F-9DB6-8697F63F8212}" sibTransId="{71CD4720-BD82-4FFB-943F-30E70D5A4388}"/>
    <dgm:cxn modelId="{361E799F-9F9E-4487-BDFC-BEEF2260BDEA}" type="presOf" srcId="{BF3E3F88-EF4C-4830-ACA8-1AD4FE09FF02}" destId="{327D2A3E-C713-4280-9EDE-9AC7B347050D}" srcOrd="1" destOrd="0" presId="urn:microsoft.com/office/officeart/2005/8/layout/radial5"/>
    <dgm:cxn modelId="{8E80734A-4987-4860-AB29-0F4CD5E56EC5}" type="presOf" srcId="{98B93DB4-1377-422F-9DB6-8697F63F8212}" destId="{C6AA4311-7E42-410D-A146-2FB41AEB2C55}" srcOrd="1" destOrd="0" presId="urn:microsoft.com/office/officeart/2005/8/layout/radial5"/>
    <dgm:cxn modelId="{44D5F6DD-2231-4E52-AA9D-31B925DEAC54}" type="presOf" srcId="{271E0DB5-A8F3-4F22-A832-3BBBD9882CFA}" destId="{F2DF0F35-5837-47FC-9064-2318889CEB04}" srcOrd="0" destOrd="0" presId="urn:microsoft.com/office/officeart/2005/8/layout/radial5"/>
    <dgm:cxn modelId="{277D9695-DE3F-4E64-8171-026222215C97}" type="presOf" srcId="{F4245FF5-EC7C-4053-AC5C-5F51947DA496}" destId="{4AC88E0F-BE46-4694-9C5F-8B4392B98CF3}" srcOrd="0" destOrd="0" presId="urn:microsoft.com/office/officeart/2005/8/layout/radial5"/>
    <dgm:cxn modelId="{22042921-BCC8-4BD3-A002-EF16257F7438}" type="presOf" srcId="{B225CA2C-0369-4564-BBAF-3CF7096C4D15}" destId="{F269DC16-D9D6-446C-86D0-3055F30A5E44}" srcOrd="1" destOrd="0" presId="urn:microsoft.com/office/officeart/2005/8/layout/radial5"/>
    <dgm:cxn modelId="{80C46E4F-C9DE-4F94-B7D8-4499BD035B8E}" type="presParOf" srcId="{BCEEF4D8-72C0-4301-AB34-5A22E955F956}" destId="{7C57116B-6988-4661-8045-92FE8ACA7FC4}" srcOrd="0" destOrd="0" presId="urn:microsoft.com/office/officeart/2005/8/layout/radial5"/>
    <dgm:cxn modelId="{F5B65987-0BDD-46AF-8DBD-7140F7148435}" type="presParOf" srcId="{BCEEF4D8-72C0-4301-AB34-5A22E955F956}" destId="{1E8F104C-3128-40A4-9487-75AF62E9563C}" srcOrd="1" destOrd="0" presId="urn:microsoft.com/office/officeart/2005/8/layout/radial5"/>
    <dgm:cxn modelId="{30B4AD80-DF39-4E7C-9B87-500E17FD3919}" type="presParOf" srcId="{1E8F104C-3128-40A4-9487-75AF62E9563C}" destId="{327D2A3E-C713-4280-9EDE-9AC7B347050D}" srcOrd="0" destOrd="0" presId="urn:microsoft.com/office/officeart/2005/8/layout/radial5"/>
    <dgm:cxn modelId="{2FBA2CD3-760A-49FA-AD07-674B294E9580}" type="presParOf" srcId="{BCEEF4D8-72C0-4301-AB34-5A22E955F956}" destId="{A467509E-F295-4DC8-98D8-AD0EB1FE3792}" srcOrd="2" destOrd="0" presId="urn:microsoft.com/office/officeart/2005/8/layout/radial5"/>
    <dgm:cxn modelId="{F1857AAF-053C-4C70-AC86-C30ACA7A808D}" type="presParOf" srcId="{BCEEF4D8-72C0-4301-AB34-5A22E955F956}" destId="{62553927-7B57-427D-8D8C-58CC364E974D}" srcOrd="3" destOrd="0" presId="urn:microsoft.com/office/officeart/2005/8/layout/radial5"/>
    <dgm:cxn modelId="{16052A7B-3207-48AF-9B04-DC74C3A93BCA}" type="presParOf" srcId="{62553927-7B57-427D-8D8C-58CC364E974D}" destId="{C6AA4311-7E42-410D-A146-2FB41AEB2C55}" srcOrd="0" destOrd="0" presId="urn:microsoft.com/office/officeart/2005/8/layout/radial5"/>
    <dgm:cxn modelId="{6053DA82-4FF4-4123-AD08-5EB31820936A}" type="presParOf" srcId="{BCEEF4D8-72C0-4301-AB34-5A22E955F956}" destId="{259B210B-0C46-4B43-905E-545D0F3A5961}" srcOrd="4" destOrd="0" presId="urn:microsoft.com/office/officeart/2005/8/layout/radial5"/>
    <dgm:cxn modelId="{BCE5DB38-EA69-4B94-88E4-65A2B1503903}" type="presParOf" srcId="{BCEEF4D8-72C0-4301-AB34-5A22E955F956}" destId="{F2DF0F35-5837-47FC-9064-2318889CEB04}" srcOrd="5" destOrd="0" presId="urn:microsoft.com/office/officeart/2005/8/layout/radial5"/>
    <dgm:cxn modelId="{2161D9FD-E609-4F15-8F09-342AC575F1CD}" type="presParOf" srcId="{F2DF0F35-5837-47FC-9064-2318889CEB04}" destId="{0BBC1DA5-8ECB-42CD-A576-5D1EA9D5AFBB}" srcOrd="0" destOrd="0" presId="urn:microsoft.com/office/officeart/2005/8/layout/radial5"/>
    <dgm:cxn modelId="{C5BBD8DC-DC30-4993-B35C-378B52C3D889}" type="presParOf" srcId="{BCEEF4D8-72C0-4301-AB34-5A22E955F956}" destId="{4AC88E0F-BE46-4694-9C5F-8B4392B98CF3}" srcOrd="6" destOrd="0" presId="urn:microsoft.com/office/officeart/2005/8/layout/radial5"/>
    <dgm:cxn modelId="{370D82A6-CF0D-44CA-A5BB-4EBB91D133DE}" type="presParOf" srcId="{BCEEF4D8-72C0-4301-AB34-5A22E955F956}" destId="{7C620DE0-547D-4BB8-B76B-A47875239C17}" srcOrd="7" destOrd="0" presId="urn:microsoft.com/office/officeart/2005/8/layout/radial5"/>
    <dgm:cxn modelId="{A23CD8C8-6E80-4B37-BD2E-6DFCEEFC97EA}" type="presParOf" srcId="{7C620DE0-547D-4BB8-B76B-A47875239C17}" destId="{F269DC16-D9D6-446C-86D0-3055F30A5E44}" srcOrd="0" destOrd="0" presId="urn:microsoft.com/office/officeart/2005/8/layout/radial5"/>
    <dgm:cxn modelId="{D2E973F5-5F26-43C6-A63C-9E0406310A1F}" type="presParOf" srcId="{BCEEF4D8-72C0-4301-AB34-5A22E955F956}" destId="{D8022A2C-1146-4DDC-80A7-DB7E500C6EBA}"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38FA3E-8B4D-4B44-937A-B69EC5BDDBFC}"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9B2BC72C-9099-4CE3-B713-5526DD3102AA}">
      <dgm:prSet phldrT="[Text]"/>
      <dgm:spPr>
        <a:solidFill>
          <a:schemeClr val="accent3">
            <a:lumMod val="75000"/>
          </a:schemeClr>
        </a:solidFill>
      </dgm:spPr>
      <dgm:t>
        <a:bodyPr/>
        <a:lstStyle/>
        <a:p>
          <a:r>
            <a:rPr lang="en-US" dirty="0"/>
            <a:t>Respect</a:t>
          </a:r>
        </a:p>
      </dgm:t>
    </dgm:pt>
    <dgm:pt modelId="{D1B39AB6-0302-43D7-91B0-957495C543A4}" type="parTrans" cxnId="{926B5781-5ADC-440B-83E6-C8A930ABBFD7}">
      <dgm:prSet/>
      <dgm:spPr/>
      <dgm:t>
        <a:bodyPr/>
        <a:lstStyle/>
        <a:p>
          <a:endParaRPr lang="en-US"/>
        </a:p>
      </dgm:t>
    </dgm:pt>
    <dgm:pt modelId="{CFB1DCEC-34D0-4BC3-B5A1-F86012F19B7A}" type="sibTrans" cxnId="{926B5781-5ADC-440B-83E6-C8A930ABBFD7}">
      <dgm:prSet/>
      <dgm:spPr/>
      <dgm:t>
        <a:bodyPr/>
        <a:lstStyle/>
        <a:p>
          <a:endParaRPr lang="en-US" dirty="0"/>
        </a:p>
      </dgm:t>
    </dgm:pt>
    <dgm:pt modelId="{D39A8126-0B39-4F2E-B458-8FA9E476AE31}">
      <dgm:prSet phldrT="[Text]"/>
      <dgm:spPr>
        <a:solidFill>
          <a:schemeClr val="accent4">
            <a:lumMod val="75000"/>
          </a:schemeClr>
        </a:solidFill>
      </dgm:spPr>
      <dgm:t>
        <a:bodyPr/>
        <a:lstStyle/>
        <a:p>
          <a:r>
            <a:rPr lang="en-US" dirty="0"/>
            <a:t>Acceptance</a:t>
          </a:r>
        </a:p>
      </dgm:t>
    </dgm:pt>
    <dgm:pt modelId="{94E4568C-174F-4B3C-8224-F7E8F4C35A71}" type="parTrans" cxnId="{B863841D-B808-441D-89B5-B7CFACA87BBF}">
      <dgm:prSet/>
      <dgm:spPr/>
      <dgm:t>
        <a:bodyPr/>
        <a:lstStyle/>
        <a:p>
          <a:endParaRPr lang="en-US"/>
        </a:p>
      </dgm:t>
    </dgm:pt>
    <dgm:pt modelId="{2D94BFBA-64CE-4B55-B4E7-56480C0C6DD0}" type="sibTrans" cxnId="{B863841D-B808-441D-89B5-B7CFACA87BBF}">
      <dgm:prSet/>
      <dgm:spPr/>
      <dgm:t>
        <a:bodyPr/>
        <a:lstStyle/>
        <a:p>
          <a:endParaRPr lang="en-US" dirty="0"/>
        </a:p>
      </dgm:t>
    </dgm:pt>
    <dgm:pt modelId="{EF595CCF-BC8E-4973-B5BB-2F1799945D37}">
      <dgm:prSet phldrT="[Text]"/>
      <dgm:spPr>
        <a:solidFill>
          <a:schemeClr val="accent2">
            <a:lumMod val="75000"/>
          </a:schemeClr>
        </a:solidFill>
      </dgm:spPr>
      <dgm:t>
        <a:bodyPr/>
        <a:lstStyle/>
        <a:p>
          <a:r>
            <a:rPr lang="en-US" dirty="0"/>
            <a:t>Working Alliance</a:t>
          </a:r>
        </a:p>
      </dgm:t>
    </dgm:pt>
    <dgm:pt modelId="{D3DEA4C9-2F99-4995-AEF2-CBD6CA26DD22}" type="parTrans" cxnId="{E345E0B0-2756-410C-8AB1-5EF05BF4A431}">
      <dgm:prSet/>
      <dgm:spPr/>
      <dgm:t>
        <a:bodyPr/>
        <a:lstStyle/>
        <a:p>
          <a:endParaRPr lang="en-US"/>
        </a:p>
      </dgm:t>
    </dgm:pt>
    <dgm:pt modelId="{D8F24A0C-68C5-43E0-B0BE-F309E1F968FE}" type="sibTrans" cxnId="{E345E0B0-2756-410C-8AB1-5EF05BF4A431}">
      <dgm:prSet/>
      <dgm:spPr/>
      <dgm:t>
        <a:bodyPr/>
        <a:lstStyle/>
        <a:p>
          <a:endParaRPr lang="en-US"/>
        </a:p>
      </dgm:t>
    </dgm:pt>
    <dgm:pt modelId="{1CC7E321-AD5B-4F8F-A44F-CC92F51B1DC4}">
      <dgm:prSet/>
      <dgm:spPr>
        <a:solidFill>
          <a:schemeClr val="accent6">
            <a:lumMod val="60000"/>
            <a:lumOff val="40000"/>
          </a:schemeClr>
        </a:solidFill>
      </dgm:spPr>
      <dgm:t>
        <a:bodyPr/>
        <a:lstStyle/>
        <a:p>
          <a:r>
            <a:rPr lang="en-US" dirty="0"/>
            <a:t>Patience</a:t>
          </a:r>
        </a:p>
      </dgm:t>
    </dgm:pt>
    <dgm:pt modelId="{BF87D0CF-1EE5-4DE4-AA37-EFD19FEE6E2F}" type="parTrans" cxnId="{3FF4A69C-F7FE-406B-8628-FBD5C0818279}">
      <dgm:prSet/>
      <dgm:spPr/>
      <dgm:t>
        <a:bodyPr/>
        <a:lstStyle/>
        <a:p>
          <a:endParaRPr lang="en-US"/>
        </a:p>
      </dgm:t>
    </dgm:pt>
    <dgm:pt modelId="{66A653F7-C490-42F9-9F92-F536C7B1E58E}" type="sibTrans" cxnId="{3FF4A69C-F7FE-406B-8628-FBD5C0818279}">
      <dgm:prSet/>
      <dgm:spPr/>
      <dgm:t>
        <a:bodyPr/>
        <a:lstStyle/>
        <a:p>
          <a:endParaRPr lang="en-US" dirty="0"/>
        </a:p>
      </dgm:t>
    </dgm:pt>
    <dgm:pt modelId="{5F9BAD5F-07BF-4810-BAC0-732228BDCFC2}" type="pres">
      <dgm:prSet presAssocID="{C938FA3E-8B4D-4B44-937A-B69EC5BDDBFC}" presName="Name0" presStyleCnt="0">
        <dgm:presLayoutVars>
          <dgm:dir/>
          <dgm:resizeHandles val="exact"/>
        </dgm:presLayoutVars>
      </dgm:prSet>
      <dgm:spPr/>
    </dgm:pt>
    <dgm:pt modelId="{B2FF55A8-4D2D-49A0-9EC2-9AE9144F51EC}" type="pres">
      <dgm:prSet presAssocID="{C938FA3E-8B4D-4B44-937A-B69EC5BDDBFC}" presName="vNodes" presStyleCnt="0"/>
      <dgm:spPr/>
    </dgm:pt>
    <dgm:pt modelId="{DF333D55-5BD5-4E79-8366-EAD09A7BADE6}" type="pres">
      <dgm:prSet presAssocID="{9B2BC72C-9099-4CE3-B713-5526DD3102AA}" presName="node" presStyleLbl="node1" presStyleIdx="0" presStyleCnt="4">
        <dgm:presLayoutVars>
          <dgm:bulletEnabled val="1"/>
        </dgm:presLayoutVars>
      </dgm:prSet>
      <dgm:spPr/>
      <dgm:t>
        <a:bodyPr/>
        <a:lstStyle/>
        <a:p>
          <a:endParaRPr lang="en-US"/>
        </a:p>
      </dgm:t>
    </dgm:pt>
    <dgm:pt modelId="{C0E5FF59-D337-4615-82EA-D3DA3D504D97}" type="pres">
      <dgm:prSet presAssocID="{CFB1DCEC-34D0-4BC3-B5A1-F86012F19B7A}" presName="spacerT" presStyleCnt="0"/>
      <dgm:spPr/>
    </dgm:pt>
    <dgm:pt modelId="{EF9EA4DE-001B-47F7-B621-110320DD5ECD}" type="pres">
      <dgm:prSet presAssocID="{CFB1DCEC-34D0-4BC3-B5A1-F86012F19B7A}" presName="sibTrans" presStyleLbl="sibTrans2D1" presStyleIdx="0" presStyleCnt="3"/>
      <dgm:spPr/>
      <dgm:t>
        <a:bodyPr/>
        <a:lstStyle/>
        <a:p>
          <a:endParaRPr lang="en-US"/>
        </a:p>
      </dgm:t>
    </dgm:pt>
    <dgm:pt modelId="{3F47F49B-80B7-46D2-B71F-64B6B6F252B5}" type="pres">
      <dgm:prSet presAssocID="{CFB1DCEC-34D0-4BC3-B5A1-F86012F19B7A}" presName="spacerB" presStyleCnt="0"/>
      <dgm:spPr/>
    </dgm:pt>
    <dgm:pt modelId="{E9A08875-A31A-40E7-A351-5F15C7F1BEE4}" type="pres">
      <dgm:prSet presAssocID="{1CC7E321-AD5B-4F8F-A44F-CC92F51B1DC4}" presName="node" presStyleLbl="node1" presStyleIdx="1" presStyleCnt="4">
        <dgm:presLayoutVars>
          <dgm:bulletEnabled val="1"/>
        </dgm:presLayoutVars>
      </dgm:prSet>
      <dgm:spPr/>
      <dgm:t>
        <a:bodyPr/>
        <a:lstStyle/>
        <a:p>
          <a:endParaRPr lang="en-US"/>
        </a:p>
      </dgm:t>
    </dgm:pt>
    <dgm:pt modelId="{EBABB0CE-BA3F-4286-8A32-BD3823C92EB8}" type="pres">
      <dgm:prSet presAssocID="{66A653F7-C490-42F9-9F92-F536C7B1E58E}" presName="spacerT" presStyleCnt="0"/>
      <dgm:spPr/>
    </dgm:pt>
    <dgm:pt modelId="{8EF27877-7265-4911-A930-DCD8B0E52B88}" type="pres">
      <dgm:prSet presAssocID="{66A653F7-C490-42F9-9F92-F536C7B1E58E}" presName="sibTrans" presStyleLbl="sibTrans2D1" presStyleIdx="1" presStyleCnt="3"/>
      <dgm:spPr/>
      <dgm:t>
        <a:bodyPr/>
        <a:lstStyle/>
        <a:p>
          <a:endParaRPr lang="en-US"/>
        </a:p>
      </dgm:t>
    </dgm:pt>
    <dgm:pt modelId="{F32AF3A2-16F0-486F-B8EA-BBE9DAE0EF70}" type="pres">
      <dgm:prSet presAssocID="{66A653F7-C490-42F9-9F92-F536C7B1E58E}" presName="spacerB" presStyleCnt="0"/>
      <dgm:spPr/>
    </dgm:pt>
    <dgm:pt modelId="{C1D421B2-2BF4-443D-A76D-1DD89D105FFA}" type="pres">
      <dgm:prSet presAssocID="{D39A8126-0B39-4F2E-B458-8FA9E476AE31}" presName="node" presStyleLbl="node1" presStyleIdx="2" presStyleCnt="4">
        <dgm:presLayoutVars>
          <dgm:bulletEnabled val="1"/>
        </dgm:presLayoutVars>
      </dgm:prSet>
      <dgm:spPr/>
      <dgm:t>
        <a:bodyPr/>
        <a:lstStyle/>
        <a:p>
          <a:endParaRPr lang="en-US"/>
        </a:p>
      </dgm:t>
    </dgm:pt>
    <dgm:pt modelId="{75374E71-2FA7-467B-94CB-66E3F44C6916}" type="pres">
      <dgm:prSet presAssocID="{C938FA3E-8B4D-4B44-937A-B69EC5BDDBFC}" presName="sibTransLast" presStyleLbl="sibTrans2D1" presStyleIdx="2" presStyleCnt="3"/>
      <dgm:spPr/>
      <dgm:t>
        <a:bodyPr/>
        <a:lstStyle/>
        <a:p>
          <a:endParaRPr lang="en-US"/>
        </a:p>
      </dgm:t>
    </dgm:pt>
    <dgm:pt modelId="{8C130FED-7E0B-43C6-8BFE-AE098CC06975}" type="pres">
      <dgm:prSet presAssocID="{C938FA3E-8B4D-4B44-937A-B69EC5BDDBFC}" presName="connectorText" presStyleLbl="sibTrans2D1" presStyleIdx="2" presStyleCnt="3"/>
      <dgm:spPr/>
      <dgm:t>
        <a:bodyPr/>
        <a:lstStyle/>
        <a:p>
          <a:endParaRPr lang="en-US"/>
        </a:p>
      </dgm:t>
    </dgm:pt>
    <dgm:pt modelId="{68A50190-0AAA-476D-BDC1-008D3BF8D6B9}" type="pres">
      <dgm:prSet presAssocID="{C938FA3E-8B4D-4B44-937A-B69EC5BDDBFC}" presName="lastNode" presStyleLbl="node1" presStyleIdx="3" presStyleCnt="4">
        <dgm:presLayoutVars>
          <dgm:bulletEnabled val="1"/>
        </dgm:presLayoutVars>
      </dgm:prSet>
      <dgm:spPr/>
      <dgm:t>
        <a:bodyPr/>
        <a:lstStyle/>
        <a:p>
          <a:endParaRPr lang="en-US"/>
        </a:p>
      </dgm:t>
    </dgm:pt>
  </dgm:ptLst>
  <dgm:cxnLst>
    <dgm:cxn modelId="{926B5781-5ADC-440B-83E6-C8A930ABBFD7}" srcId="{C938FA3E-8B4D-4B44-937A-B69EC5BDDBFC}" destId="{9B2BC72C-9099-4CE3-B713-5526DD3102AA}" srcOrd="0" destOrd="0" parTransId="{D1B39AB6-0302-43D7-91B0-957495C543A4}" sibTransId="{CFB1DCEC-34D0-4BC3-B5A1-F86012F19B7A}"/>
    <dgm:cxn modelId="{3FF4A69C-F7FE-406B-8628-FBD5C0818279}" srcId="{C938FA3E-8B4D-4B44-937A-B69EC5BDDBFC}" destId="{1CC7E321-AD5B-4F8F-A44F-CC92F51B1DC4}" srcOrd="1" destOrd="0" parTransId="{BF87D0CF-1EE5-4DE4-AA37-EFD19FEE6E2F}" sibTransId="{66A653F7-C490-42F9-9F92-F536C7B1E58E}"/>
    <dgm:cxn modelId="{4480211B-952C-4691-A302-F951202BBF7E}" type="presOf" srcId="{1CC7E321-AD5B-4F8F-A44F-CC92F51B1DC4}" destId="{E9A08875-A31A-40E7-A351-5F15C7F1BEE4}" srcOrd="0" destOrd="0" presId="urn:microsoft.com/office/officeart/2005/8/layout/equation2"/>
    <dgm:cxn modelId="{61166FC7-F8F3-4BD9-89A9-C0B8D6BB8E42}" type="presOf" srcId="{2D94BFBA-64CE-4B55-B4E7-56480C0C6DD0}" destId="{8C130FED-7E0B-43C6-8BFE-AE098CC06975}" srcOrd="1" destOrd="0" presId="urn:microsoft.com/office/officeart/2005/8/layout/equation2"/>
    <dgm:cxn modelId="{557B5F57-0CBE-43D3-B4A0-B5673705AD6E}" type="presOf" srcId="{EF595CCF-BC8E-4973-B5BB-2F1799945D37}" destId="{68A50190-0AAA-476D-BDC1-008D3BF8D6B9}" srcOrd="0" destOrd="0" presId="urn:microsoft.com/office/officeart/2005/8/layout/equation2"/>
    <dgm:cxn modelId="{E345E0B0-2756-410C-8AB1-5EF05BF4A431}" srcId="{C938FA3E-8B4D-4B44-937A-B69EC5BDDBFC}" destId="{EF595CCF-BC8E-4973-B5BB-2F1799945D37}" srcOrd="3" destOrd="0" parTransId="{D3DEA4C9-2F99-4995-AEF2-CBD6CA26DD22}" sibTransId="{D8F24A0C-68C5-43E0-B0BE-F309E1F968FE}"/>
    <dgm:cxn modelId="{085CF08B-7A41-40D1-807E-11CE349B87F6}" type="presOf" srcId="{9B2BC72C-9099-4CE3-B713-5526DD3102AA}" destId="{DF333D55-5BD5-4E79-8366-EAD09A7BADE6}" srcOrd="0" destOrd="0" presId="urn:microsoft.com/office/officeart/2005/8/layout/equation2"/>
    <dgm:cxn modelId="{2478AF9C-C48F-4C81-883B-FD3E61EE62B1}" type="presOf" srcId="{D39A8126-0B39-4F2E-B458-8FA9E476AE31}" destId="{C1D421B2-2BF4-443D-A76D-1DD89D105FFA}" srcOrd="0" destOrd="0" presId="urn:microsoft.com/office/officeart/2005/8/layout/equation2"/>
    <dgm:cxn modelId="{B863841D-B808-441D-89B5-B7CFACA87BBF}" srcId="{C938FA3E-8B4D-4B44-937A-B69EC5BDDBFC}" destId="{D39A8126-0B39-4F2E-B458-8FA9E476AE31}" srcOrd="2" destOrd="0" parTransId="{94E4568C-174F-4B3C-8224-F7E8F4C35A71}" sibTransId="{2D94BFBA-64CE-4B55-B4E7-56480C0C6DD0}"/>
    <dgm:cxn modelId="{8AC880CA-4BE4-491B-8B0F-1EFB17B314FD}" type="presOf" srcId="{C938FA3E-8B4D-4B44-937A-B69EC5BDDBFC}" destId="{5F9BAD5F-07BF-4810-BAC0-732228BDCFC2}" srcOrd="0" destOrd="0" presId="urn:microsoft.com/office/officeart/2005/8/layout/equation2"/>
    <dgm:cxn modelId="{BAF212E2-CB1B-4518-8E12-EEF27A8684C5}" type="presOf" srcId="{CFB1DCEC-34D0-4BC3-B5A1-F86012F19B7A}" destId="{EF9EA4DE-001B-47F7-B621-110320DD5ECD}" srcOrd="0" destOrd="0" presId="urn:microsoft.com/office/officeart/2005/8/layout/equation2"/>
    <dgm:cxn modelId="{27BD3B1D-6221-48C9-BA23-7A44A73F0786}" type="presOf" srcId="{66A653F7-C490-42F9-9F92-F536C7B1E58E}" destId="{8EF27877-7265-4911-A930-DCD8B0E52B88}" srcOrd="0" destOrd="0" presId="urn:microsoft.com/office/officeart/2005/8/layout/equation2"/>
    <dgm:cxn modelId="{BB43F544-2AF2-40DC-B985-EEFB06A3507B}" type="presOf" srcId="{2D94BFBA-64CE-4B55-B4E7-56480C0C6DD0}" destId="{75374E71-2FA7-467B-94CB-66E3F44C6916}" srcOrd="0" destOrd="0" presId="urn:microsoft.com/office/officeart/2005/8/layout/equation2"/>
    <dgm:cxn modelId="{590E9145-09D3-4216-B660-48BEA454BB87}" type="presParOf" srcId="{5F9BAD5F-07BF-4810-BAC0-732228BDCFC2}" destId="{B2FF55A8-4D2D-49A0-9EC2-9AE9144F51EC}" srcOrd="0" destOrd="0" presId="urn:microsoft.com/office/officeart/2005/8/layout/equation2"/>
    <dgm:cxn modelId="{530BF1A8-959B-4B4A-954D-37A97839E695}" type="presParOf" srcId="{B2FF55A8-4D2D-49A0-9EC2-9AE9144F51EC}" destId="{DF333D55-5BD5-4E79-8366-EAD09A7BADE6}" srcOrd="0" destOrd="0" presId="urn:microsoft.com/office/officeart/2005/8/layout/equation2"/>
    <dgm:cxn modelId="{DA9FF7D2-5438-43CD-ABD9-AA9E90AB6C3E}" type="presParOf" srcId="{B2FF55A8-4D2D-49A0-9EC2-9AE9144F51EC}" destId="{C0E5FF59-D337-4615-82EA-D3DA3D504D97}" srcOrd="1" destOrd="0" presId="urn:microsoft.com/office/officeart/2005/8/layout/equation2"/>
    <dgm:cxn modelId="{173D7897-34A9-438C-9A46-5D766DF4A2D4}" type="presParOf" srcId="{B2FF55A8-4D2D-49A0-9EC2-9AE9144F51EC}" destId="{EF9EA4DE-001B-47F7-B621-110320DD5ECD}" srcOrd="2" destOrd="0" presId="urn:microsoft.com/office/officeart/2005/8/layout/equation2"/>
    <dgm:cxn modelId="{F29566D6-CEAD-496D-9A95-CF4C8ACA021D}" type="presParOf" srcId="{B2FF55A8-4D2D-49A0-9EC2-9AE9144F51EC}" destId="{3F47F49B-80B7-46D2-B71F-64B6B6F252B5}" srcOrd="3" destOrd="0" presId="urn:microsoft.com/office/officeart/2005/8/layout/equation2"/>
    <dgm:cxn modelId="{7A09CF39-AFDA-4B19-AD3E-F874FB54E95F}" type="presParOf" srcId="{B2FF55A8-4D2D-49A0-9EC2-9AE9144F51EC}" destId="{E9A08875-A31A-40E7-A351-5F15C7F1BEE4}" srcOrd="4" destOrd="0" presId="urn:microsoft.com/office/officeart/2005/8/layout/equation2"/>
    <dgm:cxn modelId="{11E81709-4D60-400C-8B3E-92FB4D5F297A}" type="presParOf" srcId="{B2FF55A8-4D2D-49A0-9EC2-9AE9144F51EC}" destId="{EBABB0CE-BA3F-4286-8A32-BD3823C92EB8}" srcOrd="5" destOrd="0" presId="urn:microsoft.com/office/officeart/2005/8/layout/equation2"/>
    <dgm:cxn modelId="{32DDFCDB-3B72-477A-B566-04FA5F6B6D4A}" type="presParOf" srcId="{B2FF55A8-4D2D-49A0-9EC2-9AE9144F51EC}" destId="{8EF27877-7265-4911-A930-DCD8B0E52B88}" srcOrd="6" destOrd="0" presId="urn:microsoft.com/office/officeart/2005/8/layout/equation2"/>
    <dgm:cxn modelId="{8E4E48D5-1E9A-472D-B054-ED37F0ACB708}" type="presParOf" srcId="{B2FF55A8-4D2D-49A0-9EC2-9AE9144F51EC}" destId="{F32AF3A2-16F0-486F-B8EA-BBE9DAE0EF70}" srcOrd="7" destOrd="0" presId="urn:microsoft.com/office/officeart/2005/8/layout/equation2"/>
    <dgm:cxn modelId="{FDC4E488-1F6E-4435-8ADA-8FAF5FA3DC36}" type="presParOf" srcId="{B2FF55A8-4D2D-49A0-9EC2-9AE9144F51EC}" destId="{C1D421B2-2BF4-443D-A76D-1DD89D105FFA}" srcOrd="8" destOrd="0" presId="urn:microsoft.com/office/officeart/2005/8/layout/equation2"/>
    <dgm:cxn modelId="{01796E82-0F29-4B27-9E10-D215E21CD8A8}" type="presParOf" srcId="{5F9BAD5F-07BF-4810-BAC0-732228BDCFC2}" destId="{75374E71-2FA7-467B-94CB-66E3F44C6916}" srcOrd="1" destOrd="0" presId="urn:microsoft.com/office/officeart/2005/8/layout/equation2"/>
    <dgm:cxn modelId="{1961B943-2B84-43F1-9A73-77CE5F408099}" type="presParOf" srcId="{75374E71-2FA7-467B-94CB-66E3F44C6916}" destId="{8C130FED-7E0B-43C6-8BFE-AE098CC06975}" srcOrd="0" destOrd="0" presId="urn:microsoft.com/office/officeart/2005/8/layout/equation2"/>
    <dgm:cxn modelId="{7A92DC1B-E492-430D-A9CB-15C812F7BF9A}" type="presParOf" srcId="{5F9BAD5F-07BF-4810-BAC0-732228BDCFC2}" destId="{68A50190-0AAA-476D-BDC1-008D3BF8D6B9}"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B4AFB8-CCB6-4810-B054-8D6CE3F047C2}" type="doc">
      <dgm:prSet loTypeId="urn:microsoft.com/office/officeart/2005/8/layout/radial6" loCatId="cycle" qsTypeId="urn:microsoft.com/office/officeart/2005/8/quickstyle/simple5" qsCatId="simple" csTypeId="urn:microsoft.com/office/officeart/2005/8/colors/colorful1" csCatId="colorful" phldr="1"/>
      <dgm:spPr/>
      <dgm:t>
        <a:bodyPr/>
        <a:lstStyle/>
        <a:p>
          <a:endParaRPr lang="en-US"/>
        </a:p>
      </dgm:t>
    </dgm:pt>
    <dgm:pt modelId="{0A077494-BEB2-44A2-8914-70953F9C9182}">
      <dgm:prSet phldrT="[Text]"/>
      <dgm:spPr/>
      <dgm:t>
        <a:bodyPr/>
        <a:lstStyle/>
        <a:p>
          <a:r>
            <a:rPr lang="en-US" dirty="0"/>
            <a:t>Parent/Worker Partnerships</a:t>
          </a:r>
        </a:p>
      </dgm:t>
    </dgm:pt>
    <dgm:pt modelId="{10CFA99D-6D19-4754-897D-0605AFFB98E2}" type="parTrans" cxnId="{CE35B0A3-F427-4712-8AA7-77C7BD8EDAB9}">
      <dgm:prSet/>
      <dgm:spPr/>
      <dgm:t>
        <a:bodyPr/>
        <a:lstStyle/>
        <a:p>
          <a:endParaRPr lang="en-US"/>
        </a:p>
      </dgm:t>
    </dgm:pt>
    <dgm:pt modelId="{3C8AEA5B-FB62-40CD-9486-8EEF59420A62}" type="sibTrans" cxnId="{CE35B0A3-F427-4712-8AA7-77C7BD8EDAB9}">
      <dgm:prSet/>
      <dgm:spPr/>
      <dgm:t>
        <a:bodyPr/>
        <a:lstStyle/>
        <a:p>
          <a:endParaRPr lang="en-US"/>
        </a:p>
      </dgm:t>
    </dgm:pt>
    <dgm:pt modelId="{DC71249E-7D0B-42B6-BC49-1A2E507B84F3}">
      <dgm:prSet phldrT="[Text]"/>
      <dgm:spPr/>
      <dgm:t>
        <a:bodyPr/>
        <a:lstStyle/>
        <a:p>
          <a:r>
            <a:rPr lang="en-US" dirty="0"/>
            <a:t>Open Communication</a:t>
          </a:r>
        </a:p>
      </dgm:t>
    </dgm:pt>
    <dgm:pt modelId="{2E88F65B-2658-4C2F-9F91-CC6EAEC4F37B}" type="parTrans" cxnId="{4CCF37EF-7BE7-45B2-AF59-7EC75E1356DF}">
      <dgm:prSet/>
      <dgm:spPr/>
      <dgm:t>
        <a:bodyPr/>
        <a:lstStyle/>
        <a:p>
          <a:endParaRPr lang="en-US"/>
        </a:p>
      </dgm:t>
    </dgm:pt>
    <dgm:pt modelId="{3E5592B9-0481-4B5E-B440-DC7F15DB9A1B}" type="sibTrans" cxnId="{4CCF37EF-7BE7-45B2-AF59-7EC75E1356DF}">
      <dgm:prSet/>
      <dgm:spPr/>
      <dgm:t>
        <a:bodyPr/>
        <a:lstStyle/>
        <a:p>
          <a:endParaRPr lang="en-US"/>
        </a:p>
      </dgm:t>
    </dgm:pt>
    <dgm:pt modelId="{BA35D1D6-55C8-4697-B61C-957CD1A261E6}">
      <dgm:prSet phldrT="[Text]"/>
      <dgm:spPr/>
      <dgm:t>
        <a:bodyPr/>
        <a:lstStyle/>
        <a:p>
          <a:r>
            <a:rPr lang="en-US" dirty="0"/>
            <a:t>Commitment</a:t>
          </a:r>
        </a:p>
      </dgm:t>
    </dgm:pt>
    <dgm:pt modelId="{68D6D956-6D4A-40F0-AC45-6FCDAAAAD600}" type="parTrans" cxnId="{84534C2F-A8CB-40CC-85E6-FA976ECA37D2}">
      <dgm:prSet/>
      <dgm:spPr/>
      <dgm:t>
        <a:bodyPr/>
        <a:lstStyle/>
        <a:p>
          <a:endParaRPr lang="en-US"/>
        </a:p>
      </dgm:t>
    </dgm:pt>
    <dgm:pt modelId="{0159AE9C-2852-42B4-BA05-8BA882E67091}" type="sibTrans" cxnId="{84534C2F-A8CB-40CC-85E6-FA976ECA37D2}">
      <dgm:prSet/>
      <dgm:spPr/>
      <dgm:t>
        <a:bodyPr/>
        <a:lstStyle/>
        <a:p>
          <a:endParaRPr lang="en-US"/>
        </a:p>
      </dgm:t>
    </dgm:pt>
    <dgm:pt modelId="{A0ED2E32-4D08-4C6C-AF81-B31CD6A1691F}">
      <dgm:prSet phldrT="[Text]"/>
      <dgm:spPr/>
      <dgm:t>
        <a:bodyPr/>
        <a:lstStyle/>
        <a:p>
          <a:r>
            <a:rPr lang="en-US" dirty="0"/>
            <a:t>Trustworthiness</a:t>
          </a:r>
        </a:p>
      </dgm:t>
    </dgm:pt>
    <dgm:pt modelId="{F1119935-204C-46AA-9669-15E32E02A98E}" type="parTrans" cxnId="{CEB099BD-935C-4898-8A6E-D2F453AD1551}">
      <dgm:prSet/>
      <dgm:spPr/>
      <dgm:t>
        <a:bodyPr/>
        <a:lstStyle/>
        <a:p>
          <a:endParaRPr lang="en-US"/>
        </a:p>
      </dgm:t>
    </dgm:pt>
    <dgm:pt modelId="{A50CBA9E-FC2C-47A5-8A5C-142963E5DD49}" type="sibTrans" cxnId="{CEB099BD-935C-4898-8A6E-D2F453AD1551}">
      <dgm:prSet/>
      <dgm:spPr/>
      <dgm:t>
        <a:bodyPr/>
        <a:lstStyle/>
        <a:p>
          <a:endParaRPr lang="en-US"/>
        </a:p>
      </dgm:t>
    </dgm:pt>
    <dgm:pt modelId="{210624BC-829C-4511-BA09-CB972B3C3B4D}">
      <dgm:prSet phldrT="[Text]"/>
      <dgm:spPr/>
      <dgm:t>
        <a:bodyPr/>
        <a:lstStyle/>
        <a:p>
          <a:r>
            <a:rPr lang="en-US" dirty="0"/>
            <a:t>Respect</a:t>
          </a:r>
        </a:p>
      </dgm:t>
    </dgm:pt>
    <dgm:pt modelId="{FEC80409-0C2E-45EA-992C-F23AC8D977BE}" type="parTrans" cxnId="{5B9EF88E-8335-44FA-803D-695FB72FA649}">
      <dgm:prSet/>
      <dgm:spPr/>
      <dgm:t>
        <a:bodyPr/>
        <a:lstStyle/>
        <a:p>
          <a:endParaRPr lang="en-US"/>
        </a:p>
      </dgm:t>
    </dgm:pt>
    <dgm:pt modelId="{2C6C00A0-B49A-4A24-9119-620BDF0A7107}" type="sibTrans" cxnId="{5B9EF88E-8335-44FA-803D-695FB72FA649}">
      <dgm:prSet/>
      <dgm:spPr/>
      <dgm:t>
        <a:bodyPr/>
        <a:lstStyle/>
        <a:p>
          <a:endParaRPr lang="en-US"/>
        </a:p>
      </dgm:t>
    </dgm:pt>
    <dgm:pt modelId="{52725740-47FD-4E5B-A3CB-858B44DAD20D}" type="pres">
      <dgm:prSet presAssocID="{ADB4AFB8-CCB6-4810-B054-8D6CE3F047C2}" presName="Name0" presStyleCnt="0">
        <dgm:presLayoutVars>
          <dgm:chMax val="1"/>
          <dgm:dir/>
          <dgm:animLvl val="ctr"/>
          <dgm:resizeHandles val="exact"/>
        </dgm:presLayoutVars>
      </dgm:prSet>
      <dgm:spPr/>
      <dgm:t>
        <a:bodyPr/>
        <a:lstStyle/>
        <a:p>
          <a:endParaRPr lang="en-US"/>
        </a:p>
      </dgm:t>
    </dgm:pt>
    <dgm:pt modelId="{8EFB9F5F-5055-4F55-BCF9-99F7FFDF5AED}" type="pres">
      <dgm:prSet presAssocID="{0A077494-BEB2-44A2-8914-70953F9C9182}" presName="centerShape" presStyleLbl="node0" presStyleIdx="0" presStyleCnt="1"/>
      <dgm:spPr/>
      <dgm:t>
        <a:bodyPr/>
        <a:lstStyle/>
        <a:p>
          <a:endParaRPr lang="en-US"/>
        </a:p>
      </dgm:t>
    </dgm:pt>
    <dgm:pt modelId="{19A1AD0D-2FBE-4C8A-BCD2-9C82F7A7A18C}" type="pres">
      <dgm:prSet presAssocID="{DC71249E-7D0B-42B6-BC49-1A2E507B84F3}" presName="node" presStyleLbl="node1" presStyleIdx="0" presStyleCnt="4">
        <dgm:presLayoutVars>
          <dgm:bulletEnabled val="1"/>
        </dgm:presLayoutVars>
      </dgm:prSet>
      <dgm:spPr/>
      <dgm:t>
        <a:bodyPr/>
        <a:lstStyle/>
        <a:p>
          <a:endParaRPr lang="en-US"/>
        </a:p>
      </dgm:t>
    </dgm:pt>
    <dgm:pt modelId="{49D8D9AA-E29D-44B4-9186-C687BC83D662}" type="pres">
      <dgm:prSet presAssocID="{DC71249E-7D0B-42B6-BC49-1A2E507B84F3}" presName="dummy" presStyleCnt="0"/>
      <dgm:spPr/>
    </dgm:pt>
    <dgm:pt modelId="{0E789596-BB85-498F-B75C-4C536A350322}" type="pres">
      <dgm:prSet presAssocID="{3E5592B9-0481-4B5E-B440-DC7F15DB9A1B}" presName="sibTrans" presStyleLbl="sibTrans2D1" presStyleIdx="0" presStyleCnt="4"/>
      <dgm:spPr/>
      <dgm:t>
        <a:bodyPr/>
        <a:lstStyle/>
        <a:p>
          <a:endParaRPr lang="en-US"/>
        </a:p>
      </dgm:t>
    </dgm:pt>
    <dgm:pt modelId="{1F309DD5-8A55-40E5-8314-B1B4F39E562E}" type="pres">
      <dgm:prSet presAssocID="{BA35D1D6-55C8-4697-B61C-957CD1A261E6}" presName="node" presStyleLbl="node1" presStyleIdx="1" presStyleCnt="4">
        <dgm:presLayoutVars>
          <dgm:bulletEnabled val="1"/>
        </dgm:presLayoutVars>
      </dgm:prSet>
      <dgm:spPr/>
      <dgm:t>
        <a:bodyPr/>
        <a:lstStyle/>
        <a:p>
          <a:endParaRPr lang="en-US"/>
        </a:p>
      </dgm:t>
    </dgm:pt>
    <dgm:pt modelId="{393AA6DC-D953-4E13-A0DE-B493BD4F7402}" type="pres">
      <dgm:prSet presAssocID="{BA35D1D6-55C8-4697-B61C-957CD1A261E6}" presName="dummy" presStyleCnt="0"/>
      <dgm:spPr/>
    </dgm:pt>
    <dgm:pt modelId="{F7B808D4-9CD0-4686-AD53-A42C06107AF3}" type="pres">
      <dgm:prSet presAssocID="{0159AE9C-2852-42B4-BA05-8BA882E67091}" presName="sibTrans" presStyleLbl="sibTrans2D1" presStyleIdx="1" presStyleCnt="4"/>
      <dgm:spPr/>
      <dgm:t>
        <a:bodyPr/>
        <a:lstStyle/>
        <a:p>
          <a:endParaRPr lang="en-US"/>
        </a:p>
      </dgm:t>
    </dgm:pt>
    <dgm:pt modelId="{F090FE70-14DB-47BF-9580-50150537B3FF}" type="pres">
      <dgm:prSet presAssocID="{A0ED2E32-4D08-4C6C-AF81-B31CD6A1691F}" presName="node" presStyleLbl="node1" presStyleIdx="2" presStyleCnt="4">
        <dgm:presLayoutVars>
          <dgm:bulletEnabled val="1"/>
        </dgm:presLayoutVars>
      </dgm:prSet>
      <dgm:spPr/>
      <dgm:t>
        <a:bodyPr/>
        <a:lstStyle/>
        <a:p>
          <a:endParaRPr lang="en-US"/>
        </a:p>
      </dgm:t>
    </dgm:pt>
    <dgm:pt modelId="{5836FBBB-C9BD-44B0-81CF-AF586ADDFDFD}" type="pres">
      <dgm:prSet presAssocID="{A0ED2E32-4D08-4C6C-AF81-B31CD6A1691F}" presName="dummy" presStyleCnt="0"/>
      <dgm:spPr/>
    </dgm:pt>
    <dgm:pt modelId="{110EDD67-E35B-4E32-B629-0E8E76F5359A}" type="pres">
      <dgm:prSet presAssocID="{A50CBA9E-FC2C-47A5-8A5C-142963E5DD49}" presName="sibTrans" presStyleLbl="sibTrans2D1" presStyleIdx="2" presStyleCnt="4"/>
      <dgm:spPr/>
      <dgm:t>
        <a:bodyPr/>
        <a:lstStyle/>
        <a:p>
          <a:endParaRPr lang="en-US"/>
        </a:p>
      </dgm:t>
    </dgm:pt>
    <dgm:pt modelId="{4172A02A-3876-4986-9914-A54FC21891A8}" type="pres">
      <dgm:prSet presAssocID="{210624BC-829C-4511-BA09-CB972B3C3B4D}" presName="node" presStyleLbl="node1" presStyleIdx="3" presStyleCnt="4">
        <dgm:presLayoutVars>
          <dgm:bulletEnabled val="1"/>
        </dgm:presLayoutVars>
      </dgm:prSet>
      <dgm:spPr/>
      <dgm:t>
        <a:bodyPr/>
        <a:lstStyle/>
        <a:p>
          <a:endParaRPr lang="en-US"/>
        </a:p>
      </dgm:t>
    </dgm:pt>
    <dgm:pt modelId="{4953E498-8239-48D5-8D7E-3609C50BAB47}" type="pres">
      <dgm:prSet presAssocID="{210624BC-829C-4511-BA09-CB972B3C3B4D}" presName="dummy" presStyleCnt="0"/>
      <dgm:spPr/>
    </dgm:pt>
    <dgm:pt modelId="{0FB32FD6-1BE1-4162-BCCD-03EE06ECB527}" type="pres">
      <dgm:prSet presAssocID="{2C6C00A0-B49A-4A24-9119-620BDF0A7107}" presName="sibTrans" presStyleLbl="sibTrans2D1" presStyleIdx="3" presStyleCnt="4"/>
      <dgm:spPr/>
      <dgm:t>
        <a:bodyPr/>
        <a:lstStyle/>
        <a:p>
          <a:endParaRPr lang="en-US"/>
        </a:p>
      </dgm:t>
    </dgm:pt>
  </dgm:ptLst>
  <dgm:cxnLst>
    <dgm:cxn modelId="{FDE22038-B9E0-4185-A1B0-EAB018FBCF43}" type="presOf" srcId="{3E5592B9-0481-4B5E-B440-DC7F15DB9A1B}" destId="{0E789596-BB85-498F-B75C-4C536A350322}" srcOrd="0" destOrd="0" presId="urn:microsoft.com/office/officeart/2005/8/layout/radial6"/>
    <dgm:cxn modelId="{349FAFD7-5420-40B7-9D60-32C86CC968F6}" type="presOf" srcId="{210624BC-829C-4511-BA09-CB972B3C3B4D}" destId="{4172A02A-3876-4986-9914-A54FC21891A8}" srcOrd="0" destOrd="0" presId="urn:microsoft.com/office/officeart/2005/8/layout/radial6"/>
    <dgm:cxn modelId="{CEB099BD-935C-4898-8A6E-D2F453AD1551}" srcId="{0A077494-BEB2-44A2-8914-70953F9C9182}" destId="{A0ED2E32-4D08-4C6C-AF81-B31CD6A1691F}" srcOrd="2" destOrd="0" parTransId="{F1119935-204C-46AA-9669-15E32E02A98E}" sibTransId="{A50CBA9E-FC2C-47A5-8A5C-142963E5DD49}"/>
    <dgm:cxn modelId="{4CCF37EF-7BE7-45B2-AF59-7EC75E1356DF}" srcId="{0A077494-BEB2-44A2-8914-70953F9C9182}" destId="{DC71249E-7D0B-42B6-BC49-1A2E507B84F3}" srcOrd="0" destOrd="0" parTransId="{2E88F65B-2658-4C2F-9F91-CC6EAEC4F37B}" sibTransId="{3E5592B9-0481-4B5E-B440-DC7F15DB9A1B}"/>
    <dgm:cxn modelId="{C9621735-D52F-4719-B8AC-DD3FEEB2D351}" type="presOf" srcId="{BA35D1D6-55C8-4697-B61C-957CD1A261E6}" destId="{1F309DD5-8A55-40E5-8314-B1B4F39E562E}" srcOrd="0" destOrd="0" presId="urn:microsoft.com/office/officeart/2005/8/layout/radial6"/>
    <dgm:cxn modelId="{538FA2C9-9AB8-401E-9045-50AC0F78191D}" type="presOf" srcId="{2C6C00A0-B49A-4A24-9119-620BDF0A7107}" destId="{0FB32FD6-1BE1-4162-BCCD-03EE06ECB527}" srcOrd="0" destOrd="0" presId="urn:microsoft.com/office/officeart/2005/8/layout/radial6"/>
    <dgm:cxn modelId="{84534C2F-A8CB-40CC-85E6-FA976ECA37D2}" srcId="{0A077494-BEB2-44A2-8914-70953F9C9182}" destId="{BA35D1D6-55C8-4697-B61C-957CD1A261E6}" srcOrd="1" destOrd="0" parTransId="{68D6D956-6D4A-40F0-AC45-6FCDAAAAD600}" sibTransId="{0159AE9C-2852-42B4-BA05-8BA882E67091}"/>
    <dgm:cxn modelId="{5B9EF88E-8335-44FA-803D-695FB72FA649}" srcId="{0A077494-BEB2-44A2-8914-70953F9C9182}" destId="{210624BC-829C-4511-BA09-CB972B3C3B4D}" srcOrd="3" destOrd="0" parTransId="{FEC80409-0C2E-45EA-992C-F23AC8D977BE}" sibTransId="{2C6C00A0-B49A-4A24-9119-620BDF0A7107}"/>
    <dgm:cxn modelId="{C7B30884-02A1-4C1F-9566-582AB23D88A3}" type="presOf" srcId="{A50CBA9E-FC2C-47A5-8A5C-142963E5DD49}" destId="{110EDD67-E35B-4E32-B629-0E8E76F5359A}" srcOrd="0" destOrd="0" presId="urn:microsoft.com/office/officeart/2005/8/layout/radial6"/>
    <dgm:cxn modelId="{A5E6188E-A6F0-4DE0-B38F-A857165425D8}" type="presOf" srcId="{ADB4AFB8-CCB6-4810-B054-8D6CE3F047C2}" destId="{52725740-47FD-4E5B-A3CB-858B44DAD20D}" srcOrd="0" destOrd="0" presId="urn:microsoft.com/office/officeart/2005/8/layout/radial6"/>
    <dgm:cxn modelId="{CE35B0A3-F427-4712-8AA7-77C7BD8EDAB9}" srcId="{ADB4AFB8-CCB6-4810-B054-8D6CE3F047C2}" destId="{0A077494-BEB2-44A2-8914-70953F9C9182}" srcOrd="0" destOrd="0" parTransId="{10CFA99D-6D19-4754-897D-0605AFFB98E2}" sibTransId="{3C8AEA5B-FB62-40CD-9486-8EEF59420A62}"/>
    <dgm:cxn modelId="{ACDCD6F8-5ECD-48C6-92D1-DD435E9CA28E}" type="presOf" srcId="{A0ED2E32-4D08-4C6C-AF81-B31CD6A1691F}" destId="{F090FE70-14DB-47BF-9580-50150537B3FF}" srcOrd="0" destOrd="0" presId="urn:microsoft.com/office/officeart/2005/8/layout/radial6"/>
    <dgm:cxn modelId="{06308586-4832-47C5-971E-0ECE92A070F2}" type="presOf" srcId="{DC71249E-7D0B-42B6-BC49-1A2E507B84F3}" destId="{19A1AD0D-2FBE-4C8A-BCD2-9C82F7A7A18C}" srcOrd="0" destOrd="0" presId="urn:microsoft.com/office/officeart/2005/8/layout/radial6"/>
    <dgm:cxn modelId="{53B367B6-EEB2-4A74-98EE-08CA0105E1F2}" type="presOf" srcId="{0A077494-BEB2-44A2-8914-70953F9C9182}" destId="{8EFB9F5F-5055-4F55-BCF9-99F7FFDF5AED}" srcOrd="0" destOrd="0" presId="urn:microsoft.com/office/officeart/2005/8/layout/radial6"/>
    <dgm:cxn modelId="{7E541292-514C-4374-A777-1DCA03829B31}" type="presOf" srcId="{0159AE9C-2852-42B4-BA05-8BA882E67091}" destId="{F7B808D4-9CD0-4686-AD53-A42C06107AF3}" srcOrd="0" destOrd="0" presId="urn:microsoft.com/office/officeart/2005/8/layout/radial6"/>
    <dgm:cxn modelId="{0B1B942E-6D40-4C07-AE80-14F49E1E2AF2}" type="presParOf" srcId="{52725740-47FD-4E5B-A3CB-858B44DAD20D}" destId="{8EFB9F5F-5055-4F55-BCF9-99F7FFDF5AED}" srcOrd="0" destOrd="0" presId="urn:microsoft.com/office/officeart/2005/8/layout/radial6"/>
    <dgm:cxn modelId="{03174673-15A8-4E8B-BBC1-4D22C25309A2}" type="presParOf" srcId="{52725740-47FD-4E5B-A3CB-858B44DAD20D}" destId="{19A1AD0D-2FBE-4C8A-BCD2-9C82F7A7A18C}" srcOrd="1" destOrd="0" presId="urn:microsoft.com/office/officeart/2005/8/layout/radial6"/>
    <dgm:cxn modelId="{FA8CDE2C-0F2E-4770-9757-FA0E0BB1E383}" type="presParOf" srcId="{52725740-47FD-4E5B-A3CB-858B44DAD20D}" destId="{49D8D9AA-E29D-44B4-9186-C687BC83D662}" srcOrd="2" destOrd="0" presId="urn:microsoft.com/office/officeart/2005/8/layout/radial6"/>
    <dgm:cxn modelId="{CBB9C84C-65D9-498A-A651-A702E504DB66}" type="presParOf" srcId="{52725740-47FD-4E5B-A3CB-858B44DAD20D}" destId="{0E789596-BB85-498F-B75C-4C536A350322}" srcOrd="3" destOrd="0" presId="urn:microsoft.com/office/officeart/2005/8/layout/radial6"/>
    <dgm:cxn modelId="{800198EB-D944-44A3-ABB0-37F3EF79A7C7}" type="presParOf" srcId="{52725740-47FD-4E5B-A3CB-858B44DAD20D}" destId="{1F309DD5-8A55-40E5-8314-B1B4F39E562E}" srcOrd="4" destOrd="0" presId="urn:microsoft.com/office/officeart/2005/8/layout/radial6"/>
    <dgm:cxn modelId="{EDECA74D-FA6C-4AB8-A037-63115A8178D9}" type="presParOf" srcId="{52725740-47FD-4E5B-A3CB-858B44DAD20D}" destId="{393AA6DC-D953-4E13-A0DE-B493BD4F7402}" srcOrd="5" destOrd="0" presId="urn:microsoft.com/office/officeart/2005/8/layout/radial6"/>
    <dgm:cxn modelId="{42060961-5ED0-485D-B7AA-F1F9FAC0EB7B}" type="presParOf" srcId="{52725740-47FD-4E5B-A3CB-858B44DAD20D}" destId="{F7B808D4-9CD0-4686-AD53-A42C06107AF3}" srcOrd="6" destOrd="0" presId="urn:microsoft.com/office/officeart/2005/8/layout/radial6"/>
    <dgm:cxn modelId="{3D454A6B-30F8-49B8-B52C-4046C346BFD9}" type="presParOf" srcId="{52725740-47FD-4E5B-A3CB-858B44DAD20D}" destId="{F090FE70-14DB-47BF-9580-50150537B3FF}" srcOrd="7" destOrd="0" presId="urn:microsoft.com/office/officeart/2005/8/layout/radial6"/>
    <dgm:cxn modelId="{BA482003-3BD3-4E6B-A0D9-AF8BD18E9D8A}" type="presParOf" srcId="{52725740-47FD-4E5B-A3CB-858B44DAD20D}" destId="{5836FBBB-C9BD-44B0-81CF-AF586ADDFDFD}" srcOrd="8" destOrd="0" presId="urn:microsoft.com/office/officeart/2005/8/layout/radial6"/>
    <dgm:cxn modelId="{41AEBD67-209B-4C08-8521-7A02F1E85A40}" type="presParOf" srcId="{52725740-47FD-4E5B-A3CB-858B44DAD20D}" destId="{110EDD67-E35B-4E32-B629-0E8E76F5359A}" srcOrd="9" destOrd="0" presId="urn:microsoft.com/office/officeart/2005/8/layout/radial6"/>
    <dgm:cxn modelId="{13229688-5D10-468E-A4BA-3C6A8F614FA0}" type="presParOf" srcId="{52725740-47FD-4E5B-A3CB-858B44DAD20D}" destId="{4172A02A-3876-4986-9914-A54FC21891A8}" srcOrd="10" destOrd="0" presId="urn:microsoft.com/office/officeart/2005/8/layout/radial6"/>
    <dgm:cxn modelId="{20E84238-9203-4456-8C77-1AF2CD586BE5}" type="presParOf" srcId="{52725740-47FD-4E5B-A3CB-858B44DAD20D}" destId="{4953E498-8239-48D5-8D7E-3609C50BAB47}" srcOrd="11" destOrd="0" presId="urn:microsoft.com/office/officeart/2005/8/layout/radial6"/>
    <dgm:cxn modelId="{0548D333-E8B7-49F7-B68C-424EAC10FC16}" type="presParOf" srcId="{52725740-47FD-4E5B-A3CB-858B44DAD20D}" destId="{0FB32FD6-1BE1-4162-BCCD-03EE06ECB527}"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909466-46B7-4787-A104-BF51E49A5A2C}"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B07F3209-17FA-442A-913F-1797F87A8126}">
      <dgm:prSet phldrT="[Text]"/>
      <dgm:spPr>
        <a:blipFill rotWithShape="0">
          <a:blip xmlns:r="http://schemas.openxmlformats.org/officeDocument/2006/relationships" r:embed="rId1"/>
          <a:stretch>
            <a:fillRect/>
          </a:stretch>
        </a:blipFill>
      </dgm:spPr>
      <dgm:t>
        <a:bodyPr/>
        <a:lstStyle/>
        <a:p>
          <a:endParaRPr lang="en-US" i="1" dirty="0"/>
        </a:p>
      </dgm:t>
    </dgm:pt>
    <dgm:pt modelId="{0375F588-D4FC-40AF-99B9-681D73E82010}" type="sibTrans" cxnId="{CDA1C136-CE6B-44B4-9602-A070F17DD00E}">
      <dgm:prSet/>
      <dgm:spPr/>
      <dgm:t>
        <a:bodyPr/>
        <a:lstStyle/>
        <a:p>
          <a:endParaRPr lang="en-US"/>
        </a:p>
      </dgm:t>
    </dgm:pt>
    <dgm:pt modelId="{69978C79-F820-4708-8C40-22649A27492C}" type="parTrans" cxnId="{CDA1C136-CE6B-44B4-9602-A070F17DD00E}">
      <dgm:prSet/>
      <dgm:spPr/>
      <dgm:t>
        <a:bodyPr/>
        <a:lstStyle/>
        <a:p>
          <a:endParaRPr lang="en-US"/>
        </a:p>
      </dgm:t>
    </dgm:pt>
    <dgm:pt modelId="{20466A7F-7450-4D08-BF7F-3FFD62A6EB3B}" type="pres">
      <dgm:prSet presAssocID="{F5909466-46B7-4787-A104-BF51E49A5A2C}" presName="matrix" presStyleCnt="0">
        <dgm:presLayoutVars>
          <dgm:chMax val="1"/>
          <dgm:dir/>
          <dgm:resizeHandles val="exact"/>
        </dgm:presLayoutVars>
      </dgm:prSet>
      <dgm:spPr/>
      <dgm:t>
        <a:bodyPr/>
        <a:lstStyle/>
        <a:p>
          <a:endParaRPr lang="en-US"/>
        </a:p>
      </dgm:t>
    </dgm:pt>
    <dgm:pt modelId="{B55D63A3-430B-4E88-8B91-EAE795BED994}" type="pres">
      <dgm:prSet presAssocID="{F5909466-46B7-4787-A104-BF51E49A5A2C}" presName="axisShape" presStyleLbl="bgShp" presStyleIdx="0" presStyleCnt="1"/>
      <dgm:spPr/>
    </dgm:pt>
    <dgm:pt modelId="{2D482811-3850-4066-9225-AFDC37ADD610}" type="pres">
      <dgm:prSet presAssocID="{F5909466-46B7-4787-A104-BF51E49A5A2C}" presName="rect1" presStyleLbl="node1" presStyleIdx="0" presStyleCnt="4" custLinFactNeighborX="-685" custLinFactNeighborY="586">
        <dgm:presLayoutVars>
          <dgm:chMax val="0"/>
          <dgm:chPref val="0"/>
          <dgm:bulletEnabled val="1"/>
        </dgm:presLayoutVars>
      </dgm:prSet>
      <dgm:spPr>
        <a:blipFill rotWithShape="0">
          <a:blip xmlns:r="http://schemas.openxmlformats.org/officeDocument/2006/relationships" r:embed="rId1"/>
          <a:stretch>
            <a:fillRect/>
          </a:stretch>
        </a:blipFill>
      </dgm:spPr>
      <dgm:t>
        <a:bodyPr/>
        <a:lstStyle/>
        <a:p>
          <a:endParaRPr lang="en-US"/>
        </a:p>
      </dgm:t>
    </dgm:pt>
    <dgm:pt modelId="{977A8B8B-870A-45E3-9349-338BB0F2739B}" type="pres">
      <dgm:prSet presAssocID="{F5909466-46B7-4787-A104-BF51E49A5A2C}" presName="rect2" presStyleLbl="node1" presStyleIdx="1" presStyleCnt="4" custLinFactNeighborX="-685" custLinFactNeighborY="586">
        <dgm:presLayoutVars>
          <dgm:chMax val="0"/>
          <dgm:chPref val="0"/>
          <dgm:bulletEnabled val="1"/>
        </dgm:presLayoutVars>
      </dgm:prSet>
      <dgm:spPr>
        <a:blipFill rotWithShape="0">
          <a:blip xmlns:r="http://schemas.openxmlformats.org/officeDocument/2006/relationships" r:embed="rId2"/>
          <a:srcRect/>
          <a:stretch>
            <a:fillRect t="-31000" b="-31000"/>
          </a:stretch>
        </a:blipFill>
      </dgm:spPr>
    </dgm:pt>
    <dgm:pt modelId="{B4ACA7F1-FB04-4D07-BCC0-05819B8312EF}" type="pres">
      <dgm:prSet presAssocID="{F5909466-46B7-4787-A104-BF51E49A5A2C}" presName="rect3" presStyleLbl="node1" presStyleIdx="2" presStyleCnt="4">
        <dgm:presLayoutVars>
          <dgm:chMax val="0"/>
          <dgm:chPref val="0"/>
          <dgm:bulletEnabled val="1"/>
        </dgm:presLayoutVars>
      </dgm:prSet>
      <dgm:spPr>
        <a:blipFill rotWithShape="0">
          <a:blip xmlns:r="http://schemas.openxmlformats.org/officeDocument/2006/relationships" r:embed="rId3"/>
          <a:stretch>
            <a:fillRect/>
          </a:stretch>
        </a:blipFill>
      </dgm:spPr>
    </dgm:pt>
    <dgm:pt modelId="{AC80A51D-96E5-44FA-9CCE-7329CC7C83CD}" type="pres">
      <dgm:prSet presAssocID="{F5909466-46B7-4787-A104-BF51E49A5A2C}" presName="rect4" presStyleLbl="node1" presStyleIdx="3" presStyleCnt="4">
        <dgm:presLayoutVars>
          <dgm:chMax val="0"/>
          <dgm:chPref val="0"/>
          <dgm:bulletEnabled val="1"/>
        </dgm:presLayoutVars>
      </dgm:prSet>
      <dgm:spPr>
        <a:blipFill rotWithShape="0">
          <a:blip xmlns:r="http://schemas.openxmlformats.org/officeDocument/2006/relationships" r:embed="rId4"/>
          <a:srcRect/>
          <a:stretch>
            <a:fillRect l="-25000" r="-25000"/>
          </a:stretch>
        </a:blipFill>
      </dgm:spPr>
    </dgm:pt>
  </dgm:ptLst>
  <dgm:cxnLst>
    <dgm:cxn modelId="{3EC64188-5715-46D6-A050-F4EAA92BFF26}" type="presOf" srcId="{F5909466-46B7-4787-A104-BF51E49A5A2C}" destId="{20466A7F-7450-4D08-BF7F-3FFD62A6EB3B}" srcOrd="0" destOrd="0" presId="urn:microsoft.com/office/officeart/2005/8/layout/matrix2"/>
    <dgm:cxn modelId="{DB03EB7C-A789-4DA0-90D1-56425338149B}" type="presOf" srcId="{B07F3209-17FA-442A-913F-1797F87A8126}" destId="{2D482811-3850-4066-9225-AFDC37ADD610}" srcOrd="0" destOrd="0" presId="urn:microsoft.com/office/officeart/2005/8/layout/matrix2"/>
    <dgm:cxn modelId="{CDA1C136-CE6B-44B4-9602-A070F17DD00E}" srcId="{F5909466-46B7-4787-A104-BF51E49A5A2C}" destId="{B07F3209-17FA-442A-913F-1797F87A8126}" srcOrd="0" destOrd="0" parTransId="{69978C79-F820-4708-8C40-22649A27492C}" sibTransId="{0375F588-D4FC-40AF-99B9-681D73E82010}"/>
    <dgm:cxn modelId="{2E4F7021-5D46-41DA-B852-A7E65986F021}" type="presParOf" srcId="{20466A7F-7450-4D08-BF7F-3FFD62A6EB3B}" destId="{B55D63A3-430B-4E88-8B91-EAE795BED994}" srcOrd="0" destOrd="0" presId="urn:microsoft.com/office/officeart/2005/8/layout/matrix2"/>
    <dgm:cxn modelId="{3CE0E8F1-2D08-4E9E-A878-31D23AA90F69}" type="presParOf" srcId="{20466A7F-7450-4D08-BF7F-3FFD62A6EB3B}" destId="{2D482811-3850-4066-9225-AFDC37ADD610}" srcOrd="1" destOrd="0" presId="urn:microsoft.com/office/officeart/2005/8/layout/matrix2"/>
    <dgm:cxn modelId="{84999396-17AC-43D2-9278-098925CDA1D7}" type="presParOf" srcId="{20466A7F-7450-4D08-BF7F-3FFD62A6EB3B}" destId="{977A8B8B-870A-45E3-9349-338BB0F2739B}" srcOrd="2" destOrd="0" presId="urn:microsoft.com/office/officeart/2005/8/layout/matrix2"/>
    <dgm:cxn modelId="{FF691031-278C-4164-AA30-2234DB9A7D94}" type="presParOf" srcId="{20466A7F-7450-4D08-BF7F-3FFD62A6EB3B}" destId="{B4ACA7F1-FB04-4D07-BCC0-05819B8312EF}" srcOrd="3" destOrd="0" presId="urn:microsoft.com/office/officeart/2005/8/layout/matrix2"/>
    <dgm:cxn modelId="{0A4B007F-6A56-484C-94AE-6257617F6A05}" type="presParOf" srcId="{20466A7F-7450-4D08-BF7F-3FFD62A6EB3B}" destId="{AC80A51D-96E5-44FA-9CCE-7329CC7C83CD}"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7116B-6988-4661-8045-92FE8ACA7FC4}">
      <dsp:nvSpPr>
        <dsp:cNvPr id="0" name=""/>
        <dsp:cNvSpPr/>
      </dsp:nvSpPr>
      <dsp:spPr>
        <a:xfrm>
          <a:off x="3147249" y="1966149"/>
          <a:ext cx="1401700" cy="1401700"/>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PARENTS</a:t>
          </a:r>
        </a:p>
      </dsp:txBody>
      <dsp:txXfrm>
        <a:off x="3352523" y="2171423"/>
        <a:ext cx="991152" cy="991152"/>
      </dsp:txXfrm>
    </dsp:sp>
    <dsp:sp modelId="{1E8F104C-3128-40A4-9487-75AF62E9563C}">
      <dsp:nvSpPr>
        <dsp:cNvPr id="0" name=""/>
        <dsp:cNvSpPr/>
      </dsp:nvSpPr>
      <dsp:spPr>
        <a:xfrm rot="16200000">
          <a:off x="3699548" y="1455983"/>
          <a:ext cx="297102" cy="4765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3744114" y="1595865"/>
        <a:ext cx="207971" cy="285946"/>
      </dsp:txXfrm>
    </dsp:sp>
    <dsp:sp modelId="{A467509E-F295-4DC8-98D8-AD0EB1FE3792}">
      <dsp:nvSpPr>
        <dsp:cNvPr id="0" name=""/>
        <dsp:cNvSpPr/>
      </dsp:nvSpPr>
      <dsp:spPr>
        <a:xfrm>
          <a:off x="3147249" y="3878"/>
          <a:ext cx="1401700" cy="1401700"/>
        </a:xfrm>
        <a:prstGeom prst="ellipse">
          <a:avLst/>
        </a:prstGeom>
        <a:blipFill rotWithShape="0">
          <a:blip xmlns:r="http://schemas.openxmlformats.org/officeDocument/2006/relationships" r:embed="rId1"/>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3352523" y="209152"/>
        <a:ext cx="991152" cy="991152"/>
      </dsp:txXfrm>
    </dsp:sp>
    <dsp:sp modelId="{62553927-7B57-427D-8D8C-58CC364E974D}">
      <dsp:nvSpPr>
        <dsp:cNvPr id="0" name=""/>
        <dsp:cNvSpPr/>
      </dsp:nvSpPr>
      <dsp:spPr>
        <a:xfrm>
          <a:off x="4672275" y="2428710"/>
          <a:ext cx="297102" cy="4765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4672275" y="2524026"/>
        <a:ext cx="207971" cy="285946"/>
      </dsp:txXfrm>
    </dsp:sp>
    <dsp:sp modelId="{259B210B-0C46-4B43-905E-545D0F3A5961}">
      <dsp:nvSpPr>
        <dsp:cNvPr id="0" name=""/>
        <dsp:cNvSpPr/>
      </dsp:nvSpPr>
      <dsp:spPr>
        <a:xfrm>
          <a:off x="5109520" y="1966149"/>
          <a:ext cx="1401700" cy="1401700"/>
        </a:xfrm>
        <a:prstGeom prst="ellipse">
          <a:avLst/>
        </a:prstGeom>
        <a:blipFill rotWithShape="0">
          <a:blip xmlns:r="http://schemas.openxmlformats.org/officeDocument/2006/relationships" r:embed="rId2"/>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5314794" y="2171423"/>
        <a:ext cx="991152" cy="991152"/>
      </dsp:txXfrm>
    </dsp:sp>
    <dsp:sp modelId="{F2DF0F35-5837-47FC-9064-2318889CEB04}">
      <dsp:nvSpPr>
        <dsp:cNvPr id="0" name=""/>
        <dsp:cNvSpPr/>
      </dsp:nvSpPr>
      <dsp:spPr>
        <a:xfrm rot="5424246">
          <a:off x="3699340" y="3389393"/>
          <a:ext cx="283967" cy="4765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10800000">
        <a:off x="3742235" y="3442115"/>
        <a:ext cx="198777" cy="285946"/>
      </dsp:txXfrm>
    </dsp:sp>
    <dsp:sp modelId="{4AC88E0F-BE46-4694-9C5F-8B4392B98CF3}">
      <dsp:nvSpPr>
        <dsp:cNvPr id="0" name=""/>
        <dsp:cNvSpPr/>
      </dsp:nvSpPr>
      <dsp:spPr>
        <a:xfrm>
          <a:off x="3133585" y="3903589"/>
          <a:ext cx="1401700" cy="1401700"/>
        </a:xfrm>
        <a:prstGeom prst="ellipse">
          <a:avLst/>
        </a:prstGeom>
        <a:blipFill rotWithShape="0">
          <a:blip xmlns:r="http://schemas.openxmlformats.org/officeDocument/2006/relationships" r:embed="rId3"/>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3338859" y="4108863"/>
        <a:ext cx="991152" cy="991152"/>
      </dsp:txXfrm>
    </dsp:sp>
    <dsp:sp modelId="{7C620DE0-547D-4BB8-B76B-A47875239C17}">
      <dsp:nvSpPr>
        <dsp:cNvPr id="0" name=""/>
        <dsp:cNvSpPr/>
      </dsp:nvSpPr>
      <dsp:spPr>
        <a:xfrm rot="10800000">
          <a:off x="2726821" y="2428710"/>
          <a:ext cx="297102" cy="4765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10800000">
        <a:off x="2815952" y="2524026"/>
        <a:ext cx="207971" cy="285946"/>
      </dsp:txXfrm>
    </dsp:sp>
    <dsp:sp modelId="{D8022A2C-1146-4DDC-80A7-DB7E500C6EBA}">
      <dsp:nvSpPr>
        <dsp:cNvPr id="0" name=""/>
        <dsp:cNvSpPr/>
      </dsp:nvSpPr>
      <dsp:spPr>
        <a:xfrm>
          <a:off x="1184978" y="1966149"/>
          <a:ext cx="1401700" cy="1401700"/>
        </a:xfrm>
        <a:prstGeom prst="ellipse">
          <a:avLst/>
        </a:prstGeom>
        <a:blipFill rotWithShape="0">
          <a:blip xmlns:r="http://schemas.openxmlformats.org/officeDocument/2006/relationships" r:embed="rId4"/>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1390252" y="2171423"/>
        <a:ext cx="991152" cy="991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33D55-5BD5-4E79-8366-EAD09A7BADE6}">
      <dsp:nvSpPr>
        <dsp:cNvPr id="0" name=""/>
        <dsp:cNvSpPr/>
      </dsp:nvSpPr>
      <dsp:spPr>
        <a:xfrm>
          <a:off x="2279451" y="207"/>
          <a:ext cx="1104304" cy="1104304"/>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Respect</a:t>
          </a:r>
        </a:p>
      </dsp:txBody>
      <dsp:txXfrm>
        <a:off x="2441173" y="161929"/>
        <a:ext cx="780860" cy="780860"/>
      </dsp:txXfrm>
    </dsp:sp>
    <dsp:sp modelId="{EF9EA4DE-001B-47F7-B621-110320DD5ECD}">
      <dsp:nvSpPr>
        <dsp:cNvPr id="0" name=""/>
        <dsp:cNvSpPr/>
      </dsp:nvSpPr>
      <dsp:spPr>
        <a:xfrm>
          <a:off x="2511355" y="1194181"/>
          <a:ext cx="640496" cy="64049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96253" y="1439107"/>
        <a:ext cx="470700" cy="150644"/>
      </dsp:txXfrm>
    </dsp:sp>
    <dsp:sp modelId="{E9A08875-A31A-40E7-A351-5F15C7F1BEE4}">
      <dsp:nvSpPr>
        <dsp:cNvPr id="0" name=""/>
        <dsp:cNvSpPr/>
      </dsp:nvSpPr>
      <dsp:spPr>
        <a:xfrm>
          <a:off x="2279451" y="1924347"/>
          <a:ext cx="1104304" cy="1104304"/>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Patience</a:t>
          </a:r>
        </a:p>
      </dsp:txBody>
      <dsp:txXfrm>
        <a:off x="2441173" y="2086069"/>
        <a:ext cx="780860" cy="780860"/>
      </dsp:txXfrm>
    </dsp:sp>
    <dsp:sp modelId="{8EF27877-7265-4911-A930-DCD8B0E52B88}">
      <dsp:nvSpPr>
        <dsp:cNvPr id="0" name=""/>
        <dsp:cNvSpPr/>
      </dsp:nvSpPr>
      <dsp:spPr>
        <a:xfrm>
          <a:off x="2511355" y="3118321"/>
          <a:ext cx="640496" cy="64049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96253" y="3363247"/>
        <a:ext cx="470700" cy="150644"/>
      </dsp:txXfrm>
    </dsp:sp>
    <dsp:sp modelId="{C1D421B2-2BF4-443D-A76D-1DD89D105FFA}">
      <dsp:nvSpPr>
        <dsp:cNvPr id="0" name=""/>
        <dsp:cNvSpPr/>
      </dsp:nvSpPr>
      <dsp:spPr>
        <a:xfrm>
          <a:off x="2279451" y="3848488"/>
          <a:ext cx="1104304" cy="1104304"/>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Acceptance</a:t>
          </a:r>
        </a:p>
      </dsp:txBody>
      <dsp:txXfrm>
        <a:off x="2441173" y="4010210"/>
        <a:ext cx="780860" cy="780860"/>
      </dsp:txXfrm>
    </dsp:sp>
    <dsp:sp modelId="{75374E71-2FA7-467B-94CB-66E3F44C6916}">
      <dsp:nvSpPr>
        <dsp:cNvPr id="0" name=""/>
        <dsp:cNvSpPr/>
      </dsp:nvSpPr>
      <dsp:spPr>
        <a:xfrm>
          <a:off x="3549401" y="2271099"/>
          <a:ext cx="351168" cy="4108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3549401" y="2353259"/>
        <a:ext cx="245818" cy="246481"/>
      </dsp:txXfrm>
    </dsp:sp>
    <dsp:sp modelId="{68A50190-0AAA-476D-BDC1-008D3BF8D6B9}">
      <dsp:nvSpPr>
        <dsp:cNvPr id="0" name=""/>
        <dsp:cNvSpPr/>
      </dsp:nvSpPr>
      <dsp:spPr>
        <a:xfrm>
          <a:off x="4046339" y="1372195"/>
          <a:ext cx="2208609" cy="2208609"/>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kern="1200" dirty="0"/>
            <a:t>Working Alliance</a:t>
          </a:r>
        </a:p>
      </dsp:txBody>
      <dsp:txXfrm>
        <a:off x="4369782" y="1695638"/>
        <a:ext cx="1561723" cy="15617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32FD6-1BE1-4162-BCCD-03EE06ECB527}">
      <dsp:nvSpPr>
        <dsp:cNvPr id="0" name=""/>
        <dsp:cNvSpPr/>
      </dsp:nvSpPr>
      <dsp:spPr>
        <a:xfrm>
          <a:off x="2312477" y="570989"/>
          <a:ext cx="3814195" cy="3814195"/>
        </a:xfrm>
        <a:prstGeom prst="blockArc">
          <a:avLst>
            <a:gd name="adj1" fmla="val 10800000"/>
            <a:gd name="adj2" fmla="val 16200000"/>
            <a:gd name="adj3" fmla="val 463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10EDD67-E35B-4E32-B629-0E8E76F5359A}">
      <dsp:nvSpPr>
        <dsp:cNvPr id="0" name=""/>
        <dsp:cNvSpPr/>
      </dsp:nvSpPr>
      <dsp:spPr>
        <a:xfrm>
          <a:off x="2312477" y="570989"/>
          <a:ext cx="3814195" cy="3814195"/>
        </a:xfrm>
        <a:prstGeom prst="blockArc">
          <a:avLst>
            <a:gd name="adj1" fmla="val 5400000"/>
            <a:gd name="adj2" fmla="val 10800000"/>
            <a:gd name="adj3" fmla="val 4639"/>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7B808D4-9CD0-4686-AD53-A42C06107AF3}">
      <dsp:nvSpPr>
        <dsp:cNvPr id="0" name=""/>
        <dsp:cNvSpPr/>
      </dsp:nvSpPr>
      <dsp:spPr>
        <a:xfrm>
          <a:off x="2312477" y="570989"/>
          <a:ext cx="3814195" cy="3814195"/>
        </a:xfrm>
        <a:prstGeom prst="blockArc">
          <a:avLst>
            <a:gd name="adj1" fmla="val 0"/>
            <a:gd name="adj2" fmla="val 5400000"/>
            <a:gd name="adj3" fmla="val 463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E789596-BB85-498F-B75C-4C536A350322}">
      <dsp:nvSpPr>
        <dsp:cNvPr id="0" name=""/>
        <dsp:cNvSpPr/>
      </dsp:nvSpPr>
      <dsp:spPr>
        <a:xfrm>
          <a:off x="2312477" y="570989"/>
          <a:ext cx="3814195" cy="3814195"/>
        </a:xfrm>
        <a:prstGeom prst="blockArc">
          <a:avLst>
            <a:gd name="adj1" fmla="val 16200000"/>
            <a:gd name="adj2" fmla="val 0"/>
            <a:gd name="adj3" fmla="val 463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EFB9F5F-5055-4F55-BCF9-99F7FFDF5AED}">
      <dsp:nvSpPr>
        <dsp:cNvPr id="0" name=""/>
        <dsp:cNvSpPr/>
      </dsp:nvSpPr>
      <dsp:spPr>
        <a:xfrm>
          <a:off x="3341870" y="1600382"/>
          <a:ext cx="1755409" cy="175540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Parent/Worker Partnerships</a:t>
          </a:r>
        </a:p>
      </dsp:txBody>
      <dsp:txXfrm>
        <a:off x="3598944" y="1857456"/>
        <a:ext cx="1241261" cy="1241261"/>
      </dsp:txXfrm>
    </dsp:sp>
    <dsp:sp modelId="{19A1AD0D-2FBE-4C8A-BCD2-9C82F7A7A18C}">
      <dsp:nvSpPr>
        <dsp:cNvPr id="0" name=""/>
        <dsp:cNvSpPr/>
      </dsp:nvSpPr>
      <dsp:spPr>
        <a:xfrm>
          <a:off x="3605181" y="832"/>
          <a:ext cx="1228786" cy="122878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Open Communication</a:t>
          </a:r>
        </a:p>
      </dsp:txBody>
      <dsp:txXfrm>
        <a:off x="3785133" y="180784"/>
        <a:ext cx="868882" cy="868882"/>
      </dsp:txXfrm>
    </dsp:sp>
    <dsp:sp modelId="{1F309DD5-8A55-40E5-8314-B1B4F39E562E}">
      <dsp:nvSpPr>
        <dsp:cNvPr id="0" name=""/>
        <dsp:cNvSpPr/>
      </dsp:nvSpPr>
      <dsp:spPr>
        <a:xfrm>
          <a:off x="5468043" y="1863694"/>
          <a:ext cx="1228786" cy="122878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Commitment</a:t>
          </a:r>
        </a:p>
      </dsp:txBody>
      <dsp:txXfrm>
        <a:off x="5647995" y="2043646"/>
        <a:ext cx="868882" cy="868882"/>
      </dsp:txXfrm>
    </dsp:sp>
    <dsp:sp modelId="{F090FE70-14DB-47BF-9580-50150537B3FF}">
      <dsp:nvSpPr>
        <dsp:cNvPr id="0" name=""/>
        <dsp:cNvSpPr/>
      </dsp:nvSpPr>
      <dsp:spPr>
        <a:xfrm>
          <a:off x="3605181" y="3726555"/>
          <a:ext cx="1228786" cy="122878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Trustworthiness</a:t>
          </a:r>
        </a:p>
      </dsp:txBody>
      <dsp:txXfrm>
        <a:off x="3785133" y="3906507"/>
        <a:ext cx="868882" cy="868882"/>
      </dsp:txXfrm>
    </dsp:sp>
    <dsp:sp modelId="{4172A02A-3876-4986-9914-A54FC21891A8}">
      <dsp:nvSpPr>
        <dsp:cNvPr id="0" name=""/>
        <dsp:cNvSpPr/>
      </dsp:nvSpPr>
      <dsp:spPr>
        <a:xfrm>
          <a:off x="1742320" y="1863694"/>
          <a:ext cx="1228786" cy="122878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Respect</a:t>
          </a:r>
        </a:p>
      </dsp:txBody>
      <dsp:txXfrm>
        <a:off x="1922272" y="2043646"/>
        <a:ext cx="868882" cy="868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D63A3-430B-4E88-8B91-EAE795BED994}">
      <dsp:nvSpPr>
        <dsp:cNvPr id="0" name=""/>
        <dsp:cNvSpPr/>
      </dsp:nvSpPr>
      <dsp:spPr>
        <a:xfrm>
          <a:off x="1752600" y="0"/>
          <a:ext cx="5334000" cy="533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482811-3850-4066-9225-AFDC37ADD610}">
      <dsp:nvSpPr>
        <dsp:cNvPr id="0" name=""/>
        <dsp:cNvSpPr/>
      </dsp:nvSpPr>
      <dsp:spPr>
        <a:xfrm>
          <a:off x="2084694" y="359212"/>
          <a:ext cx="2133600" cy="2133600"/>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i="1" kern="1200" dirty="0"/>
        </a:p>
      </dsp:txBody>
      <dsp:txXfrm>
        <a:off x="2188848" y="463366"/>
        <a:ext cx="1925292" cy="1925292"/>
      </dsp:txXfrm>
    </dsp:sp>
    <dsp:sp modelId="{977A8B8B-870A-45E3-9349-338BB0F2739B}">
      <dsp:nvSpPr>
        <dsp:cNvPr id="0" name=""/>
        <dsp:cNvSpPr/>
      </dsp:nvSpPr>
      <dsp:spPr>
        <a:xfrm>
          <a:off x="4591674" y="359212"/>
          <a:ext cx="2133600" cy="2133600"/>
        </a:xfrm>
        <a:prstGeom prst="roundRect">
          <a:avLst/>
        </a:prstGeom>
        <a:blipFill rotWithShape="0">
          <a:blip xmlns:r="http://schemas.openxmlformats.org/officeDocument/2006/relationships" r:embed="rId2"/>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ACA7F1-FB04-4D07-BCC0-05819B8312EF}">
      <dsp:nvSpPr>
        <dsp:cNvPr id="0" name=""/>
        <dsp:cNvSpPr/>
      </dsp:nvSpPr>
      <dsp:spPr>
        <a:xfrm>
          <a:off x="2099310" y="2853690"/>
          <a:ext cx="2133600" cy="2133600"/>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80A51D-96E5-44FA-9CCE-7329CC7C83CD}">
      <dsp:nvSpPr>
        <dsp:cNvPr id="0" name=""/>
        <dsp:cNvSpPr/>
      </dsp:nvSpPr>
      <dsp:spPr>
        <a:xfrm>
          <a:off x="4606290" y="2853690"/>
          <a:ext cx="2133600" cy="2133600"/>
        </a:xfrm>
        <a:prstGeom prst="roundRect">
          <a:avLst/>
        </a:prstGeom>
        <a:blipFill rotWithShape="0">
          <a:blip xmlns:r="http://schemas.openxmlformats.org/officeDocument/2006/relationships" r:embed="rId4"/>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1557BD-80B5-43BE-8AFC-A2D4FCC302F3}" type="datetimeFigureOut">
              <a:rPr lang="en-US" smtClean="0"/>
              <a:pPr/>
              <a:t>7/18/2019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3E6B0C-2218-46F6-BAD6-C52468ECB4B5}" type="slidenum">
              <a:rPr lang="en-US" smtClean="0"/>
              <a:pPr/>
              <a:t>‹#›</a:t>
            </a:fld>
            <a:endParaRPr lang="en-US" dirty="0"/>
          </a:p>
        </p:txBody>
      </p:sp>
    </p:spTree>
    <p:extLst>
      <p:ext uri="{BB962C8B-B14F-4D97-AF65-F5344CB8AC3E}">
        <p14:creationId xmlns:p14="http://schemas.microsoft.com/office/powerpoint/2010/main" val="390622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The term parent</a:t>
            </a:r>
            <a:r>
              <a:rPr lang="en-US" baseline="0" dirty="0"/>
              <a:t> refers to </a:t>
            </a:r>
            <a:r>
              <a:rPr lang="en-US" sz="1200" kern="1200" dirty="0">
                <a:solidFill>
                  <a:schemeClr val="tx1"/>
                </a:solidFill>
                <a:latin typeface="+mn-lt"/>
                <a:ea typeface="+mn-ea"/>
                <a:cs typeface="+mn-cs"/>
              </a:rPr>
              <a:t>biological, adoptive and foster parents; stepparents, extended family members and grandparents; same sex and gender non-conforming partners, non-related and fictive kin all of whom function in primary care giving roles. Parents may be legally married or never-married, living together or separately, and single-parenting.</a:t>
            </a:r>
          </a:p>
          <a:p>
            <a:pPr marL="228600" indent="-228600">
              <a:buAutoNum type="arabicPeriod"/>
            </a:pPr>
            <a:r>
              <a:rPr lang="en-US" sz="1200" kern="1200" dirty="0">
                <a:solidFill>
                  <a:schemeClr val="tx1"/>
                </a:solidFill>
                <a:latin typeface="+mn-lt"/>
                <a:ea typeface="+mn-ea"/>
                <a:cs typeface="+mn-cs"/>
              </a:rPr>
              <a:t> Some parents effectively co-parent and divide up care giving functions. Others adhere to culturally gendered roles, while there are those that apportion care giving with extended family, hired caregivers and/or tribal/community members. </a:t>
            </a:r>
          </a:p>
          <a:p>
            <a:pPr marL="228600" indent="-228600">
              <a:buNone/>
            </a:pPr>
            <a:r>
              <a:rPr lang="en-US" sz="1200" kern="1200" dirty="0">
                <a:solidFill>
                  <a:schemeClr val="tx1"/>
                </a:solidFill>
                <a:latin typeface="+mn-lt"/>
                <a:ea typeface="+mn-ea"/>
                <a:cs typeface="+mn-cs"/>
              </a:rPr>
              <a:t>Photos:</a:t>
            </a:r>
            <a:r>
              <a:rPr lang="en-US" sz="1200" kern="1200" baseline="0" dirty="0">
                <a:solidFill>
                  <a:schemeClr val="tx1"/>
                </a:solidFill>
                <a:latin typeface="+mn-lt"/>
                <a:ea typeface="+mn-ea"/>
                <a:cs typeface="+mn-cs"/>
              </a:rPr>
              <a:t> Left Circle: Photo by Blake Barlow on </a:t>
            </a:r>
            <a:r>
              <a:rPr lang="en-US" sz="1200" kern="1200" baseline="0" dirty="0" err="1">
                <a:solidFill>
                  <a:schemeClr val="tx1"/>
                </a:solidFill>
                <a:latin typeface="+mn-lt"/>
                <a:ea typeface="+mn-ea"/>
                <a:cs typeface="+mn-cs"/>
              </a:rPr>
              <a:t>Unsplash</a:t>
            </a:r>
            <a:r>
              <a:rPr lang="en-US" sz="1200" kern="1200" baseline="0" dirty="0">
                <a:solidFill>
                  <a:schemeClr val="tx1"/>
                </a:solidFill>
                <a:latin typeface="+mn-lt"/>
                <a:ea typeface="+mn-ea"/>
                <a:cs typeface="+mn-cs"/>
              </a:rPr>
              <a:t>; Upper Circle: Photo by Caroline Hernandez on </a:t>
            </a:r>
            <a:r>
              <a:rPr lang="en-US" sz="1200" kern="1200" baseline="0" dirty="0" err="1">
                <a:solidFill>
                  <a:schemeClr val="tx1"/>
                </a:solidFill>
                <a:latin typeface="+mn-lt"/>
                <a:ea typeface="+mn-ea"/>
                <a:cs typeface="+mn-cs"/>
              </a:rPr>
              <a:t>Unsplash</a:t>
            </a:r>
            <a:r>
              <a:rPr lang="en-US" sz="1200" kern="1200" baseline="0" dirty="0">
                <a:solidFill>
                  <a:schemeClr val="tx1"/>
                </a:solidFill>
                <a:latin typeface="+mn-lt"/>
                <a:ea typeface="+mn-ea"/>
                <a:cs typeface="+mn-cs"/>
              </a:rPr>
              <a:t>; Right Circle: www.flickr.com; Bottom Circle: Photo by TREGG MATHIS on </a:t>
            </a:r>
            <a:r>
              <a:rPr lang="en-US" sz="1200" kern="1200" baseline="0" dirty="0" err="1">
                <a:solidFill>
                  <a:schemeClr val="tx1"/>
                </a:solidFill>
                <a:latin typeface="+mn-lt"/>
                <a:ea typeface="+mn-ea"/>
                <a:cs typeface="+mn-cs"/>
              </a:rPr>
              <a:t>Unsplash</a:t>
            </a:r>
            <a:endParaRPr lang="en-US" dirty="0"/>
          </a:p>
        </p:txBody>
      </p:sp>
      <p:sp>
        <p:nvSpPr>
          <p:cNvPr id="4" name="Slide Number Placeholder 3"/>
          <p:cNvSpPr>
            <a:spLocks noGrp="1"/>
          </p:cNvSpPr>
          <p:nvPr>
            <p:ph type="sldNum" sz="quarter" idx="10"/>
          </p:nvPr>
        </p:nvSpPr>
        <p:spPr/>
        <p:txBody>
          <a:bodyPr/>
          <a:lstStyle/>
          <a:p>
            <a:fld id="{5E3E6B0C-2218-46F6-BAD6-C52468ECB4B5}"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a:t>RESPECT: </a:t>
            </a:r>
            <a:r>
              <a:rPr lang="en-US" sz="1200" kern="1200" dirty="0">
                <a:solidFill>
                  <a:schemeClr val="tx1"/>
                </a:solidFill>
                <a:latin typeface="+mn-lt"/>
                <a:ea typeface="+mn-ea"/>
                <a:cs typeface="+mn-cs"/>
              </a:rPr>
              <a:t>Respect is </a:t>
            </a:r>
            <a:r>
              <a:rPr lang="en-US" sz="1200" i="1" kern="1200" dirty="0">
                <a:solidFill>
                  <a:schemeClr val="tx1"/>
                </a:solidFill>
                <a:latin typeface="+mn-lt"/>
                <a:ea typeface="+mn-ea"/>
                <a:cs typeface="+mn-cs"/>
              </a:rPr>
              <a:t>conveyed </a:t>
            </a:r>
            <a:r>
              <a:rPr lang="en-US" sz="1200" kern="1200" dirty="0">
                <a:solidFill>
                  <a:schemeClr val="tx1"/>
                </a:solidFill>
                <a:latin typeface="+mn-lt"/>
                <a:ea typeface="+mn-ea"/>
                <a:cs typeface="+mn-cs"/>
              </a:rPr>
              <a:t>by taking time to get to know parents; acknowledging they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know their children best; accept</a:t>
            </a:r>
            <a:r>
              <a:rPr lang="en-US" sz="1200" kern="1200" baseline="0" dirty="0">
                <a:solidFill>
                  <a:schemeClr val="tx1"/>
                </a:solidFill>
                <a:latin typeface="+mn-lt"/>
                <a:ea typeface="+mn-ea"/>
                <a:cs typeface="+mn-cs"/>
              </a:rPr>
              <a:t> diverse</a:t>
            </a:r>
            <a:r>
              <a:rPr lang="en-US" sz="1200" kern="1200" dirty="0">
                <a:solidFill>
                  <a:schemeClr val="tx1"/>
                </a:solidFill>
                <a:latin typeface="+mn-lt"/>
                <a:ea typeface="+mn-ea"/>
                <a:cs typeface="+mn-cs"/>
              </a:rPr>
              <a:t> family structures, cultures and backgrounds;</a:t>
            </a:r>
            <a:r>
              <a:rPr lang="en-US" sz="1200" kern="1200" baseline="0" dirty="0">
                <a:solidFill>
                  <a:schemeClr val="tx1"/>
                </a:solidFill>
                <a:latin typeface="+mn-lt"/>
                <a:ea typeface="+mn-ea"/>
                <a:cs typeface="+mn-cs"/>
              </a:rPr>
              <a:t> and</a:t>
            </a:r>
            <a:r>
              <a:rPr lang="en-US" sz="1200" kern="1200" dirty="0">
                <a:solidFill>
                  <a:schemeClr val="tx1"/>
                </a:solidFill>
                <a:latin typeface="+mn-lt"/>
                <a:ea typeface="+mn-ea"/>
                <a:cs typeface="+mn-cs"/>
              </a:rPr>
              <a:t> see children as individuals, not as diagnoses or labels. Respectfulness in</a:t>
            </a:r>
            <a:r>
              <a:rPr lang="en-US" sz="1200" i="1" kern="1200" dirty="0">
                <a:solidFill>
                  <a:schemeClr val="tx1"/>
                </a:solidFill>
                <a:latin typeface="+mn-lt"/>
                <a:ea typeface="+mn-ea"/>
                <a:cs typeface="+mn-cs"/>
              </a:rPr>
              <a:t> action</a:t>
            </a:r>
            <a:r>
              <a:rPr lang="en-US" sz="1200" kern="1200" dirty="0">
                <a:solidFill>
                  <a:schemeClr val="tx1"/>
                </a:solidFill>
                <a:latin typeface="+mn-lt"/>
                <a:ea typeface="+mn-ea"/>
                <a:cs typeface="+mn-cs"/>
              </a:rPr>
              <a:t> requires being courteous; treating parents as one would want to be treated.</a:t>
            </a:r>
          </a:p>
          <a:p>
            <a:pPr marL="228600" indent="-228600">
              <a:buAutoNum type="arabicPeriod"/>
            </a:pPr>
            <a:r>
              <a:rPr lang="en-US" sz="1200" kern="1200" dirty="0">
                <a:solidFill>
                  <a:schemeClr val="tx1"/>
                </a:solidFill>
                <a:latin typeface="+mn-lt"/>
                <a:ea typeface="+mn-ea"/>
                <a:cs typeface="+mn-cs"/>
              </a:rPr>
              <a:t>OPEN COMMUNICATION: Parent-worker communication should be candid, honest and transparent, and bi-directional. It should be free of jargon and utilize</a:t>
            </a:r>
            <a:r>
              <a:rPr lang="en-US" sz="1200" kern="1200" baseline="0" dirty="0">
                <a:solidFill>
                  <a:schemeClr val="tx1"/>
                </a:solidFill>
                <a:latin typeface="+mn-lt"/>
                <a:ea typeface="+mn-ea"/>
                <a:cs typeface="+mn-cs"/>
              </a:rPr>
              <a:t> culturally appropriate language. </a:t>
            </a:r>
          </a:p>
          <a:p>
            <a:pPr marL="228600" indent="-228600">
              <a:buAutoNum type="arabicPeriod"/>
            </a:pPr>
            <a:r>
              <a:rPr lang="en-US" sz="1200" kern="1200" baseline="0" dirty="0">
                <a:solidFill>
                  <a:schemeClr val="tx1"/>
                </a:solidFill>
                <a:latin typeface="+mn-lt"/>
                <a:ea typeface="+mn-ea"/>
                <a:cs typeface="+mn-cs"/>
              </a:rPr>
              <a:t>COMMITMENT: </a:t>
            </a:r>
            <a:r>
              <a:rPr lang="en-US" sz="1200" kern="1200" dirty="0">
                <a:solidFill>
                  <a:schemeClr val="tx1"/>
                </a:solidFill>
                <a:latin typeface="+mn-lt"/>
                <a:ea typeface="+mn-ea"/>
                <a:cs typeface="+mn-cs"/>
              </a:rPr>
              <a:t>Workers express commitment through dedication to their work, following through on promises made, and going the extra mile when necessary. </a:t>
            </a:r>
          </a:p>
          <a:p>
            <a:pPr marL="228600" indent="-228600">
              <a:buAutoNum type="arabicPeriod"/>
            </a:pPr>
            <a:r>
              <a:rPr lang="en-US" sz="1200" kern="1200" dirty="0">
                <a:solidFill>
                  <a:schemeClr val="tx1"/>
                </a:solidFill>
                <a:latin typeface="+mn-lt"/>
                <a:ea typeface="+mn-ea"/>
                <a:cs typeface="+mn-cs"/>
              </a:rPr>
              <a:t>TRUSTWORTHINESS: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Trust is established by way of actions that are responsible, reliable, and dependable. When cemented, trustworthiness means children are safe within practitioners’ care. </a:t>
            </a:r>
            <a:endParaRPr lang="en-US" dirty="0"/>
          </a:p>
        </p:txBody>
      </p:sp>
      <p:sp>
        <p:nvSpPr>
          <p:cNvPr id="4" name="Slide Number Placeholder 3"/>
          <p:cNvSpPr>
            <a:spLocks noGrp="1"/>
          </p:cNvSpPr>
          <p:nvPr>
            <p:ph type="sldNum" sz="quarter" idx="10"/>
          </p:nvPr>
        </p:nvSpPr>
        <p:spPr/>
        <p:txBody>
          <a:bodyPr/>
          <a:lstStyle/>
          <a:p>
            <a:fld id="{5E3E6B0C-2218-46F6-BAD6-C52468ECB4B5}"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AutoNum type="arabicPeriod"/>
            </a:pPr>
            <a:r>
              <a:rPr lang="en-US" sz="1200" kern="1200" dirty="0">
                <a:solidFill>
                  <a:schemeClr val="tx1"/>
                </a:solidFill>
                <a:latin typeface="+mn-lt"/>
                <a:ea typeface="+mn-ea"/>
                <a:cs typeface="+mn-cs"/>
              </a:rPr>
              <a:t>Child</a:t>
            </a:r>
            <a:r>
              <a:rPr lang="en-US" sz="1200" kern="1200" baseline="0" dirty="0">
                <a:solidFill>
                  <a:schemeClr val="tx1"/>
                </a:solidFill>
                <a:latin typeface="+mn-lt"/>
                <a:ea typeface="+mn-ea"/>
                <a:cs typeface="+mn-cs"/>
              </a:rPr>
              <a:t> workers must be open to a range of families and systems including those </a:t>
            </a:r>
            <a:r>
              <a:rPr lang="en-US" sz="1200" kern="1200" dirty="0">
                <a:solidFill>
                  <a:schemeClr val="tx1"/>
                </a:solidFill>
                <a:latin typeface="+mn-lt"/>
                <a:ea typeface="+mn-ea"/>
                <a:cs typeface="+mn-cs"/>
              </a:rPr>
              <a:t>that may require selected knowledge to enhance the quality and effectiveness of worker-parent engagement. </a:t>
            </a:r>
          </a:p>
          <a:p>
            <a:pPr marL="228600" indent="-228600">
              <a:buAutoNum type="arabicPeriod"/>
            </a:pPr>
            <a:r>
              <a:rPr lang="en-US" sz="1200" kern="1200" dirty="0">
                <a:solidFill>
                  <a:schemeClr val="tx1"/>
                </a:solidFill>
                <a:latin typeface="+mn-lt"/>
                <a:ea typeface="+mn-ea"/>
                <a:cs typeface="+mn-cs"/>
              </a:rPr>
              <a:t>Workers must reflect upon their conscious and hidden cultural biases</a:t>
            </a:r>
            <a:r>
              <a:rPr lang="en-US" sz="1200" kern="1200" baseline="0" dirty="0">
                <a:solidFill>
                  <a:schemeClr val="tx1"/>
                </a:solidFill>
                <a:latin typeface="+mn-lt"/>
                <a:ea typeface="+mn-ea"/>
                <a:cs typeface="+mn-cs"/>
              </a:rPr>
              <a:t> and</a:t>
            </a:r>
            <a:r>
              <a:rPr lang="en-US" sz="1200" kern="1200" dirty="0">
                <a:solidFill>
                  <a:schemeClr val="tx1"/>
                </a:solidFill>
                <a:latin typeface="+mn-lt"/>
                <a:ea typeface="+mn-ea"/>
                <a:cs typeface="+mn-cs"/>
              </a:rPr>
              <a:t> assumptions including</a:t>
            </a:r>
            <a:r>
              <a:rPr lang="en-US" sz="1200" kern="1200" baseline="0" dirty="0">
                <a:solidFill>
                  <a:schemeClr val="tx1"/>
                </a:solidFill>
                <a:latin typeface="+mn-lt"/>
                <a:ea typeface="+mn-ea"/>
                <a:cs typeface="+mn-cs"/>
              </a:rPr>
              <a:t> ableism and</a:t>
            </a:r>
            <a:r>
              <a:rPr lang="en-US" sz="1200" kern="1200" dirty="0">
                <a:solidFill>
                  <a:schemeClr val="tx1"/>
                </a:solidFill>
                <a:latin typeface="+mn-lt"/>
                <a:ea typeface="+mn-ea"/>
                <a:cs typeface="+mn-cs"/>
              </a:rPr>
              <a:t> heterosexism.</a:t>
            </a:r>
          </a:p>
          <a:p>
            <a:pPr marL="228600" indent="-228600">
              <a:buAutoNum type="arabicPeriod"/>
            </a:pPr>
            <a:r>
              <a:rPr lang="en-US" sz="1200" kern="1200" dirty="0">
                <a:solidFill>
                  <a:schemeClr val="tx1"/>
                </a:solidFill>
                <a:latin typeface="+mn-lt"/>
                <a:ea typeface="+mn-ea"/>
                <a:cs typeface="+mn-cs"/>
              </a:rPr>
              <a:t>Child-centered workers are often the first to introduce parents to the unfamiliar world of childhood illness and disability. Parents who care for children with chronic health conditions appreciate the unavoidable gap between professionals’ knowledge and parents’ wisdom; they know that people who have not been in their circumstances cannot truly know their plight. </a:t>
            </a:r>
          </a:p>
          <a:p>
            <a:pPr marL="228600" indent="-228600">
              <a:buAutoNum type="arabicPeriod"/>
            </a:pPr>
            <a:r>
              <a:rPr lang="en-US" sz="1200" kern="1200" dirty="0">
                <a:solidFill>
                  <a:schemeClr val="tx1"/>
                </a:solidFill>
                <a:latin typeface="+mn-lt"/>
                <a:ea typeface="+mn-ea"/>
                <a:cs typeface="+mn-cs"/>
              </a:rPr>
              <a:t>Culture influences how parents care for, discipline, and guide their children’s growth and development. Parents from diverse backgrounds and circumstances encounter discrimination, prejudice and/or racism within medical and mental health systems, social service agencies and in educational institutions. </a:t>
            </a:r>
          </a:p>
          <a:p>
            <a:pPr marL="228600" indent="-228600">
              <a:buAutoNum type="arabicPeriod"/>
            </a:pPr>
            <a:r>
              <a:rPr lang="en-US" sz="1200" kern="1200" dirty="0">
                <a:solidFill>
                  <a:schemeClr val="tx1"/>
                </a:solidFill>
                <a:latin typeface="+mn-lt"/>
                <a:ea typeface="+mn-ea"/>
                <a:cs typeface="+mn-cs"/>
              </a:rPr>
              <a:t>According to the American Academy of Pediatrics children raised by lesbian and gay parents develop in ways similar to those raised by heterosexual parents. </a:t>
            </a:r>
          </a:p>
          <a:p>
            <a:pPr marL="228600" indent="-228600">
              <a:buAutoNum type="arabicPeriod"/>
            </a:pPr>
            <a:r>
              <a:rPr lang="en-US" sz="1200" kern="1200" dirty="0">
                <a:solidFill>
                  <a:schemeClr val="tx1"/>
                </a:solidFill>
                <a:latin typeface="+mn-lt"/>
                <a:ea typeface="+mn-ea"/>
                <a:cs typeface="+mn-cs"/>
              </a:rPr>
              <a:t>Despite growing tolerance for sexual orientation and gender diversity in America, acceptance of same sex or gender nonconforming parents’ remains questioned and stigmatized. Gay and lesbian parents still</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experience rejection and disenfranchisement in their roles as parents and families. </a:t>
            </a:r>
          </a:p>
          <a:p>
            <a:pPr marL="228600" indent="-228600">
              <a:buAutoNum type="arabicPeriod"/>
            </a:pPr>
            <a:r>
              <a:rPr lang="en-US" sz="1200" kern="1200" dirty="0">
                <a:solidFill>
                  <a:schemeClr val="tx1"/>
                </a:solidFill>
                <a:latin typeface="+mn-lt"/>
                <a:ea typeface="+mn-ea"/>
                <a:cs typeface="+mn-cs"/>
              </a:rPr>
              <a:t>Heterosexism causes challenges for children of gays and lesbians;</a:t>
            </a:r>
            <a:r>
              <a:rPr lang="en-US" sz="1200" kern="1200" baseline="0" dirty="0">
                <a:solidFill>
                  <a:schemeClr val="tx1"/>
                </a:solidFill>
                <a:latin typeface="+mn-lt"/>
                <a:ea typeface="+mn-ea"/>
                <a:cs typeface="+mn-cs"/>
              </a:rPr>
              <a:t> a</a:t>
            </a:r>
            <a:r>
              <a:rPr lang="en-US" sz="1200" kern="1200" dirty="0">
                <a:solidFill>
                  <a:schemeClr val="tx1"/>
                </a:solidFill>
                <a:latin typeface="+mn-lt"/>
                <a:ea typeface="+mn-ea"/>
                <a:cs typeface="+mn-cs"/>
              </a:rPr>
              <a:t>t its most destructive, it feeds into bullying, violence and hate directed at children and their parents. </a:t>
            </a:r>
            <a:endParaRPr lang="en-US" baseline="0" dirty="0"/>
          </a:p>
          <a:p>
            <a:r>
              <a:rPr lang="en-US" baseline="0" dirty="0"/>
              <a:t>Photo: Left Top: www.flickr.com; Bottom Left: Left Top: www.flickr.com; Right Top: Photo by M.T </a:t>
            </a:r>
            <a:r>
              <a:rPr lang="en-US" baseline="0" dirty="0" err="1"/>
              <a:t>ElGassier</a:t>
            </a:r>
            <a:r>
              <a:rPr lang="en-US" baseline="0" dirty="0"/>
              <a:t> on </a:t>
            </a:r>
            <a:r>
              <a:rPr lang="en-US" baseline="0" dirty="0" err="1"/>
              <a:t>Unsplash</a:t>
            </a:r>
            <a:r>
              <a:rPr lang="en-US" baseline="0" dirty="0"/>
              <a:t>; Right Bottom: Photo by Gift </a:t>
            </a:r>
            <a:r>
              <a:rPr lang="en-US" baseline="0" dirty="0" err="1"/>
              <a:t>Habeshaw</a:t>
            </a:r>
            <a:r>
              <a:rPr lang="en-US" baseline="0" dirty="0"/>
              <a:t>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5E3E6B0C-2218-46F6-BAD6-C52468ECB4B5}"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Case Study (Abridged from Chapter 6, pp. 137-140): </a:t>
            </a:r>
            <a:r>
              <a:rPr lang="en-US" sz="1200" kern="1200" dirty="0">
                <a:solidFill>
                  <a:schemeClr val="tx1"/>
                </a:solidFill>
                <a:latin typeface="+mn-lt"/>
                <a:ea typeface="+mn-ea"/>
                <a:cs typeface="+mn-cs"/>
              </a:rPr>
              <a:t>As the cottage social worker I was accustomed to working with challenging children and families. To prepare for meeting Ben and his parents, I combed through his thick case file to get a preliminary sense of the family’s history. The Barrons had married young. Both had experiences living in the foster care system. Saul, Ben’s father, age 34, had severe cognitive disabilities due to early brain injuries. He dropped out of school in 11</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grade and worked as a handyman. </a:t>
            </a:r>
          </a:p>
          <a:p>
            <a:r>
              <a:rPr lang="en-US" sz="1200" kern="1200" dirty="0">
                <a:solidFill>
                  <a:schemeClr val="tx1"/>
                </a:solidFill>
                <a:latin typeface="+mn-lt"/>
                <a:ea typeface="+mn-ea"/>
                <a:cs typeface="+mn-cs"/>
              </a:rPr>
              <a:t>Paula, age 33, Ben’s mother, earned a GED while pregnant with Wyatt, the Barron’s oldest child. She worked part-time as a cashier for a big box store. </a:t>
            </a:r>
          </a:p>
          <a:p>
            <a:r>
              <a:rPr lang="en-US" sz="1200" kern="1200" dirty="0">
                <a:solidFill>
                  <a:schemeClr val="tx1"/>
                </a:solidFill>
                <a:latin typeface="+mn-lt"/>
                <a:ea typeface="+mn-ea"/>
                <a:cs typeface="+mn-cs"/>
              </a:rPr>
              <a:t>Ben was the second of the five Barron children ages 3 to 15. The youngest child, Maura, 3, had Down syndrome. According to the records, Ben and Wyatt, 15, were both diagnosed with untreated attention deficit hyperactivity disorder,</a:t>
            </a:r>
            <a:r>
              <a:rPr lang="en-US" sz="1200" kern="1200" baseline="0" dirty="0">
                <a:solidFill>
                  <a:schemeClr val="tx1"/>
                </a:solidFill>
                <a:latin typeface="+mn-lt"/>
                <a:ea typeface="+mn-ea"/>
                <a:cs typeface="+mn-cs"/>
              </a:rPr>
              <a:t> a diagnosis not accepted by their parents.</a:t>
            </a:r>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A year before Ben’s residential placement, the Barron family was evicted from their apartment</a:t>
            </a:r>
            <a:r>
              <a:rPr lang="en-US" sz="1200" kern="1200" baseline="0" dirty="0">
                <a:solidFill>
                  <a:schemeClr val="tx1"/>
                </a:solidFill>
                <a:latin typeface="+mn-lt"/>
                <a:ea typeface="+mn-ea"/>
                <a:cs typeface="+mn-cs"/>
              </a:rPr>
              <a:t> and</a:t>
            </a:r>
            <a:r>
              <a:rPr lang="en-US" sz="1200" kern="1200" dirty="0">
                <a:solidFill>
                  <a:schemeClr val="tx1"/>
                </a:solidFill>
                <a:latin typeface="+mn-lt"/>
                <a:ea typeface="+mn-ea"/>
                <a:cs typeface="+mn-cs"/>
              </a:rPr>
              <a:t> lived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in their car. No one knew of their circumstances until a police officer saw the family asleep parked behind Wal-Mart and reported them to child protective services. The Barrons applied for and received subsidized housing, Medicaid, and food assistance. The children returned home from temporary foster care placements to live with their parents. Saul enrolled in a job retraining program.</a:t>
            </a:r>
          </a:p>
          <a:p>
            <a:r>
              <a:rPr lang="en-US" sz="1200" kern="1200" dirty="0">
                <a:solidFill>
                  <a:schemeClr val="tx1"/>
                </a:solidFill>
                <a:latin typeface="+mn-lt"/>
                <a:ea typeface="+mn-ea"/>
                <a:cs typeface="+mn-cs"/>
              </a:rPr>
              <a:t>Overall I was impressed by the parents’ ability to keep their family together despite the odds and looked forward to meeting them. The Barrons however did not show up for their first two appointments</a:t>
            </a:r>
            <a:r>
              <a:rPr lang="en-US" sz="1200" kern="1200" baseline="0" dirty="0">
                <a:solidFill>
                  <a:schemeClr val="tx1"/>
                </a:solidFill>
                <a:latin typeface="+mn-lt"/>
                <a:ea typeface="+mn-ea"/>
                <a:cs typeface="+mn-cs"/>
              </a:rPr>
              <a:t> and</a:t>
            </a:r>
            <a:r>
              <a:rPr lang="en-US" sz="1200" kern="1200" dirty="0">
                <a:solidFill>
                  <a:schemeClr val="tx1"/>
                </a:solidFill>
                <a:latin typeface="+mn-lt"/>
                <a:ea typeface="+mn-ea"/>
                <a:cs typeface="+mn-cs"/>
              </a:rPr>
              <a:t> their phone was disconnected. Given that Ben’s placement required the family’s involvement in his treatment I had no recourse but to do an unscheduled home visit. </a:t>
            </a:r>
          </a:p>
          <a:p>
            <a:r>
              <a:rPr lang="en-US" sz="1200" kern="1200" dirty="0">
                <a:solidFill>
                  <a:schemeClr val="tx1"/>
                </a:solidFill>
                <a:latin typeface="+mn-lt"/>
                <a:ea typeface="+mn-ea"/>
                <a:cs typeface="+mn-cs"/>
              </a:rPr>
              <a:t>On the way to the Barron’s home I spontaneously picked up donuts thinking that perhaps they would soften the impact of an unanticipated visit. If all else failed I thought I’d have the donuts to soothe myself on the long ride back home. </a:t>
            </a:r>
          </a:p>
          <a:p>
            <a:r>
              <a:rPr lang="en-US" sz="1200" kern="1200" dirty="0">
                <a:solidFill>
                  <a:schemeClr val="tx1"/>
                </a:solidFill>
                <a:latin typeface="+mn-lt"/>
                <a:ea typeface="+mn-ea"/>
                <a:cs typeface="+mn-cs"/>
              </a:rPr>
              <a:t>Paula answered the door. She seemed perturbed to see me. Saul was watching a small TV in the living room. After several moments, I asked if I could come in. Saul yelled from the living room, “Let her in. She won’t leave anyway.” Paula turned away and I followed. </a:t>
            </a:r>
          </a:p>
          <a:p>
            <a:r>
              <a:rPr lang="en-US" sz="1200" kern="1200" dirty="0">
                <a:solidFill>
                  <a:schemeClr val="tx1"/>
                </a:solidFill>
                <a:latin typeface="+mn-lt"/>
                <a:ea typeface="+mn-ea"/>
                <a:cs typeface="+mn-cs"/>
              </a:rPr>
              <a:t>It was early afternoon and all the children except Maura were at school. I handed Paula the box of donuts. “Congratulations on your new home” I said. “How’s it working out?” Paula put the donuts on the small kitchen table. “Want coffee?” she asked. “Sure, thanks” I responded. Paula heated a kettle on the stove and spooned instant coffee into two mugs. Saul joined us at the table. </a:t>
            </a:r>
          </a:p>
          <a:p>
            <a:r>
              <a:rPr lang="en-US" sz="1200" kern="1200" dirty="0">
                <a:solidFill>
                  <a:schemeClr val="tx1"/>
                </a:solidFill>
                <a:latin typeface="+mn-lt"/>
                <a:ea typeface="+mn-ea"/>
                <a:cs typeface="+mn-cs"/>
              </a:rPr>
              <a:t>After some awkward small talk I reminded them about the conditions of Ben’s residency. Missing family therapy could jeopardize Ben’s placement, I explained. “That’s why I came to visit. It wasn’t because I was checking up on you,” I said. </a:t>
            </a:r>
          </a:p>
          <a:p>
            <a:r>
              <a:rPr lang="en-US" sz="1200" kern="1200" dirty="0">
                <a:solidFill>
                  <a:schemeClr val="tx1"/>
                </a:solidFill>
                <a:latin typeface="+mn-lt"/>
                <a:ea typeface="+mn-ea"/>
                <a:cs typeface="+mn-cs"/>
              </a:rPr>
              <a:t>Saul seemed suspicious of my explanation. He said that no one understood how hard it</a:t>
            </a:r>
            <a:r>
              <a:rPr lang="en-US" sz="1200" kern="1200" baseline="0" dirty="0">
                <a:solidFill>
                  <a:schemeClr val="tx1"/>
                </a:solidFill>
                <a:latin typeface="+mn-lt"/>
                <a:ea typeface="+mn-ea"/>
                <a:cs typeface="+mn-cs"/>
              </a:rPr>
              <a:t> was for them.</a:t>
            </a:r>
            <a:r>
              <a:rPr lang="en-US" sz="1200" kern="1200" dirty="0">
                <a:solidFill>
                  <a:schemeClr val="tx1"/>
                </a:solidFill>
                <a:latin typeface="+mn-lt"/>
                <a:ea typeface="+mn-ea"/>
                <a:cs typeface="+mn-cs"/>
              </a:rPr>
              <a:t> “People don’t get it. They expect us to be at a million appointments a week.”  Saul went on to explain that he and Paula were working alternate hours so that the kids were never left alone. Paula interjected “People don’t care about how many responsibilities we have. They think we’re screw ups.” </a:t>
            </a:r>
          </a:p>
          <a:p>
            <a:r>
              <a:rPr lang="en-US" sz="1200" kern="1200" dirty="0">
                <a:solidFill>
                  <a:schemeClr val="tx1"/>
                </a:solidFill>
                <a:latin typeface="+mn-lt"/>
                <a:ea typeface="+mn-ea"/>
                <a:cs typeface="+mn-cs"/>
              </a:rPr>
              <a:t>I sipped my coffee trying to think of what to say next. “How can we make this work?” I asked with emphasis on the ‘we’.  Paula spoke up: “If you judge us we can’t trust you,” she said. </a:t>
            </a:r>
          </a:p>
          <a:p>
            <a:r>
              <a:rPr lang="en-US" sz="1200" kern="1200" dirty="0">
                <a:solidFill>
                  <a:schemeClr val="tx1"/>
                </a:solidFill>
                <a:latin typeface="+mn-lt"/>
                <a:ea typeface="+mn-ea"/>
                <a:cs typeface="+mn-cs"/>
              </a:rPr>
              <a:t>Her remark momentarily caught me by surprise – it was clear, simple, and deeply honest. I took a breath and responded “I understand. It’ll take time for you to trust me. No doubt we’ll have our differences and it’s simply true that our relationship is not equal. But what we do have in common is we want Ben to succeed. So where do we start?”  </a:t>
            </a:r>
          </a:p>
          <a:p>
            <a:r>
              <a:rPr lang="en-US" sz="1200" kern="1200" dirty="0">
                <a:solidFill>
                  <a:schemeClr val="tx1"/>
                </a:solidFill>
                <a:latin typeface="+mn-lt"/>
                <a:ea typeface="+mn-ea"/>
                <a:cs typeface="+mn-cs"/>
              </a:rPr>
              <a:t>By the end of that visit we determined that for the short-term I’d continue coming to their home. We agreed to honor appointment times and let each other know when these needed to be rescheduled. When I left, the donuts were gone. </a:t>
            </a:r>
          </a:p>
          <a:p>
            <a:r>
              <a:rPr lang="en-US" sz="1200" kern="1200" dirty="0">
                <a:solidFill>
                  <a:schemeClr val="tx1"/>
                </a:solidFill>
                <a:latin typeface="+mn-lt"/>
                <a:ea typeface="+mn-ea"/>
                <a:cs typeface="+mn-cs"/>
              </a:rPr>
              <a:t>I visited weekly with the Barrons for a nine-month period. Each time I brought donuts, played with Maura, and Paula made the coffee.  We spoke plainly and directly. Our time together had its moments, both good and challenging. When conflicts occurred it took time to restore the fragile trust we built. </a:t>
            </a:r>
          </a:p>
          <a:p>
            <a:r>
              <a:rPr lang="en-US" sz="1200" kern="1200" dirty="0">
                <a:solidFill>
                  <a:schemeClr val="tx1"/>
                </a:solidFill>
                <a:latin typeface="+mn-lt"/>
                <a:ea typeface="+mn-ea"/>
                <a:cs typeface="+mn-cs"/>
              </a:rPr>
              <a:t>But the Barrons were always available when I came to call. They gave honest consideration to my ideas as I did to theirs. For my part, I showed up on time, called if I had to change anything, and followed up on all their requests for information.</a:t>
            </a:r>
          </a:p>
          <a:p>
            <a:r>
              <a:rPr lang="en-US" sz="1200" kern="1200" dirty="0">
                <a:solidFill>
                  <a:schemeClr val="tx1"/>
                </a:solidFill>
                <a:latin typeface="+mn-lt"/>
                <a:ea typeface="+mn-ea"/>
                <a:cs typeface="+mn-cs"/>
              </a:rPr>
              <a:t>Once Saul completed his training and got a welding job the parents decided they could afford trips to the Children Home. </a:t>
            </a:r>
          </a:p>
          <a:p>
            <a:r>
              <a:rPr lang="en-US" sz="1200" kern="1200" dirty="0">
                <a:solidFill>
                  <a:schemeClr val="tx1"/>
                </a:solidFill>
                <a:latin typeface="+mn-lt"/>
                <a:ea typeface="+mn-ea"/>
                <a:cs typeface="+mn-cs"/>
              </a:rPr>
              <a:t>When it came time for discharge planning, Paula and Saul informed me that they weren’t yet prepared to handle Ben at home. Instead, they wanted to have him placed in a long-term therapeutic group home where he could get the supervision he needed. They didn’t want him to backslide. This was not the outcome that I had initially hoped for however, having come to know this family, I agreed that they knew best.  </a:t>
            </a:r>
          </a:p>
          <a:p>
            <a:r>
              <a:rPr lang="en-US" dirty="0"/>
              <a:t>Photo: www.flickr.com.</a:t>
            </a:r>
          </a:p>
        </p:txBody>
      </p:sp>
      <p:sp>
        <p:nvSpPr>
          <p:cNvPr id="4" name="Slide Number Placeholder 3"/>
          <p:cNvSpPr>
            <a:spLocks noGrp="1"/>
          </p:cNvSpPr>
          <p:nvPr>
            <p:ph type="sldNum" sz="quarter" idx="10"/>
          </p:nvPr>
        </p:nvSpPr>
        <p:spPr/>
        <p:txBody>
          <a:bodyPr/>
          <a:lstStyle/>
          <a:p>
            <a:fld id="{5E3E6B0C-2218-46F6-BAD6-C52468ECB4B5}" type="slidenum">
              <a:rPr lang="en-US" smtClean="0"/>
              <a:pPr/>
              <a:t>13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kern="1200" dirty="0">
                <a:solidFill>
                  <a:schemeClr val="tx1"/>
                </a:solidFill>
                <a:latin typeface="+mn-lt"/>
                <a:ea typeface="+mn-ea"/>
                <a:cs typeface="+mn-cs"/>
              </a:rPr>
              <a:t>As with child-clients, it’s the worker’s responsibility to create and nurture the working alliance. </a:t>
            </a:r>
          </a:p>
          <a:p>
            <a:pPr marL="228600" indent="-228600">
              <a:buAutoNum type="arabicPeriod"/>
            </a:pPr>
            <a:r>
              <a:rPr lang="en-US" sz="1200" kern="1200" dirty="0">
                <a:solidFill>
                  <a:schemeClr val="tx1"/>
                </a:solidFill>
                <a:latin typeface="+mn-lt"/>
                <a:ea typeface="+mn-ea"/>
                <a:cs typeface="+mn-cs"/>
              </a:rPr>
              <a:t>Building trust</a:t>
            </a:r>
            <a:r>
              <a:rPr lang="en-US" sz="1200" kern="1200" baseline="0" dirty="0">
                <a:solidFill>
                  <a:schemeClr val="tx1"/>
                </a:solidFill>
                <a:latin typeface="+mn-lt"/>
                <a:ea typeface="+mn-ea"/>
                <a:cs typeface="+mn-cs"/>
              </a:rPr>
              <a:t> takes time and includes taking into account the strengths, vulnerabilities, circumstances, experiences, and expertise of clients and their families.</a:t>
            </a:r>
            <a:endParaRPr lang="en-US" sz="1200" kern="1200" dirty="0">
              <a:solidFill>
                <a:schemeClr val="tx1"/>
              </a:solidFill>
              <a:latin typeface="+mn-lt"/>
              <a:ea typeface="+mn-ea"/>
              <a:cs typeface="+mn-cs"/>
            </a:endParaRPr>
          </a:p>
          <a:p>
            <a:pPr marL="228600" indent="-228600">
              <a:buAutoNum type="arabicPeriod"/>
            </a:pPr>
            <a:r>
              <a:rPr lang="en-US" sz="1200" kern="1200" dirty="0">
                <a:solidFill>
                  <a:schemeClr val="tx1"/>
                </a:solidFill>
                <a:latin typeface="+mn-lt"/>
                <a:ea typeface="+mn-ea"/>
                <a:cs typeface="+mn-cs"/>
              </a:rPr>
              <a:t>Establishing a safe atmosphere where parents can speak openly about their concerns is one of many steps in this trust-building process.</a:t>
            </a:r>
          </a:p>
          <a:p>
            <a:pPr marL="228600" indent="-228600">
              <a:buAutoNum type="arabicPeriod"/>
            </a:pPr>
            <a:r>
              <a:rPr lang="en-US" sz="1200" kern="1200" dirty="0">
                <a:solidFill>
                  <a:schemeClr val="tx1"/>
                </a:solidFill>
                <a:latin typeface="+mn-lt"/>
                <a:ea typeface="+mn-ea"/>
                <a:cs typeface="+mn-cs"/>
              </a:rPr>
              <a:t>A second step is meeting people where they are in their parenting process; to begin where the clients</a:t>
            </a:r>
            <a:r>
              <a:rPr lang="en-US" sz="1200" kern="1200" baseline="0" dirty="0">
                <a:solidFill>
                  <a:schemeClr val="tx1"/>
                </a:solidFill>
                <a:latin typeface="+mn-lt"/>
                <a:ea typeface="+mn-ea"/>
                <a:cs typeface="+mn-cs"/>
              </a:rPr>
              <a:t> are in their relationships with their children.</a:t>
            </a:r>
            <a:r>
              <a:rPr lang="en-US" sz="1200" kern="1200" dirty="0">
                <a:solidFill>
                  <a:schemeClr val="tx1"/>
                </a:solidFill>
                <a:latin typeface="+mn-lt"/>
                <a:ea typeface="+mn-ea"/>
                <a:cs typeface="+mn-cs"/>
              </a:rPr>
              <a:t> </a:t>
            </a:r>
          </a:p>
          <a:p>
            <a:pPr marL="228600" indent="-228600">
              <a:buAutoNum type="arabicPeriod"/>
            </a:pPr>
            <a:r>
              <a:rPr lang="en-US" sz="1200" kern="1200" dirty="0">
                <a:solidFill>
                  <a:schemeClr val="tx1"/>
                </a:solidFill>
                <a:latin typeface="+mn-lt"/>
                <a:ea typeface="+mn-ea"/>
                <a:cs typeface="+mn-cs"/>
              </a:rPr>
              <a:t>Trust</a:t>
            </a:r>
            <a:r>
              <a:rPr lang="en-US" sz="1200" kern="1200" baseline="0" dirty="0">
                <a:solidFill>
                  <a:schemeClr val="tx1"/>
                </a:solidFill>
                <a:latin typeface="+mn-lt"/>
                <a:ea typeface="+mn-ea"/>
                <a:cs typeface="+mn-cs"/>
              </a:rPr>
              <a:t> is often difficult to initially establish </a:t>
            </a:r>
            <a:r>
              <a:rPr lang="en-US" sz="1200" kern="1200" dirty="0">
                <a:solidFill>
                  <a:schemeClr val="tx1"/>
                </a:solidFill>
                <a:latin typeface="+mn-lt"/>
                <a:ea typeface="+mn-ea"/>
                <a:cs typeface="+mn-cs"/>
              </a:rPr>
              <a:t>because all too many parents have had unsatisfying or negative experiences with child-centered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professionals.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latin typeface="+mn-lt"/>
                <a:ea typeface="+mn-ea"/>
                <a:cs typeface="+mn-cs"/>
              </a:rPr>
              <a:t>Effective workers anticipate that parents will </a:t>
            </a:r>
            <a:r>
              <a:rPr lang="en-US" sz="1200" i="1" kern="1200" dirty="0">
                <a:solidFill>
                  <a:schemeClr val="tx1"/>
                </a:solidFill>
                <a:latin typeface="+mn-lt"/>
                <a:ea typeface="+mn-ea"/>
                <a:cs typeface="+mn-cs"/>
              </a:rPr>
              <a:t>learn </a:t>
            </a:r>
            <a:r>
              <a:rPr lang="en-US" sz="1200" kern="1200" dirty="0">
                <a:solidFill>
                  <a:schemeClr val="tx1"/>
                </a:solidFill>
                <a:latin typeface="+mn-lt"/>
                <a:ea typeface="+mn-ea"/>
                <a:cs typeface="+mn-cs"/>
              </a:rPr>
              <a:t>from them, </a:t>
            </a:r>
            <a:r>
              <a:rPr lang="en-US" sz="1200" i="1" kern="1200" dirty="0">
                <a:solidFill>
                  <a:schemeClr val="tx1"/>
                </a:solidFill>
                <a:latin typeface="+mn-lt"/>
                <a:ea typeface="+mn-ea"/>
                <a:cs typeface="+mn-cs"/>
              </a:rPr>
              <a:t>lean </a:t>
            </a:r>
            <a:r>
              <a:rPr lang="en-US" sz="1200" kern="1200" dirty="0">
                <a:solidFill>
                  <a:schemeClr val="tx1"/>
                </a:solidFill>
                <a:latin typeface="+mn-lt"/>
                <a:ea typeface="+mn-ea"/>
                <a:cs typeface="+mn-cs"/>
              </a:rPr>
              <a:t>on them, and at times, they will take the </a:t>
            </a:r>
            <a:r>
              <a:rPr lang="en-US" sz="1200" i="1" kern="1200" dirty="0">
                <a:solidFill>
                  <a:schemeClr val="tx1"/>
                </a:solidFill>
                <a:latin typeface="+mn-lt"/>
                <a:ea typeface="+mn-ea"/>
                <a:cs typeface="+mn-cs"/>
              </a:rPr>
              <a:t>lead</a:t>
            </a:r>
            <a:r>
              <a:rPr lang="en-US" sz="1200" kern="1200" dirty="0">
                <a:solidFill>
                  <a:schemeClr val="tx1"/>
                </a:solidFill>
                <a:latin typeface="+mn-lt"/>
                <a:ea typeface="+mn-ea"/>
                <a:cs typeface="+mn-cs"/>
              </a:rPr>
              <a:t> in their children’s treatment and services. </a:t>
            </a:r>
          </a:p>
          <a:p>
            <a:pPr marL="228600" indent="-228600">
              <a:buNone/>
            </a:pPr>
            <a:endParaRPr lang="en-US" dirty="0"/>
          </a:p>
        </p:txBody>
      </p:sp>
      <p:sp>
        <p:nvSpPr>
          <p:cNvPr id="4" name="Slide Number Placeholder 3"/>
          <p:cNvSpPr>
            <a:spLocks noGrp="1"/>
          </p:cNvSpPr>
          <p:nvPr>
            <p:ph type="sldNum" sz="quarter" idx="10"/>
          </p:nvPr>
        </p:nvSpPr>
        <p:spPr/>
        <p:txBody>
          <a:bodyPr/>
          <a:lstStyle/>
          <a:p>
            <a:fld id="{5E3E6B0C-2218-46F6-BAD6-C52468ECB4B5}"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kern="1200" dirty="0">
                <a:solidFill>
                  <a:schemeClr val="tx1"/>
                </a:solidFill>
                <a:latin typeface="+mn-lt"/>
                <a:ea typeface="+mn-ea"/>
                <a:cs typeface="+mn-cs"/>
              </a:rPr>
              <a:t>Ethical, moral, and personal strains surface most commonly when working with child protection cases, domestic violence, and/or contentious family situations. </a:t>
            </a:r>
          </a:p>
          <a:p>
            <a:pPr marL="228600" indent="-228600">
              <a:buAutoNum type="arabicPeriod"/>
            </a:pPr>
            <a:r>
              <a:rPr lang="en-US" sz="1200" kern="1200" dirty="0">
                <a:solidFill>
                  <a:schemeClr val="tx1"/>
                </a:solidFill>
                <a:latin typeface="+mn-lt"/>
                <a:ea typeface="+mn-ea"/>
                <a:cs typeface="+mn-cs"/>
              </a:rPr>
              <a:t>Strains are well documented when workers must</a:t>
            </a:r>
            <a:r>
              <a:rPr lang="en-US" sz="1200" kern="1200" baseline="0" dirty="0">
                <a:solidFill>
                  <a:schemeClr val="tx1"/>
                </a:solidFill>
                <a:latin typeface="+mn-lt"/>
                <a:ea typeface="+mn-ea"/>
                <a:cs typeface="+mn-cs"/>
              </a:rPr>
              <a:t> make decisions about </a:t>
            </a:r>
            <a:r>
              <a:rPr lang="en-US" sz="1200" kern="1200" dirty="0">
                <a:solidFill>
                  <a:schemeClr val="tx1"/>
                </a:solidFill>
                <a:latin typeface="+mn-lt"/>
                <a:ea typeface="+mn-ea"/>
                <a:cs typeface="+mn-cs"/>
              </a:rPr>
              <a:t>the contradictory needs of dependent children living with parents facing addiction and/or mental illness. </a:t>
            </a:r>
          </a:p>
          <a:p>
            <a:pPr marL="228600" indent="-228600">
              <a:buAutoNum type="arabicPeriod"/>
            </a:pPr>
            <a:r>
              <a:rPr lang="en-US" sz="1200" kern="1200" dirty="0">
                <a:solidFill>
                  <a:schemeClr val="tx1"/>
                </a:solidFill>
                <a:latin typeface="+mn-lt"/>
                <a:ea typeface="+mn-ea"/>
                <a:cs typeface="+mn-cs"/>
              </a:rPr>
              <a:t>Workers may also find themselves siding</a:t>
            </a:r>
            <a:r>
              <a:rPr lang="en-US" sz="1200" kern="1200" baseline="0" dirty="0">
                <a:solidFill>
                  <a:schemeClr val="tx1"/>
                </a:solidFill>
                <a:latin typeface="+mn-lt"/>
                <a:ea typeface="+mn-ea"/>
                <a:cs typeface="+mn-cs"/>
              </a:rPr>
              <a:t> with parents when children’s behaviors or emotions are particularly difficult or hard to address.</a:t>
            </a:r>
          </a:p>
          <a:p>
            <a:pPr marL="228600" indent="-228600">
              <a:buAutoNum type="arabicPeriod"/>
            </a:pPr>
            <a:r>
              <a:rPr lang="en-US" sz="1200" kern="1200" baseline="0" dirty="0">
                <a:solidFill>
                  <a:schemeClr val="tx1"/>
                </a:solidFill>
                <a:latin typeface="+mn-lt"/>
                <a:ea typeface="+mn-ea"/>
                <a:cs typeface="+mn-cs"/>
              </a:rPr>
              <a:t>Contentious cases of parental divorce and separation also place workers in a stressful position, especially when asked to make recommendations to the court.</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Photo: defineterms.com</a:t>
            </a:r>
            <a:endParaRPr lang="en-US" dirty="0"/>
          </a:p>
        </p:txBody>
      </p:sp>
      <p:sp>
        <p:nvSpPr>
          <p:cNvPr id="4" name="Slide Number Placeholder 3"/>
          <p:cNvSpPr>
            <a:spLocks noGrp="1"/>
          </p:cNvSpPr>
          <p:nvPr>
            <p:ph type="sldNum" sz="quarter" idx="10"/>
          </p:nvPr>
        </p:nvSpPr>
        <p:spPr/>
        <p:txBody>
          <a:bodyPr/>
          <a:lstStyle/>
          <a:p>
            <a:fld id="{5E3E6B0C-2218-46F6-BAD6-C52468ECB4B5}"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In the 18th century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good parenting was meant to be stern rather than nurturing. Parents</a:t>
            </a:r>
            <a:r>
              <a:rPr lang="en-US" sz="1200" kern="1200" baseline="0" dirty="0">
                <a:solidFill>
                  <a:schemeClr val="tx1"/>
                </a:solidFill>
                <a:effectLst/>
                <a:latin typeface="+mn-lt"/>
                <a:ea typeface="+mn-ea"/>
                <a:cs typeface="+mn-cs"/>
              </a:rPr>
              <a:t> believed that discipline encouraged healthy, moral development.</a:t>
            </a: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Up</a:t>
            </a:r>
            <a:r>
              <a:rPr lang="en-US" sz="1200" kern="1200" baseline="0" dirty="0">
                <a:solidFill>
                  <a:schemeClr val="tx1"/>
                </a:solidFill>
                <a:effectLst/>
                <a:latin typeface="+mn-lt"/>
                <a:ea typeface="+mn-ea"/>
                <a:cs typeface="+mn-cs"/>
              </a:rPr>
              <a:t> until the early 20</a:t>
            </a:r>
            <a:r>
              <a:rPr lang="en-US" sz="1200" kern="1200" baseline="30000" dirty="0">
                <a:solidFill>
                  <a:schemeClr val="tx1"/>
                </a:solidFill>
                <a:effectLst/>
                <a:latin typeface="+mn-lt"/>
                <a:ea typeface="+mn-ea"/>
                <a:cs typeface="+mn-cs"/>
              </a:rPr>
              <a:t>th</a:t>
            </a:r>
            <a:r>
              <a:rPr lang="en-US" sz="1200" kern="1200" baseline="0" dirty="0">
                <a:solidFill>
                  <a:schemeClr val="tx1"/>
                </a:solidFill>
                <a:effectLst/>
                <a:latin typeface="+mn-lt"/>
                <a:ea typeface="+mn-ea"/>
                <a:cs typeface="+mn-cs"/>
              </a:rPr>
              <a:t> century, unless living in prosperous families, children over the age of 7 in America were expected to help support the family; some working in highly hazardous and often abusive conditions.</a:t>
            </a:r>
          </a:p>
          <a:p>
            <a:pPr marL="228600" indent="-228600">
              <a:buAutoNum type="arabicPeriod"/>
            </a:pPr>
            <a:r>
              <a:rPr lang="en-US" sz="1200" kern="1200" baseline="0" dirty="0">
                <a:solidFill>
                  <a:schemeClr val="tx1"/>
                </a:solidFill>
                <a:effectLst/>
                <a:latin typeface="+mn-lt"/>
                <a:ea typeface="+mn-ea"/>
                <a:cs typeface="+mn-cs"/>
              </a:rPr>
              <a:t>Industrialization and urbanization brought tremendous hardships to children and families. </a:t>
            </a:r>
            <a:r>
              <a:rPr lang="en-US" sz="1200" kern="1200" dirty="0">
                <a:solidFill>
                  <a:schemeClr val="tx1"/>
                </a:solidFill>
                <a:effectLst/>
                <a:latin typeface="+mn-lt"/>
                <a:ea typeface="+mn-ea"/>
                <a:cs typeface="+mn-cs"/>
              </a:rPr>
              <a:t>Child advocates and lay reformers were concerned about the impact a rapidly changing society had on an increasing population of children. </a:t>
            </a:r>
          </a:p>
          <a:p>
            <a:pPr marL="228600" indent="-228600">
              <a:buAutoNum type="arabicPeriod"/>
            </a:pPr>
            <a:r>
              <a:rPr lang="en-US" sz="1200" kern="1200" baseline="0" dirty="0">
                <a:solidFill>
                  <a:schemeClr val="tx1"/>
                </a:solidFill>
                <a:effectLst/>
                <a:latin typeface="+mn-lt"/>
                <a:ea typeface="+mn-ea"/>
                <a:cs typeface="+mn-cs"/>
              </a:rPr>
              <a:t>Photo: www.flickr.com by </a:t>
            </a:r>
            <a:r>
              <a:rPr lang="en-US" sz="1200" b="0" i="0" kern="1200" dirty="0">
                <a:solidFill>
                  <a:schemeClr val="tx1"/>
                </a:solidFill>
                <a:effectLst/>
                <a:latin typeface="+mn-lt"/>
                <a:ea typeface="+mn-ea"/>
                <a:cs typeface="+mn-cs"/>
              </a:rPr>
              <a:t>Janet Lindenmuth.</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3E6B0C-2218-46F6-BAD6-C52468ECB4B5}" type="slidenum">
              <a:rPr lang="en-US" smtClean="0"/>
              <a:pPr/>
              <a:t>5</a:t>
            </a:fld>
            <a:endParaRPr lang="en-US" dirty="0"/>
          </a:p>
        </p:txBody>
      </p:sp>
    </p:spTree>
    <p:extLst>
      <p:ext uri="{BB962C8B-B14F-4D97-AF65-F5344CB8AC3E}">
        <p14:creationId xmlns:p14="http://schemas.microsoft.com/office/powerpoint/2010/main" val="321499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None/>
            </a:pPr>
            <a:r>
              <a:rPr lang="en-US" sz="1200" kern="1200" dirty="0">
                <a:solidFill>
                  <a:schemeClr val="tx1"/>
                </a:solidFill>
                <a:effectLst/>
                <a:latin typeface="+mn-lt"/>
                <a:ea typeface="+mn-ea"/>
                <a:cs typeface="+mn-cs"/>
              </a:rPr>
              <a:t>1.</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juvenile justice</a:t>
            </a:r>
            <a:r>
              <a:rPr lang="en-US" sz="1200" kern="1200" baseline="0" dirty="0">
                <a:solidFill>
                  <a:schemeClr val="tx1"/>
                </a:solidFill>
                <a:effectLst/>
                <a:latin typeface="+mn-lt"/>
                <a:ea typeface="+mn-ea"/>
                <a:cs typeface="+mn-cs"/>
              </a:rPr>
              <a:t> system advocated to change circumstances for children who broke the law and were committed to adult penal institutions. </a:t>
            </a:r>
            <a:r>
              <a:rPr lang="en-US" sz="1200" kern="1200" dirty="0">
                <a:solidFill>
                  <a:schemeClr val="tx1"/>
                </a:solidFill>
                <a:effectLst/>
                <a:latin typeface="+mn-lt"/>
                <a:ea typeface="+mn-ea"/>
                <a:cs typeface="+mn-cs"/>
              </a:rPr>
              <a:t>To a great extent these youngsters were poor, undereducated,</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frequently broke the law to sustain themselves and their families.</a:t>
            </a:r>
          </a:p>
          <a:p>
            <a:pPr marL="228600" indent="-228600">
              <a:buAutoNum type="arabicPeriod"/>
            </a:pPr>
            <a:r>
              <a:rPr lang="en-US" sz="1200" kern="1200" dirty="0">
                <a:solidFill>
                  <a:schemeClr val="tx1"/>
                </a:solidFill>
                <a:effectLst/>
                <a:latin typeface="+mn-lt"/>
                <a:ea typeface="+mn-ea"/>
                <a:cs typeface="+mn-cs"/>
              </a:rPr>
              <a:t>Child guidance workers initially were based in the community. They reached out to economically disadvantaged children to improve their</a:t>
            </a:r>
            <a:r>
              <a:rPr lang="en-US" sz="1200" kern="1200" baseline="0" dirty="0">
                <a:solidFill>
                  <a:schemeClr val="tx1"/>
                </a:solidFill>
                <a:effectLst/>
                <a:latin typeface="+mn-lt"/>
                <a:ea typeface="+mn-ea"/>
                <a:cs typeface="+mn-cs"/>
              </a:rPr>
              <a:t> living and working conditions. These youngsters</a:t>
            </a:r>
            <a:r>
              <a:rPr lang="en-US" sz="1200" kern="1200" dirty="0">
                <a:solidFill>
                  <a:schemeClr val="tx1"/>
                </a:solidFill>
                <a:effectLst/>
                <a:latin typeface="+mn-lt"/>
                <a:ea typeface="+mn-ea"/>
                <a:cs typeface="+mn-cs"/>
              </a:rPr>
              <a:t> were more often than not, from immigrant families or living with foster families and in orphanages</a:t>
            </a:r>
            <a:r>
              <a:rPr lang="en-US" sz="1200" kern="1200" baseline="0" dirty="0">
                <a:solidFill>
                  <a:schemeClr val="tx1"/>
                </a:solidFill>
                <a:effectLst/>
                <a:latin typeface="+mn-lt"/>
                <a:ea typeface="+mn-ea"/>
                <a:cs typeface="+mn-cs"/>
              </a:rPr>
              <a:t> and were sometimes exploited as child laborers.</a:t>
            </a:r>
            <a:r>
              <a:rPr lang="en-US" sz="1200" kern="1200" dirty="0">
                <a:solidFill>
                  <a:schemeClr val="tx1"/>
                </a:solidFill>
                <a:effectLst/>
                <a:latin typeface="+mn-lt"/>
                <a:ea typeface="+mn-ea"/>
                <a:cs typeface="+mn-cs"/>
              </a:rPr>
              <a:t> </a:t>
            </a:r>
          </a:p>
          <a:p>
            <a:pPr marL="228600" indent="-228600">
              <a:buAutoNum type="arabicPeriod"/>
            </a:pPr>
            <a:r>
              <a:rPr lang="en-US" sz="1200" kern="1200" dirty="0">
                <a:solidFill>
                  <a:schemeClr val="tx1"/>
                </a:solidFill>
                <a:effectLst/>
                <a:latin typeface="+mn-lt"/>
                <a:ea typeface="+mn-ea"/>
                <a:cs typeface="+mn-cs"/>
              </a:rPr>
              <a:t>By the 1930’s the growing popularity and influence of psychoanalytic theory shifted</a:t>
            </a:r>
            <a:r>
              <a:rPr lang="en-US" sz="1200" kern="1200" baseline="0" dirty="0">
                <a:solidFill>
                  <a:schemeClr val="tx1"/>
                </a:solidFill>
                <a:effectLst/>
                <a:latin typeface="+mn-lt"/>
                <a:ea typeface="+mn-ea"/>
                <a:cs typeface="+mn-cs"/>
              </a:rPr>
              <a:t> child guidance outreach. Child psychiatry focused on children’s </a:t>
            </a:r>
            <a:r>
              <a:rPr lang="en-US" sz="1200" kern="1200" dirty="0">
                <a:solidFill>
                  <a:schemeClr val="tx1"/>
                </a:solidFill>
                <a:effectLst/>
                <a:latin typeface="+mn-lt"/>
                <a:ea typeface="+mn-ea"/>
                <a:cs typeface="+mn-cs"/>
              </a:rPr>
              <a:t>emotional and behavioral struggles,</a:t>
            </a:r>
            <a:r>
              <a:rPr lang="en-US" sz="1200" kern="1200" baseline="0" dirty="0">
                <a:solidFill>
                  <a:schemeClr val="tx1"/>
                </a:solidFill>
                <a:effectLst/>
                <a:latin typeface="+mn-lt"/>
                <a:ea typeface="+mn-ea"/>
                <a:cs typeface="+mn-cs"/>
              </a:rPr>
              <a:t> which were often blamed on </a:t>
            </a:r>
            <a:r>
              <a:rPr lang="en-US" sz="1200" kern="1200" dirty="0">
                <a:solidFill>
                  <a:schemeClr val="tx1"/>
                </a:solidFill>
                <a:effectLst/>
                <a:latin typeface="+mn-lt"/>
                <a:ea typeface="+mn-ea"/>
                <a:cs typeface="+mn-cs"/>
              </a:rPr>
              <a:t>parenting deficiencies. Blame for children’s problems was particularly cast towards mothers. </a:t>
            </a:r>
          </a:p>
          <a:p>
            <a:r>
              <a:rPr lang="en-US" sz="1200" b="0" i="0" kern="1200" dirty="0">
                <a:solidFill>
                  <a:schemeClr val="tx1"/>
                </a:solidFill>
                <a:effectLst/>
                <a:latin typeface="+mn-lt"/>
                <a:ea typeface="+mn-ea"/>
                <a:cs typeface="+mn-cs"/>
              </a:rPr>
              <a:t>Photo: www.flickr.com </a:t>
            </a:r>
          </a:p>
          <a:p>
            <a:r>
              <a:rPr lang="en-US" sz="1200" b="0" i="0" kern="1200" dirty="0">
                <a:solidFill>
                  <a:schemeClr val="tx1"/>
                </a:solidFill>
                <a:effectLst/>
                <a:latin typeface="+mn-lt"/>
                <a:ea typeface="+mn-ea"/>
                <a:cs typeface="+mn-cs"/>
              </a:rPr>
              <a:t>LC-DIG-nclc-03523</a:t>
            </a:r>
          </a:p>
          <a:p>
            <a:r>
              <a:rPr lang="en-US" sz="1200" b="0" i="0" kern="1200" dirty="0">
                <a:solidFill>
                  <a:schemeClr val="tx1"/>
                </a:solidFill>
                <a:effectLst/>
                <a:latin typeface="+mn-lt"/>
                <a:ea typeface="+mn-ea"/>
                <a:cs typeface="+mn-cs"/>
              </a:rPr>
              <a:t>Title: The Slein boys. Meyer Slein (12 yrs. old) his brother Abe (10 years old) who has just returned from Industrial School (Reform School). Another brother is in the School. Show effects of street life and are Juvenile Court boys. Location: St. Louis, Missouri.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Creator(s): Hine, Lewis Wickes, 1874-1940, photographer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Date Created/Published: 1910 May.</a:t>
            </a:r>
          </a:p>
          <a:p>
            <a:r>
              <a:rPr lang="en-US" sz="1200" b="0" i="0" kern="1200" dirty="0">
                <a:solidFill>
                  <a:schemeClr val="tx1"/>
                </a:solidFill>
                <a:effectLst/>
                <a:latin typeface="+mn-lt"/>
                <a:ea typeface="+mn-ea"/>
                <a:cs typeface="+mn-cs"/>
              </a:rPr>
              <a:t>Photo</a:t>
            </a:r>
            <a:r>
              <a:rPr lang="en-US" sz="1200" b="0" i="0" kern="1200" baseline="0" dirty="0">
                <a:solidFill>
                  <a:schemeClr val="tx1"/>
                </a:solidFill>
                <a:effectLst/>
                <a:latin typeface="+mn-lt"/>
                <a:ea typeface="+mn-ea"/>
                <a:cs typeface="+mn-cs"/>
              </a:rPr>
              <a:t> of family: www.flickr.com</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Medium: 1 photographic print.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Reproduction Number: LC-DIG-nclc-03523 (color digital file from </a:t>
            </a:r>
            <a:r>
              <a:rPr lang="en-US" sz="1200" b="0" i="0" kern="1200" dirty="0" err="1">
                <a:solidFill>
                  <a:schemeClr val="tx1"/>
                </a:solidFill>
                <a:effectLst/>
                <a:latin typeface="+mn-lt"/>
                <a:ea typeface="+mn-ea"/>
                <a:cs typeface="+mn-cs"/>
              </a:rPr>
              <a:t>b&amp;w</a:t>
            </a:r>
            <a:r>
              <a:rPr lang="en-US" sz="1200" b="0" i="0" kern="1200" dirty="0">
                <a:solidFill>
                  <a:schemeClr val="tx1"/>
                </a:solidFill>
                <a:effectLst/>
                <a:latin typeface="+mn-lt"/>
                <a:ea typeface="+mn-ea"/>
                <a:cs typeface="+mn-cs"/>
              </a:rPr>
              <a:t> original print)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Rights Advisory: No known restrictions on publication.</a:t>
            </a:r>
          </a:p>
          <a:p>
            <a:r>
              <a:rPr lang="en-US" sz="1200" b="0" i="0" kern="1200" dirty="0">
                <a:solidFill>
                  <a:schemeClr val="tx1"/>
                </a:solidFill>
                <a:effectLst/>
                <a:latin typeface="+mn-lt"/>
                <a:ea typeface="+mn-ea"/>
                <a:cs typeface="+mn-cs"/>
              </a:rPr>
              <a:t>Call Number: LOT 7480, v. 2, no. 1426-A [P&amp;P]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Repository: Library of Congress Prints and Photographs Division Washington, D.C. 20540 USA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Photo Credit: Library of Congress, LC-DIG-nclc-03523</a:t>
            </a:r>
          </a:p>
          <a:p>
            <a:pPr marL="0" indent="0">
              <a:buNone/>
            </a:pPr>
            <a:endParaRPr lang="en-US" dirty="0"/>
          </a:p>
        </p:txBody>
      </p:sp>
      <p:sp>
        <p:nvSpPr>
          <p:cNvPr id="4" name="Slide Number Placeholder 3"/>
          <p:cNvSpPr>
            <a:spLocks noGrp="1"/>
          </p:cNvSpPr>
          <p:nvPr>
            <p:ph type="sldNum" sz="quarter" idx="10"/>
          </p:nvPr>
        </p:nvSpPr>
        <p:spPr/>
        <p:txBody>
          <a:bodyPr/>
          <a:lstStyle/>
          <a:p>
            <a:fld id="{5E3E6B0C-2218-46F6-BAD6-C52468ECB4B5}" type="slidenum">
              <a:rPr lang="en-US" smtClean="0"/>
              <a:pPr/>
              <a:t>6</a:t>
            </a:fld>
            <a:endParaRPr lang="en-US"/>
          </a:p>
        </p:txBody>
      </p:sp>
    </p:spTree>
    <p:extLst>
      <p:ext uri="{BB962C8B-B14F-4D97-AF65-F5344CB8AC3E}">
        <p14:creationId xmlns:p14="http://schemas.microsoft.com/office/powerpoint/2010/main" val="340645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CAPTA made a bold statement that no adult, regardless of relationship, had the authority to misuse or harm a child</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pPr marL="228600" indent="-228600">
              <a:buAutoNum type="arabicPeriod"/>
            </a:pPr>
            <a:r>
              <a:rPr lang="en-US" sz="1200" kern="1200" dirty="0">
                <a:solidFill>
                  <a:schemeClr val="tx1"/>
                </a:solidFill>
                <a:effectLst/>
                <a:latin typeface="+mn-lt"/>
                <a:ea typeface="+mn-ea"/>
                <a:cs typeface="+mn-cs"/>
              </a:rPr>
              <a:t>Similar to the CAPTA, the Convention on the Rights of the Child (1989) mandated that authorities intervene when adults placed children in jeopardy of harm. </a:t>
            </a:r>
          </a:p>
          <a:p>
            <a:pPr marL="228600" indent="-228600">
              <a:buAutoNum type="arabicPeriod"/>
            </a:pPr>
            <a:r>
              <a:rPr lang="en-US" sz="1200" kern="1200" dirty="0">
                <a:solidFill>
                  <a:schemeClr val="tx1"/>
                </a:solidFill>
                <a:effectLst/>
                <a:latin typeface="+mn-lt"/>
                <a:ea typeface="+mn-ea"/>
                <a:cs typeface="+mn-cs"/>
              </a:rPr>
              <a:t>Canada ratified the CRC in 1991 and to this day it supports the </a:t>
            </a:r>
            <a:r>
              <a:rPr lang="en-US" sz="1200" i="1" kern="1200" dirty="0">
                <a:solidFill>
                  <a:schemeClr val="tx1"/>
                </a:solidFill>
                <a:effectLst/>
                <a:latin typeface="+mn-lt"/>
                <a:ea typeface="+mn-ea"/>
                <a:cs typeface="+mn-cs"/>
              </a:rPr>
              <a:t>duty to report</a:t>
            </a:r>
            <a:r>
              <a:rPr lang="en-US" sz="1200" kern="1200" dirty="0">
                <a:solidFill>
                  <a:schemeClr val="tx1"/>
                </a:solidFill>
                <a:effectLst/>
                <a:latin typeface="+mn-lt"/>
                <a:ea typeface="+mn-ea"/>
                <a:cs typeface="+mn-cs"/>
              </a:rPr>
              <a:t> law (mandated reporting) in matters of child protection. </a:t>
            </a:r>
          </a:p>
          <a:p>
            <a:pPr marL="228600" indent="-228600">
              <a:buAutoNum type="arabicPeriod"/>
            </a:pPr>
            <a:r>
              <a:rPr lang="en-US" sz="1200" kern="1200" dirty="0">
                <a:solidFill>
                  <a:schemeClr val="tx1"/>
                </a:solidFill>
                <a:effectLst/>
                <a:latin typeface="+mn-lt"/>
                <a:ea typeface="+mn-ea"/>
                <a:cs typeface="+mn-cs"/>
              </a:rPr>
              <a:t>Image by: Photo by Larm </a:t>
            </a:r>
            <a:r>
              <a:rPr lang="en-US" sz="1200" kern="1200" dirty="0" err="1">
                <a:solidFill>
                  <a:schemeClr val="tx1"/>
                </a:solidFill>
                <a:effectLst/>
                <a:latin typeface="+mn-lt"/>
                <a:ea typeface="+mn-ea"/>
                <a:cs typeface="+mn-cs"/>
              </a:rPr>
              <a:t>Rmah</a:t>
            </a:r>
            <a:r>
              <a:rPr lang="en-US" sz="1200" kern="1200" dirty="0">
                <a:solidFill>
                  <a:schemeClr val="tx1"/>
                </a:solidFill>
                <a:effectLst/>
                <a:latin typeface="+mn-lt"/>
                <a:ea typeface="+mn-ea"/>
                <a:cs typeface="+mn-cs"/>
              </a:rPr>
              <a:t> on </a:t>
            </a:r>
            <a:r>
              <a:rPr lang="en-US" sz="1200" kern="1200" dirty="0" err="1">
                <a:solidFill>
                  <a:schemeClr val="tx1"/>
                </a:solidFill>
                <a:effectLst/>
                <a:latin typeface="+mn-lt"/>
                <a:ea typeface="+mn-ea"/>
                <a:cs typeface="+mn-cs"/>
              </a:rPr>
              <a:t>Unsplash</a:t>
            </a:r>
            <a:endParaRPr lang="en-US" dirty="0"/>
          </a:p>
        </p:txBody>
      </p:sp>
      <p:sp>
        <p:nvSpPr>
          <p:cNvPr id="4" name="Slide Number Placeholder 3"/>
          <p:cNvSpPr>
            <a:spLocks noGrp="1"/>
          </p:cNvSpPr>
          <p:nvPr>
            <p:ph type="sldNum" sz="quarter" idx="10"/>
          </p:nvPr>
        </p:nvSpPr>
        <p:spPr/>
        <p:txBody>
          <a:bodyPr/>
          <a:lstStyle/>
          <a:p>
            <a:fld id="{5E3E6B0C-2218-46F6-BAD6-C52468ECB4B5}" type="slidenum">
              <a:rPr lang="en-US" smtClean="0"/>
              <a:pPr/>
              <a:t>7</a:t>
            </a:fld>
            <a:endParaRPr lang="en-US"/>
          </a:p>
        </p:txBody>
      </p:sp>
    </p:spTree>
    <p:extLst>
      <p:ext uri="{BB962C8B-B14F-4D97-AF65-F5344CB8AC3E}">
        <p14:creationId xmlns:p14="http://schemas.microsoft.com/office/powerpoint/2010/main" val="413404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By the time most parents reach social work, counseling, mental health or social services they believe that they have in some way failed their</a:t>
            </a:r>
            <a:r>
              <a:rPr lang="en-US" sz="1200" kern="1200" baseline="0" dirty="0">
                <a:solidFill>
                  <a:schemeClr val="tx1"/>
                </a:solidFill>
                <a:effectLst/>
                <a:latin typeface="+mn-lt"/>
                <a:ea typeface="+mn-ea"/>
                <a:cs typeface="+mn-cs"/>
              </a:rPr>
              <a:t> children.</a:t>
            </a:r>
            <a:r>
              <a:rPr lang="en-US" sz="1200" kern="1200" dirty="0">
                <a:solidFill>
                  <a:schemeClr val="tx1"/>
                </a:solidFill>
                <a:effectLst/>
                <a:latin typeface="+mn-lt"/>
                <a:ea typeface="+mn-ea"/>
                <a:cs typeface="+mn-cs"/>
              </a:rPr>
              <a:t> </a:t>
            </a:r>
          </a:p>
          <a:p>
            <a:pPr marL="228600" indent="-228600">
              <a:buAutoNum type="arabicPeriod"/>
            </a:pPr>
            <a:r>
              <a:rPr lang="en-US" sz="1200" kern="1200" dirty="0">
                <a:solidFill>
                  <a:schemeClr val="tx1"/>
                </a:solidFill>
                <a:effectLst/>
                <a:latin typeface="+mn-lt"/>
                <a:ea typeface="+mn-ea"/>
                <a:cs typeface="+mn-cs"/>
              </a:rPr>
              <a:t>The range of parents who seek out services is wide, deep and varied: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are veterans of social service/care institutions , others have little or no experience with</a:t>
            </a:r>
            <a:r>
              <a:rPr lang="en-US" sz="1200" kern="1200" baseline="0" dirty="0">
                <a:solidFill>
                  <a:schemeClr val="tx1"/>
                </a:solidFill>
                <a:effectLst/>
                <a:latin typeface="+mn-lt"/>
                <a:ea typeface="+mn-ea"/>
                <a:cs typeface="+mn-cs"/>
              </a:rPr>
              <a:t> helping systems outside of the family</a:t>
            </a:r>
            <a:r>
              <a:rPr lang="en-US" sz="1200" kern="1200" dirty="0">
                <a:solidFill>
                  <a:schemeClr val="tx1"/>
                </a:solidFill>
                <a:effectLst/>
                <a:latin typeface="+mn-lt"/>
                <a:ea typeface="+mn-ea"/>
                <a:cs typeface="+mn-cs"/>
              </a:rPr>
              <a:t>. Some are self-referred, eager to get help for their children;</a:t>
            </a:r>
            <a:r>
              <a:rPr lang="en-US" sz="1200" kern="1200" baseline="0" dirty="0">
                <a:solidFill>
                  <a:schemeClr val="tx1"/>
                </a:solidFill>
                <a:effectLst/>
                <a:latin typeface="+mn-lt"/>
                <a:ea typeface="+mn-ea"/>
                <a:cs typeface="+mn-cs"/>
              </a:rPr>
              <a:t> others are </a:t>
            </a:r>
            <a:r>
              <a:rPr lang="en-US" sz="1200" kern="1200" dirty="0">
                <a:solidFill>
                  <a:schemeClr val="tx1"/>
                </a:solidFill>
                <a:effectLst/>
                <a:latin typeface="+mn-lt"/>
                <a:ea typeface="+mn-ea"/>
                <a:cs typeface="+mn-cs"/>
              </a:rPr>
              <a:t>mandated by the courts or other authoritative bodies.</a:t>
            </a:r>
          </a:p>
          <a:p>
            <a:pPr marL="0" indent="0">
              <a:buNone/>
            </a:pPr>
            <a:r>
              <a:rPr lang="en-US" sz="1200" kern="1200" baseline="0" dirty="0">
                <a:solidFill>
                  <a:schemeClr val="tx1"/>
                </a:solidFill>
                <a:effectLst/>
                <a:latin typeface="+mn-lt"/>
                <a:ea typeface="+mn-ea"/>
                <a:cs typeface="+mn-cs"/>
              </a:rPr>
              <a:t>Photo by Jordan Whitt on </a:t>
            </a:r>
            <a:r>
              <a:rPr lang="en-US" sz="1200" kern="1200" baseline="0" dirty="0" err="1">
                <a:solidFill>
                  <a:schemeClr val="tx1"/>
                </a:solidFill>
                <a:effectLst/>
                <a:latin typeface="+mn-lt"/>
                <a:ea typeface="+mn-ea"/>
                <a:cs typeface="+mn-cs"/>
              </a:rPr>
              <a:t>Unsplash</a:t>
            </a:r>
            <a:endParaRPr lang="en-US" dirty="0"/>
          </a:p>
        </p:txBody>
      </p:sp>
      <p:sp>
        <p:nvSpPr>
          <p:cNvPr id="4" name="Slide Number Placeholder 3"/>
          <p:cNvSpPr>
            <a:spLocks noGrp="1"/>
          </p:cNvSpPr>
          <p:nvPr>
            <p:ph type="sldNum" sz="quarter" idx="10"/>
          </p:nvPr>
        </p:nvSpPr>
        <p:spPr/>
        <p:txBody>
          <a:bodyPr/>
          <a:lstStyle/>
          <a:p>
            <a:fld id="{5E3E6B0C-2218-46F6-BAD6-C52468ECB4B5}" type="slidenum">
              <a:rPr lang="en-US" smtClean="0"/>
              <a:pPr/>
              <a:t>8</a:t>
            </a:fld>
            <a:endParaRPr lang="en-US"/>
          </a:p>
        </p:txBody>
      </p:sp>
    </p:spTree>
    <p:extLst>
      <p:ext uri="{BB962C8B-B14F-4D97-AF65-F5344CB8AC3E}">
        <p14:creationId xmlns:p14="http://schemas.microsoft.com/office/powerpoint/2010/main" val="374945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Engaging with parents takes time, knowledge, compassion, and skill whether parents have sought out treatment and with those whose children’s circumstances have caused them to become “unintentional clients” (Boyd Webb, 2003). </a:t>
            </a:r>
          </a:p>
          <a:p>
            <a:pPr marL="228600" indent="-228600">
              <a:buAutoNum type="arabicPeriod"/>
            </a:pPr>
            <a:r>
              <a:rPr lang="en-US" dirty="0"/>
              <a:t>Understanding and compassion are needed when working with parents whose own lives contained few if any models of connection or trustworthiness. </a:t>
            </a:r>
          </a:p>
          <a:p>
            <a:pPr marL="228600" indent="-228600">
              <a:buAutoNum type="arabicPeriod"/>
            </a:pPr>
            <a:r>
              <a:rPr lang="en-US" dirty="0"/>
              <a:t>Respectfully invite parents to engage in their children’s therapy and reinforce the value of their participation throughout the treatment relationship.</a:t>
            </a:r>
          </a:p>
          <a:p>
            <a:pPr marL="228600" indent="-228600">
              <a:buAutoNum type="arabicPeriod"/>
            </a:pPr>
            <a:r>
              <a:rPr lang="en-US" dirty="0"/>
              <a:t>Photo by Paul Talbot on </a:t>
            </a:r>
            <a:r>
              <a:rPr lang="en-US" dirty="0" err="1"/>
              <a:t>Unsplash</a:t>
            </a:r>
            <a:endParaRPr lang="en-US" dirty="0"/>
          </a:p>
        </p:txBody>
      </p:sp>
      <p:sp>
        <p:nvSpPr>
          <p:cNvPr id="4" name="Slide Number Placeholder 3"/>
          <p:cNvSpPr>
            <a:spLocks noGrp="1"/>
          </p:cNvSpPr>
          <p:nvPr>
            <p:ph type="sldNum" sz="quarter" idx="5"/>
          </p:nvPr>
        </p:nvSpPr>
        <p:spPr/>
        <p:txBody>
          <a:bodyPr/>
          <a:lstStyle/>
          <a:p>
            <a:fld id="{5E3E6B0C-2218-46F6-BAD6-C52468ECB4B5}" type="slidenum">
              <a:rPr lang="en-US" smtClean="0"/>
              <a:pPr/>
              <a:t>9</a:t>
            </a:fld>
            <a:endParaRPr lang="en-US" dirty="0"/>
          </a:p>
        </p:txBody>
      </p:sp>
    </p:spTree>
    <p:extLst>
      <p:ext uri="{BB962C8B-B14F-4D97-AF65-F5344CB8AC3E}">
        <p14:creationId xmlns:p14="http://schemas.microsoft.com/office/powerpoint/2010/main" val="2964674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The goal of any relational partnership is to ascertain what works best for parents; to optimize and support their functioning, and to foster skills that can be sustained once the formal relationship has ended. </a:t>
            </a:r>
          </a:p>
          <a:p>
            <a:pPr marL="228600" indent="-228600">
              <a:buAutoNum type="arabicPeriod"/>
            </a:pPr>
            <a:r>
              <a:rPr lang="en-US" dirty="0"/>
              <a:t>Children benefit from positive and productive parent-worker relationships. </a:t>
            </a:r>
            <a:r>
              <a:rPr lang="en-US" sz="1200" kern="1200" dirty="0">
                <a:solidFill>
                  <a:schemeClr val="tx1"/>
                </a:solidFill>
                <a:latin typeface="+mn-lt"/>
                <a:ea typeface="+mn-ea"/>
                <a:cs typeface="+mn-cs"/>
              </a:rPr>
              <a:t>Parents who feel</a:t>
            </a:r>
            <a:r>
              <a:rPr lang="en-US" sz="1200" kern="1200" baseline="0" dirty="0">
                <a:solidFill>
                  <a:schemeClr val="tx1"/>
                </a:solidFill>
                <a:latin typeface="+mn-lt"/>
                <a:ea typeface="+mn-ea"/>
                <a:cs typeface="+mn-cs"/>
              </a:rPr>
              <a:t> engaged in their children’s treatment and services </a:t>
            </a:r>
            <a:r>
              <a:rPr lang="en-US" sz="1200" kern="1200" dirty="0">
                <a:solidFill>
                  <a:schemeClr val="tx1"/>
                </a:solidFill>
                <a:latin typeface="+mn-lt"/>
                <a:ea typeface="+mn-ea"/>
                <a:cs typeface="+mn-cs"/>
              </a:rPr>
              <a:t>are more likely to implement, maintain, and follow through on suggestions.</a:t>
            </a:r>
          </a:p>
          <a:p>
            <a:pPr marL="228600" indent="-228600">
              <a:buAutoNum type="arabicPeriod"/>
            </a:pPr>
            <a:r>
              <a:rPr lang="en-US" dirty="0"/>
              <a:t>Workers must balance doing things </a:t>
            </a:r>
            <a:r>
              <a:rPr lang="en-US" i="1" dirty="0"/>
              <a:t>for</a:t>
            </a:r>
            <a:r>
              <a:rPr lang="en-US" dirty="0"/>
              <a:t> parents</a:t>
            </a:r>
            <a:r>
              <a:rPr lang="en-US" baseline="0" dirty="0"/>
              <a:t> with the aim of</a:t>
            </a:r>
            <a:r>
              <a:rPr lang="en-US" dirty="0"/>
              <a:t> working </a:t>
            </a:r>
            <a:r>
              <a:rPr lang="en-US" i="1" dirty="0"/>
              <a:t>with</a:t>
            </a:r>
            <a:r>
              <a:rPr lang="en-US" dirty="0"/>
              <a:t> them and creating options for </a:t>
            </a:r>
            <a:r>
              <a:rPr lang="en-US" i="1" dirty="0"/>
              <a:t>shared</a:t>
            </a:r>
            <a:r>
              <a:rPr lang="en-US" dirty="0"/>
              <a:t> decision-making. </a:t>
            </a: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latin typeface="+mn-lt"/>
                <a:ea typeface="+mn-ea"/>
                <a:cs typeface="+mn-cs"/>
              </a:rPr>
              <a:t>Each partnership is shaped by the circumstances and dynamics of its participants. </a:t>
            </a:r>
            <a:r>
              <a:rPr lang="en-US" sz="1200" kern="1200" dirty="0">
                <a:solidFill>
                  <a:schemeClr val="tx1"/>
                </a:solidFill>
                <a:latin typeface="+mn-lt"/>
                <a:ea typeface="+mn-ea"/>
                <a:cs typeface="+mn-cs"/>
              </a:rPr>
              <a:t>Workers must be prepared to work with a myriad of family circumstances and a wide range of parental expectations.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latin typeface="+mn-lt"/>
                <a:ea typeface="+mn-ea"/>
                <a:cs typeface="+mn-cs"/>
              </a:rPr>
              <a:t>Photo by Sebastián León Prado on </a:t>
            </a:r>
            <a:r>
              <a:rPr lang="en-US" sz="1200" kern="1200" dirty="0" err="1">
                <a:solidFill>
                  <a:schemeClr val="tx1"/>
                </a:solidFill>
                <a:latin typeface="+mn-lt"/>
                <a:ea typeface="+mn-ea"/>
                <a:cs typeface="+mn-cs"/>
              </a:rPr>
              <a:t>Unsplash</a:t>
            </a:r>
            <a:endParaRPr lang="en-US" sz="1200" kern="1200" dirty="0">
              <a:solidFill>
                <a:schemeClr val="tx1"/>
              </a:solidFill>
              <a:latin typeface="+mn-lt"/>
              <a:ea typeface="+mn-ea"/>
              <a:cs typeface="+mn-cs"/>
            </a:endParaRPr>
          </a:p>
          <a:p>
            <a:pPr marL="228600" indent="-228600">
              <a:buAutoNum type="arabicPeriod"/>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3E6B0C-2218-46F6-BAD6-C52468ECB4B5}"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314678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199787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211889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911642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29166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3887548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408618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364922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387713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269151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AEE838-0F88-401D-803F-C4F3E0279445}" type="datetimeFigureOut">
              <a:rPr lang="en-US" smtClean="0"/>
              <a:pPr/>
              <a:t>7/18/2019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161826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EE838-0F88-401D-803F-C4F3E0279445}" type="datetimeFigureOut">
              <a:rPr lang="en-US" smtClean="0"/>
              <a:pPr/>
              <a:t>7/18/2019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4C539-0BC5-44D1-BB25-0B86CDEE1A85}" type="slidenum">
              <a:rPr lang="en-US" smtClean="0"/>
              <a:pPr/>
              <a:t>‹#›</a:t>
            </a:fld>
            <a:endParaRPr lang="en-US" dirty="0"/>
          </a:p>
        </p:txBody>
      </p:sp>
    </p:spTree>
    <p:extLst>
      <p:ext uri="{BB962C8B-B14F-4D97-AF65-F5344CB8AC3E}">
        <p14:creationId xmlns:p14="http://schemas.microsoft.com/office/powerpoint/2010/main" val="3711437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C5FA50-8D52-4617-AF91-5C7B1C835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20122" y="618681"/>
            <a:ext cx="1960404" cy="4794567"/>
          </a:xfrm>
        </p:spPr>
        <p:txBody>
          <a:bodyPr vert="horz" lIns="91440" tIns="45720" rIns="91440" bIns="45720" rtlCol="0" anchor="ctr">
            <a:normAutofit/>
          </a:bodyPr>
          <a:lstStyle/>
          <a:p>
            <a:pPr algn="l">
              <a:lnSpc>
                <a:spcPct val="90000"/>
              </a:lnSpc>
            </a:pPr>
            <a:r>
              <a:rPr lang="en-US" sz="3100">
                <a:solidFill>
                  <a:srgbClr val="FFFFFF"/>
                </a:solidFill>
              </a:rPr>
              <a:t>Chapter 6: Working with Parents</a:t>
            </a:r>
          </a:p>
        </p:txBody>
      </p:sp>
      <p:sp>
        <p:nvSpPr>
          <p:cNvPr id="10" name="Rounded Rectangle 9">
            <a:extLst>
              <a:ext uri="{FF2B5EF4-FFF2-40B4-BE49-F238E27FC236}">
                <a16:creationId xmlns:a16="http://schemas.microsoft.com/office/drawing/2014/main" id="{E223798C-12AD-4B0C-A50C-D676347D67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13" r="14116" b="-1"/>
          <a:stretch/>
        </p:blipFill>
        <p:spPr>
          <a:xfrm>
            <a:off x="732188" y="942538"/>
            <a:ext cx="5372416" cy="4808332"/>
          </a:xfrm>
          <a:prstGeom prst="rect">
            <a:avLst/>
          </a:prstGeom>
          <a:effectLst/>
        </p:spPr>
      </p:pic>
    </p:spTree>
    <p:extLst>
      <p:ext uri="{BB962C8B-B14F-4D97-AF65-F5344CB8AC3E}">
        <p14:creationId xmlns:p14="http://schemas.microsoft.com/office/powerpoint/2010/main" val="266022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697" y="2438400"/>
            <a:ext cx="3845272" cy="3785419"/>
          </a:xfrm>
        </p:spPr>
        <p:txBody>
          <a:bodyPr>
            <a:normAutofit/>
          </a:bodyPr>
          <a:lstStyle/>
          <a:p>
            <a:pPr>
              <a:buNone/>
            </a:pPr>
            <a:r>
              <a:rPr lang="en-US" sz="4000" dirty="0"/>
              <a:t>Parents do the best they can.</a:t>
            </a:r>
          </a:p>
        </p:txBody>
      </p:sp>
      <p:pic>
        <p:nvPicPr>
          <p:cNvPr id="6" name="Picture 5">
            <a:extLst>
              <a:ext uri="{FF2B5EF4-FFF2-40B4-BE49-F238E27FC236}">
                <a16:creationId xmlns:a16="http://schemas.microsoft.com/office/drawing/2014/main" id="{87538B77-5AC3-4BBD-9126-7E0C27D70D2E}"/>
              </a:ext>
            </a:extLst>
          </p:cNvPr>
          <p:cNvPicPr>
            <a:picLocks noChangeAspect="1"/>
          </p:cNvPicPr>
          <p:nvPr/>
        </p:nvPicPr>
        <p:blipFill rotWithShape="1">
          <a:blip r:embed="rId3"/>
          <a:srcRect l="16593"/>
          <a:stretch/>
        </p:blipFill>
        <p:spPr>
          <a:xfrm>
            <a:off x="4567959" y="10"/>
            <a:ext cx="4576040" cy="6857990"/>
          </a:xfrm>
          <a:prstGeom prst="rect">
            <a:avLst/>
          </a:prstGeom>
          <a:effectLst/>
        </p:spPr>
      </p:pic>
    </p:spTree>
    <p:extLst>
      <p:ext uri="{BB962C8B-B14F-4D97-AF65-F5344CB8AC3E}">
        <p14:creationId xmlns:p14="http://schemas.microsoft.com/office/powerpoint/2010/main" val="34994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101" y="365125"/>
            <a:ext cx="7080249" cy="1325563"/>
          </a:xfrm>
        </p:spPr>
        <p:txBody>
          <a:bodyPr>
            <a:normAutofit/>
          </a:bodyPr>
          <a:lstStyle/>
          <a:p>
            <a:pPr>
              <a:lnSpc>
                <a:spcPct val="90000"/>
              </a:lnSpc>
            </a:pPr>
            <a:r>
              <a:rPr lang="en-US"/>
              <a:t>Qualities for Building</a:t>
            </a:r>
            <a:br>
              <a:rPr lang="en-US"/>
            </a:br>
            <a:r>
              <a:rPr lang="en-US"/>
              <a:t>Parent/Worker Partnerships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1205688"/>
              </p:ext>
            </p:extLst>
          </p:nvPr>
        </p:nvGraphicFramePr>
        <p:xfrm>
          <a:off x="352425" y="1690688"/>
          <a:ext cx="8439150"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059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18"/>
            <a:ext cx="8229600" cy="868362"/>
          </a:xfrm>
          <a:solidFill>
            <a:schemeClr val="bg1"/>
          </a:solidFill>
          <a:ln>
            <a:solidFill>
              <a:schemeClr val="bg1"/>
            </a:solidFill>
          </a:ln>
        </p:spPr>
        <p:txBody>
          <a:bodyPr/>
          <a:lstStyle/>
          <a:p>
            <a:r>
              <a:rPr lang="en-US" dirty="0">
                <a:solidFill>
                  <a:srgbClr val="002060"/>
                </a:solidFill>
              </a:rPr>
              <a:t>Diverse Parent Populations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03180843"/>
              </p:ext>
            </p:extLst>
          </p:nvPr>
        </p:nvGraphicFramePr>
        <p:xfrm>
          <a:off x="152400" y="1219200"/>
          <a:ext cx="8839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http://farm4.staticflickr.com/3317/3514974393_e6745dd325_o.jpg"/>
          <p:cNvPicPr>
            <a:picLocks noChangeAspect="1" noChangeArrowheads="1"/>
          </p:cNvPicPr>
          <p:nvPr/>
        </p:nvPicPr>
        <p:blipFill rotWithShape="1">
          <a:blip r:embed="rId3" cstate="print">
            <a:alphaModFix amt="50000"/>
            <a:extLst/>
          </a:blip>
          <a:srcRect r="18000"/>
          <a:stretch/>
        </p:blipFill>
        <p:spPr bwMode="auto">
          <a:xfrm>
            <a:off x="20" y="1"/>
            <a:ext cx="9143980" cy="6857999"/>
          </a:xfrm>
          <a:prstGeom prst="rect">
            <a:avLst/>
          </a:prstGeom>
          <a:noFill/>
        </p:spPr>
      </p:pic>
      <p:sp>
        <p:nvSpPr>
          <p:cNvPr id="2" name="Title 1"/>
          <p:cNvSpPr>
            <a:spLocks noGrp="1"/>
          </p:cNvSpPr>
          <p:nvPr>
            <p:ph type="title"/>
          </p:nvPr>
        </p:nvSpPr>
        <p:spPr>
          <a:xfrm>
            <a:off x="1143000" y="1122362"/>
            <a:ext cx="6858000" cy="2900518"/>
          </a:xfrm>
        </p:spPr>
        <p:txBody>
          <a:bodyPr vert="horz" lIns="91440" tIns="45720" rIns="91440" bIns="45720" rtlCol="0" anchor="b">
            <a:normAutofit/>
          </a:bodyPr>
          <a:lstStyle/>
          <a:p>
            <a:pPr>
              <a:lnSpc>
                <a:spcPct val="90000"/>
              </a:lnSpc>
            </a:pPr>
            <a:r>
              <a:rPr lang="en-US" sz="6000">
                <a:solidFill>
                  <a:srgbClr val="FFFFFF"/>
                </a:solidFill>
              </a:rPr>
              <a:t>Meet the Barrons</a:t>
            </a:r>
          </a:p>
        </p:txBody>
      </p:sp>
      <p:sp>
        <p:nvSpPr>
          <p:cNvPr id="5" name="TextBox 4"/>
          <p:cNvSpPr txBox="1"/>
          <p:nvPr/>
        </p:nvSpPr>
        <p:spPr>
          <a:xfrm>
            <a:off x="1143000" y="4159404"/>
            <a:ext cx="6858000" cy="1098395"/>
          </a:xfrm>
          <a:prstGeom prst="rect">
            <a:avLst/>
          </a:prstGeom>
        </p:spPr>
        <p:txBody>
          <a:bodyPr vert="horz" lIns="91440" tIns="45720" rIns="91440" bIns="45720" rtlCol="0">
            <a:normAutofit/>
          </a:bodyPr>
          <a:lstStyle/>
          <a:p>
            <a:pPr algn="ctr">
              <a:lnSpc>
                <a:spcPct val="90000"/>
              </a:lnSpc>
              <a:spcBef>
                <a:spcPts val="1000"/>
              </a:spcBef>
            </a:pPr>
            <a:r>
              <a:rPr lang="en-US" sz="2400" b="1">
                <a:solidFill>
                  <a:srgbClr val="FFFFFF"/>
                </a:solidFill>
              </a:rPr>
              <a:t>“If you judge us we can’t trust you.” </a:t>
            </a: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3400" dirty="0">
                <a:solidFill>
                  <a:schemeClr val="accent1"/>
                </a:solidFill>
              </a:rPr>
              <a:t>Conversation Starters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381000"/>
            <a:ext cx="5170800" cy="6019799"/>
          </a:xfrm>
        </p:spPr>
        <p:txBody>
          <a:bodyPr anchor="ctr">
            <a:normAutofit/>
          </a:bodyPr>
          <a:lstStyle/>
          <a:p>
            <a:pPr marL="514350" indent="-514350">
              <a:buAutoNum type="arabicPeriod"/>
            </a:pPr>
            <a:r>
              <a:rPr lang="en-US" sz="2100" dirty="0" smtClean="0"/>
              <a:t>What qualities constitute ‘good enough’ parenting? How do factors such as culture, race, socioeconomics, and faith influence parenting practices?</a:t>
            </a:r>
          </a:p>
          <a:p>
            <a:pPr marL="514350" indent="-514350">
              <a:buAutoNum type="arabicPeriod"/>
            </a:pPr>
            <a:r>
              <a:rPr lang="en-US" sz="2100" dirty="0" smtClean="0"/>
              <a:t>In small groups, discuss situations in which the needs of children and those of parents conflict. In each instance, identify relational practice principles that affect decision-making.</a:t>
            </a:r>
          </a:p>
          <a:p>
            <a:pPr marL="514350" indent="-514350">
              <a:buAutoNum type="arabicPeriod"/>
            </a:pPr>
            <a:r>
              <a:rPr lang="en-US" sz="2100" dirty="0" smtClean="0"/>
              <a:t>What </a:t>
            </a:r>
            <a:r>
              <a:rPr lang="en-US" sz="2100" dirty="0"/>
              <a:t>did Paula Barron mean when she said, “If you judge us we can’t trust you</a:t>
            </a:r>
            <a:r>
              <a:rPr lang="en-US" sz="2100" dirty="0" smtClean="0"/>
              <a:t>?” Analyze the worker’s application of relational </a:t>
            </a:r>
            <a:r>
              <a:rPr lang="en-US" sz="2100" dirty="0"/>
              <a:t>practice principles in her work with </a:t>
            </a:r>
            <a:r>
              <a:rPr lang="en-US" sz="2100" dirty="0" smtClean="0"/>
              <a:t>the family?</a:t>
            </a:r>
            <a:endParaRPr lang="en-US" sz="2100" dirty="0"/>
          </a:p>
          <a:p>
            <a:pPr marL="514350" indent="-514350">
              <a:buAutoNum type="arabicPeriod"/>
            </a:pPr>
            <a:r>
              <a:rPr lang="en-US" sz="2100" dirty="0"/>
              <a:t>Would you consider the outcome of </a:t>
            </a:r>
            <a:r>
              <a:rPr lang="en-US" sz="2100" dirty="0" smtClean="0"/>
              <a:t>the Barron </a:t>
            </a:r>
            <a:r>
              <a:rPr lang="en-US" sz="2100" dirty="0"/>
              <a:t>case successful? Why? Why not?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8229600" cy="6324600"/>
          </a:xfrm>
        </p:spPr>
        <p:txBody>
          <a:bodyPr>
            <a:normAutofit/>
          </a:bodyPr>
          <a:lstStyle/>
          <a:p>
            <a:pPr algn="ctr">
              <a:buNone/>
            </a:pPr>
            <a:r>
              <a:rPr lang="en-US" sz="2800" dirty="0"/>
              <a:t>The term parent is broadly defined and inclusive of a range of adults and adolescents in parenting roles. </a:t>
            </a:r>
          </a:p>
        </p:txBody>
      </p:sp>
      <p:graphicFrame>
        <p:nvGraphicFramePr>
          <p:cNvPr id="6" name="Diagram 5"/>
          <p:cNvGraphicFramePr/>
          <p:nvPr>
            <p:extLst>
              <p:ext uri="{D42A27DB-BD31-4B8C-83A1-F6EECF244321}">
                <p14:modId xmlns:p14="http://schemas.microsoft.com/office/powerpoint/2010/main" val="2213885801"/>
              </p:ext>
            </p:extLst>
          </p:nvPr>
        </p:nvGraphicFramePr>
        <p:xfrm>
          <a:off x="762000" y="1371600"/>
          <a:ext cx="7696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666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lgn="ctr">
              <a:buNone/>
            </a:pPr>
            <a:r>
              <a:rPr lang="en-US" dirty="0"/>
              <a:t>Building worker-parent relationships is a dynamic and individualized process.</a:t>
            </a:r>
          </a:p>
        </p:txBody>
      </p:sp>
      <p:graphicFrame>
        <p:nvGraphicFramePr>
          <p:cNvPr id="5" name="Diagram 4"/>
          <p:cNvGraphicFramePr/>
          <p:nvPr>
            <p:extLst>
              <p:ext uri="{D42A27DB-BD31-4B8C-83A1-F6EECF244321}">
                <p14:modId xmlns:p14="http://schemas.microsoft.com/office/powerpoint/2010/main" val="2072429069"/>
              </p:ext>
            </p:extLst>
          </p:nvPr>
        </p:nvGraphicFramePr>
        <p:xfrm>
          <a:off x="-304800" y="1600200"/>
          <a:ext cx="8534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eft Arrow 7"/>
          <p:cNvSpPr/>
          <p:nvPr/>
        </p:nvSpPr>
        <p:spPr>
          <a:xfrm>
            <a:off x="6442928" y="4305300"/>
            <a:ext cx="1816608" cy="1143000"/>
          </a:xfrm>
          <a:prstGeom prst="left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Prior Negative Experiences</a:t>
            </a:r>
          </a:p>
        </p:txBody>
      </p:sp>
      <p:sp>
        <p:nvSpPr>
          <p:cNvPr id="9" name="Left Arrow 8"/>
          <p:cNvSpPr/>
          <p:nvPr/>
        </p:nvSpPr>
        <p:spPr>
          <a:xfrm>
            <a:off x="6400800" y="2438400"/>
            <a:ext cx="1828800" cy="1143000"/>
          </a:xfrm>
          <a:prstGeom prst="lef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Shame</a:t>
            </a:r>
          </a:p>
          <a:p>
            <a:pPr algn="ctr"/>
            <a:r>
              <a:rPr lang="en-US" dirty="0"/>
              <a:t>Fear</a:t>
            </a:r>
          </a:p>
        </p:txBody>
      </p:sp>
    </p:spTree>
    <p:extLst>
      <p:ext uri="{BB962C8B-B14F-4D97-AF65-F5344CB8AC3E}">
        <p14:creationId xmlns:p14="http://schemas.microsoft.com/office/powerpoint/2010/main" val="319525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438400"/>
            <a:ext cx="3072897" cy="3785419"/>
          </a:xfrm>
        </p:spPr>
        <p:txBody>
          <a:bodyPr>
            <a:normAutofit/>
          </a:bodyPr>
          <a:lstStyle/>
          <a:p>
            <a:pPr indent="0">
              <a:buNone/>
            </a:pPr>
            <a:r>
              <a:rPr lang="en-US" sz="2400" dirty="0"/>
              <a:t>Workers may feel caught in the middle priorities of children and those of their parents.</a:t>
            </a:r>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54" r="9521"/>
          <a:stretch/>
        </p:blipFill>
        <p:spPr bwMode="auto">
          <a:xfrm>
            <a:off x="3479292" y="10"/>
            <a:ext cx="5664708"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7" t="9091" r="30670" b="1"/>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Rectangle 70">
            <a:extLst>
              <a:ext uri="{FF2B5EF4-FFF2-40B4-BE49-F238E27FC236}">
                <a16:creationId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5581" y="914400"/>
            <a:ext cx="4965379" cy="4980373"/>
          </a:xfrm>
        </p:spPr>
        <p:txBody>
          <a:bodyPr>
            <a:normAutofit/>
          </a:bodyPr>
          <a:lstStyle/>
          <a:p>
            <a:pPr marL="0" indent="0">
              <a:lnSpc>
                <a:spcPct val="90000"/>
              </a:lnSpc>
              <a:spcBef>
                <a:spcPts val="0"/>
              </a:spcBef>
              <a:buNone/>
            </a:pPr>
            <a:r>
              <a:rPr lang="en-US" sz="2400" dirty="0"/>
              <a:t>Today’s parents are expected to keep children protected and safe from harm. Yet this conceptualization of parents’ roles and children’s needs has not always been the case. </a:t>
            </a:r>
          </a:p>
          <a:p>
            <a:pPr marL="0" indent="0">
              <a:lnSpc>
                <a:spcPct val="90000"/>
              </a:lnSpc>
              <a:buNone/>
            </a:pPr>
            <a:endParaRPr lang="en-US" sz="1500" dirty="0"/>
          </a:p>
          <a:p>
            <a:pPr marL="0" indent="0">
              <a:lnSpc>
                <a:spcPct val="90000"/>
              </a:lnSpc>
              <a:buNone/>
            </a:pPr>
            <a:endParaRPr lang="en-US" sz="1500" dirty="0"/>
          </a:p>
          <a:p>
            <a:pPr marL="0" indent="0">
              <a:lnSpc>
                <a:spcPct val="90000"/>
              </a:lnSpc>
              <a:buNone/>
            </a:pPr>
            <a:endParaRPr lang="en-US" sz="1500" dirty="0"/>
          </a:p>
          <a:p>
            <a:pPr marL="0" indent="0">
              <a:lnSpc>
                <a:spcPct val="90000"/>
              </a:lnSpc>
              <a:buNone/>
            </a:pPr>
            <a:endParaRPr lang="en-US" sz="1500" dirty="0"/>
          </a:p>
          <a:p>
            <a:pPr marL="0" indent="0">
              <a:lnSpc>
                <a:spcPct val="90000"/>
              </a:lnSpc>
              <a:buNone/>
            </a:pPr>
            <a:endParaRPr lang="en-US" sz="1500" dirty="0"/>
          </a:p>
          <a:p>
            <a:pPr marL="0" indent="0">
              <a:lnSpc>
                <a:spcPct val="90000"/>
              </a:lnSpc>
              <a:buNone/>
            </a:pPr>
            <a:endParaRPr lang="en-US" sz="1500" dirty="0"/>
          </a:p>
          <a:p>
            <a:pPr marL="0" indent="0">
              <a:lnSpc>
                <a:spcPct val="90000"/>
              </a:lnSpc>
              <a:buNone/>
            </a:pPr>
            <a:endParaRPr lang="en-US" sz="1500" dirty="0"/>
          </a:p>
          <a:p>
            <a:pPr marL="0" indent="0">
              <a:lnSpc>
                <a:spcPct val="90000"/>
              </a:lnSpc>
              <a:buNone/>
            </a:pPr>
            <a:endParaRPr lang="en-US" sz="1500" dirty="0"/>
          </a:p>
          <a:p>
            <a:pPr marL="0" indent="0">
              <a:lnSpc>
                <a:spcPct val="90000"/>
              </a:lnSpc>
              <a:buNone/>
            </a:pPr>
            <a:endParaRPr lang="en-US" sz="1500" dirty="0"/>
          </a:p>
          <a:p>
            <a:pPr marL="0" indent="0">
              <a:lnSpc>
                <a:spcPct val="90000"/>
              </a:lnSpc>
              <a:buNone/>
            </a:pPr>
            <a:endParaRPr lang="en-US" sz="1800" dirty="0"/>
          </a:p>
          <a:p>
            <a:pPr marL="0" indent="0">
              <a:lnSpc>
                <a:spcPct val="90000"/>
              </a:lnSpc>
              <a:buNone/>
            </a:pPr>
            <a:r>
              <a:rPr lang="en-US" sz="1800" dirty="0"/>
              <a:t>Postmarked 1907. Boys as young as nine worked in the breakers picking slate out of the coal.</a:t>
            </a:r>
          </a:p>
          <a:p>
            <a:pPr marL="0" indent="0">
              <a:lnSpc>
                <a:spcPct val="90000"/>
              </a:lnSpc>
              <a:buNone/>
            </a:pP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6324600"/>
          </a:xfrm>
        </p:spPr>
        <p:txBody>
          <a:bodyPr/>
          <a:lstStyle/>
          <a:p>
            <a:pPr marL="0" indent="0" algn="ctr">
              <a:buNone/>
            </a:pPr>
            <a:r>
              <a:rPr lang="en-US" sz="2800" dirty="0"/>
              <a:t>Early in the 20</a:t>
            </a:r>
            <a:r>
              <a:rPr lang="en-US" sz="2800" baseline="30000" dirty="0"/>
              <a:t>th</a:t>
            </a:r>
            <a:r>
              <a:rPr lang="en-US" sz="2800" dirty="0"/>
              <a:t> century, two institutions took the lead for children’s needs: The </a:t>
            </a:r>
            <a:r>
              <a:rPr lang="en-US" sz="2800" b="1" dirty="0"/>
              <a:t>juvenile justice system </a:t>
            </a:r>
            <a:r>
              <a:rPr lang="en-US" sz="2800" dirty="0"/>
              <a:t>aided children convicted of crimes; and </a:t>
            </a:r>
            <a:r>
              <a:rPr lang="en-US" sz="2800" b="1" dirty="0"/>
              <a:t>child guidance centers </a:t>
            </a:r>
            <a:r>
              <a:rPr lang="en-US" sz="2800" dirty="0"/>
              <a:t>responded to children identified as mentally and emotionally troubled.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0" y="3276600"/>
            <a:ext cx="3662680" cy="290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3880" y="6336030"/>
            <a:ext cx="3048000" cy="369332"/>
          </a:xfrm>
          <a:prstGeom prst="rect">
            <a:avLst/>
          </a:prstGeom>
          <a:noFill/>
        </p:spPr>
        <p:txBody>
          <a:bodyPr wrap="square" rtlCol="0">
            <a:spAutoFit/>
          </a:bodyPr>
          <a:lstStyle/>
          <a:p>
            <a:r>
              <a:rPr lang="en-US" dirty="0"/>
              <a:t>       Juvenile Court Boys</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480" y="3276600"/>
            <a:ext cx="3296412" cy="290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0" y="6336030"/>
            <a:ext cx="2743200" cy="369332"/>
          </a:xfrm>
          <a:prstGeom prst="rect">
            <a:avLst/>
          </a:prstGeom>
          <a:noFill/>
        </p:spPr>
        <p:txBody>
          <a:bodyPr wrap="square" rtlCol="0">
            <a:spAutoFit/>
          </a:bodyPr>
          <a:lstStyle/>
          <a:p>
            <a:r>
              <a:rPr lang="en-US" dirty="0"/>
              <a:t>      Parents of the 1930’s</a:t>
            </a:r>
          </a:p>
        </p:txBody>
      </p:sp>
    </p:spTree>
    <p:extLst>
      <p:ext uri="{BB962C8B-B14F-4D97-AF65-F5344CB8AC3E}">
        <p14:creationId xmlns:p14="http://schemas.microsoft.com/office/powerpoint/2010/main" val="760222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B6D580-CA62-4EA1-A0DD-62D66472A3DD}"/>
              </a:ext>
            </a:extLst>
          </p:cNvPr>
          <p:cNvPicPr>
            <a:picLocks noChangeAspect="1"/>
          </p:cNvPicPr>
          <p:nvPr/>
        </p:nvPicPr>
        <p:blipFill rotWithShape="1">
          <a:blip r:embed="rId3"/>
          <a:srcRect t="29430" b="9777"/>
          <a:stretch/>
        </p:blipFill>
        <p:spPr>
          <a:xfrm>
            <a:off x="20" y="10"/>
            <a:ext cx="9143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2800" dirty="0"/>
              <a:t>Children’s rights to safety and freedom from maltreatment were asserted by the Child Abuse Prevention and Treatment Act (CAPTA) of 1974.</a:t>
            </a:r>
          </a:p>
        </p:txBody>
      </p:sp>
    </p:spTree>
    <p:extLst>
      <p:ext uri="{BB962C8B-B14F-4D97-AF65-F5344CB8AC3E}">
        <p14:creationId xmlns:p14="http://schemas.microsoft.com/office/powerpoint/2010/main" val="3409306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B75EED-30FC-47EA-885D-16FFF612CEA7}"/>
              </a:ext>
            </a:extLst>
          </p:cNvPr>
          <p:cNvPicPr>
            <a:picLocks noChangeAspect="1"/>
          </p:cNvPicPr>
          <p:nvPr/>
        </p:nvPicPr>
        <p:blipFill rotWithShape="1">
          <a:blip r:embed="rId3"/>
          <a:srcRect l="17978" r="6075"/>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8705E"/>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2000" dirty="0"/>
              <a:t>People enter into parenthood with hopes and dreams for their children. They do not anticipate or prepare for the fact that their children may need therapeutic interventions in the future. </a:t>
            </a:r>
          </a:p>
        </p:txBody>
      </p:sp>
    </p:spTree>
    <p:extLst>
      <p:ext uri="{BB962C8B-B14F-4D97-AF65-F5344CB8AC3E}">
        <p14:creationId xmlns:p14="http://schemas.microsoft.com/office/powerpoint/2010/main" val="371674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698" y="2438400"/>
            <a:ext cx="2738599" cy="3785419"/>
          </a:xfrm>
        </p:spPr>
        <p:txBody>
          <a:bodyPr>
            <a:normAutofit/>
          </a:bodyPr>
          <a:lstStyle/>
          <a:p>
            <a:pPr marL="0" indent="0">
              <a:buNone/>
            </a:pPr>
            <a:r>
              <a:rPr lang="en-US" sz="2400" dirty="0"/>
              <a:t>Engaging effectively with parents takes </a:t>
            </a:r>
            <a:r>
              <a:rPr lang="en-US" sz="2400" b="1" dirty="0"/>
              <a:t>time</a:t>
            </a:r>
            <a:r>
              <a:rPr lang="en-US" sz="2400" dirty="0"/>
              <a:t>, </a:t>
            </a:r>
            <a:r>
              <a:rPr lang="en-US" sz="2400" b="1" dirty="0"/>
              <a:t>humility</a:t>
            </a:r>
            <a:r>
              <a:rPr lang="en-US" sz="2400" dirty="0"/>
              <a:t>, and </a:t>
            </a:r>
            <a:r>
              <a:rPr lang="en-US" sz="2400" b="1" dirty="0"/>
              <a:t>patience</a:t>
            </a:r>
            <a:r>
              <a:rPr lang="en-US" sz="2400" dirty="0"/>
              <a:t>. </a:t>
            </a:r>
          </a:p>
        </p:txBody>
      </p:sp>
      <p:pic>
        <p:nvPicPr>
          <p:cNvPr id="6" name="Picture 5">
            <a:extLst>
              <a:ext uri="{FF2B5EF4-FFF2-40B4-BE49-F238E27FC236}">
                <a16:creationId xmlns:a16="http://schemas.microsoft.com/office/drawing/2014/main" id="{9D558627-4F65-480C-98A4-C1187E7519F8}"/>
              </a:ext>
            </a:extLst>
          </p:cNvPr>
          <p:cNvPicPr>
            <a:picLocks noChangeAspect="1"/>
          </p:cNvPicPr>
          <p:nvPr/>
        </p:nvPicPr>
        <p:blipFill rotWithShape="1">
          <a:blip r:embed="rId3"/>
          <a:srcRect l="32797" r="12066" b="-1"/>
          <a:stretch/>
        </p:blipFill>
        <p:spPr>
          <a:xfrm>
            <a:off x="3479292" y="10"/>
            <a:ext cx="5664708" cy="6857990"/>
          </a:xfrm>
          <a:prstGeom prst="rect">
            <a:avLst/>
          </a:prstGeom>
          <a:effectLst/>
        </p:spPr>
      </p:pic>
    </p:spTree>
    <p:extLst>
      <p:ext uri="{BB962C8B-B14F-4D97-AF65-F5344CB8AC3E}">
        <p14:creationId xmlns:p14="http://schemas.microsoft.com/office/powerpoint/2010/main" val="3756675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2924</Words>
  <Application>Microsoft Office PowerPoint</Application>
  <PresentationFormat>On-screen Show (4:3)</PresentationFormat>
  <Paragraphs>131</Paragraphs>
  <Slides>14</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Chapter 6: Working with Parents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Qualities for Building Parent/Worker Partnerships</vt:lpstr>
      <vt:lpstr>Diverse Parent Populations</vt:lpstr>
      <vt:lpstr>Meet the Barrons</vt:lpstr>
      <vt:lpstr>Conversation Starters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Working with Parents</dc:title>
  <dc:creator>Shelley Cohen Konrad</dc:creator>
  <cp:lastModifiedBy>PALAZZO, Alyssa</cp:lastModifiedBy>
  <cp:revision>5</cp:revision>
  <dcterms:created xsi:type="dcterms:W3CDTF">2019-06-28T01:15:46Z</dcterms:created>
  <dcterms:modified xsi:type="dcterms:W3CDTF">2019-07-18T13:43:48Z</dcterms:modified>
</cp:coreProperties>
</file>