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4" r:id="rId2"/>
    <p:sldId id="259" r:id="rId3"/>
    <p:sldId id="260" r:id="rId4"/>
    <p:sldId id="261" r:id="rId5"/>
    <p:sldId id="262" r:id="rId6"/>
    <p:sldId id="263" r:id="rId7"/>
    <p:sldId id="264" r:id="rId8"/>
    <p:sldId id="266" r:id="rId9"/>
    <p:sldId id="275" r:id="rId10"/>
    <p:sldId id="267" r:id="rId11"/>
    <p:sldId id="276" r:id="rId12"/>
    <p:sldId id="268" r:id="rId13"/>
    <p:sldId id="269" r:id="rId14"/>
    <p:sldId id="273" r:id="rId15"/>
    <p:sldId id="277"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A3226E-232E-4C69-ABF0-370C9245A7A2}" type="doc">
      <dgm:prSet loTypeId="urn:microsoft.com/office/officeart/2005/8/layout/radial6" loCatId="relationship" qsTypeId="urn:microsoft.com/office/officeart/2005/8/quickstyle/simple1" qsCatId="simple" csTypeId="urn:microsoft.com/office/officeart/2005/8/colors/colorful3" csCatId="colorful" phldr="1"/>
      <dgm:spPr/>
      <dgm:t>
        <a:bodyPr/>
        <a:lstStyle/>
        <a:p>
          <a:endParaRPr lang="en-US"/>
        </a:p>
      </dgm:t>
    </dgm:pt>
    <dgm:pt modelId="{BFFD1EB4-69F5-4ECA-B89E-E612CC3766C1}">
      <dgm:prSet phldrT="[Text]"/>
      <dgm:spPr>
        <a:solidFill>
          <a:srgbClr val="C00000"/>
        </a:solidFill>
        <a:ln>
          <a:solidFill>
            <a:schemeClr val="accent1"/>
          </a:solidFill>
        </a:ln>
      </dgm:spPr>
      <dgm:t>
        <a:bodyPr/>
        <a:lstStyle/>
        <a:p>
          <a:r>
            <a:rPr lang="en-US" dirty="0"/>
            <a:t>Actions</a:t>
          </a:r>
        </a:p>
      </dgm:t>
    </dgm:pt>
    <dgm:pt modelId="{D2562E0A-0319-4F7A-9829-9F59AE539FAC}" type="parTrans" cxnId="{A244644E-57D0-4728-A962-CCC7971A04A7}">
      <dgm:prSet/>
      <dgm:spPr/>
      <dgm:t>
        <a:bodyPr/>
        <a:lstStyle/>
        <a:p>
          <a:endParaRPr lang="en-US"/>
        </a:p>
      </dgm:t>
    </dgm:pt>
    <dgm:pt modelId="{9D2B073C-19A9-4CFB-9226-24D6CDFABF93}" type="sibTrans" cxnId="{A244644E-57D0-4728-A962-CCC7971A04A7}">
      <dgm:prSet/>
      <dgm:spPr/>
      <dgm:t>
        <a:bodyPr/>
        <a:lstStyle/>
        <a:p>
          <a:endParaRPr lang="en-US"/>
        </a:p>
      </dgm:t>
    </dgm:pt>
    <dgm:pt modelId="{9EBB2372-8595-4F90-B853-15D40DDFC154}">
      <dgm:prSet phldrT="[Text]"/>
      <dgm:spPr/>
      <dgm:t>
        <a:bodyPr/>
        <a:lstStyle/>
        <a:p>
          <a:r>
            <a:rPr lang="en-US" dirty="0"/>
            <a:t>Attention to Children’s Interests</a:t>
          </a:r>
        </a:p>
      </dgm:t>
    </dgm:pt>
    <dgm:pt modelId="{7344B781-12D9-426B-8917-1C7145CA80C7}" type="parTrans" cxnId="{A2DF5980-E104-4C15-8335-5181939A022B}">
      <dgm:prSet/>
      <dgm:spPr/>
      <dgm:t>
        <a:bodyPr/>
        <a:lstStyle/>
        <a:p>
          <a:endParaRPr lang="en-US"/>
        </a:p>
      </dgm:t>
    </dgm:pt>
    <dgm:pt modelId="{E746E0C3-5359-4696-B78A-EDB34BB024CF}" type="sibTrans" cxnId="{A2DF5980-E104-4C15-8335-5181939A022B}">
      <dgm:prSet/>
      <dgm:spPr/>
      <dgm:t>
        <a:bodyPr/>
        <a:lstStyle/>
        <a:p>
          <a:endParaRPr lang="en-US"/>
        </a:p>
      </dgm:t>
    </dgm:pt>
    <dgm:pt modelId="{4679B5DD-AFDA-4FCF-9597-E2E339BB6377}">
      <dgm:prSet phldrT="[Text]"/>
      <dgm:spPr/>
      <dgm:t>
        <a:bodyPr/>
        <a:lstStyle/>
        <a:p>
          <a:r>
            <a:rPr lang="en-US" dirty="0"/>
            <a:t>Express Genuine Curiosity</a:t>
          </a:r>
        </a:p>
      </dgm:t>
    </dgm:pt>
    <dgm:pt modelId="{CAC6063B-41B9-4615-B783-3C967ED26522}" type="parTrans" cxnId="{B3787DAC-27A4-480C-BD5B-223E111F43F8}">
      <dgm:prSet/>
      <dgm:spPr/>
      <dgm:t>
        <a:bodyPr/>
        <a:lstStyle/>
        <a:p>
          <a:endParaRPr lang="en-US"/>
        </a:p>
      </dgm:t>
    </dgm:pt>
    <dgm:pt modelId="{98E57A2B-8C09-4FB0-B80A-8102567A2AD9}" type="sibTrans" cxnId="{B3787DAC-27A4-480C-BD5B-223E111F43F8}">
      <dgm:prSet/>
      <dgm:spPr/>
      <dgm:t>
        <a:bodyPr/>
        <a:lstStyle/>
        <a:p>
          <a:endParaRPr lang="en-US"/>
        </a:p>
      </dgm:t>
    </dgm:pt>
    <dgm:pt modelId="{FB61BDE1-50CB-4966-BBE6-6B947B03EDC9}">
      <dgm:prSet phldrT="[Text]"/>
      <dgm:spPr/>
      <dgm:t>
        <a:bodyPr/>
        <a:lstStyle/>
        <a:p>
          <a:r>
            <a:rPr lang="en-US" dirty="0"/>
            <a:t>Never Dismiss feelings </a:t>
          </a:r>
        </a:p>
      </dgm:t>
    </dgm:pt>
    <dgm:pt modelId="{64AAC273-2BD0-406B-B183-1D42090D07B0}" type="parTrans" cxnId="{E35AE53D-E001-46AA-9185-C87275BE3E56}">
      <dgm:prSet/>
      <dgm:spPr/>
      <dgm:t>
        <a:bodyPr/>
        <a:lstStyle/>
        <a:p>
          <a:endParaRPr lang="en-US"/>
        </a:p>
      </dgm:t>
    </dgm:pt>
    <dgm:pt modelId="{EC0D194C-FEB8-467C-A105-618B393E78C1}" type="sibTrans" cxnId="{E35AE53D-E001-46AA-9185-C87275BE3E56}">
      <dgm:prSet/>
      <dgm:spPr/>
      <dgm:t>
        <a:bodyPr/>
        <a:lstStyle/>
        <a:p>
          <a:endParaRPr lang="en-US"/>
        </a:p>
      </dgm:t>
    </dgm:pt>
    <dgm:pt modelId="{47CD7918-70F8-4A99-8088-37C861939012}">
      <dgm:prSet phldrT="[Text]"/>
      <dgm:spPr/>
      <dgm:t>
        <a:bodyPr/>
        <a:lstStyle/>
        <a:p>
          <a:r>
            <a:rPr lang="en-US" dirty="0"/>
            <a:t>Invite active communication</a:t>
          </a:r>
        </a:p>
      </dgm:t>
    </dgm:pt>
    <dgm:pt modelId="{2F0E3642-2988-429A-A9FA-71802CE695ED}" type="parTrans" cxnId="{7A6ECEF3-04B1-41A8-A9BD-8EA19F60BA57}">
      <dgm:prSet/>
      <dgm:spPr/>
      <dgm:t>
        <a:bodyPr/>
        <a:lstStyle/>
        <a:p>
          <a:endParaRPr lang="en-US"/>
        </a:p>
      </dgm:t>
    </dgm:pt>
    <dgm:pt modelId="{5721324B-406A-4888-BB12-ECA9D33DA5D6}" type="sibTrans" cxnId="{7A6ECEF3-04B1-41A8-A9BD-8EA19F60BA57}">
      <dgm:prSet/>
      <dgm:spPr/>
      <dgm:t>
        <a:bodyPr/>
        <a:lstStyle/>
        <a:p>
          <a:endParaRPr lang="en-US"/>
        </a:p>
      </dgm:t>
    </dgm:pt>
    <dgm:pt modelId="{CDAC6E84-32D4-44FF-81DA-2E229E40AE70}">
      <dgm:prSet custT="1"/>
      <dgm:spPr/>
      <dgm:t>
        <a:bodyPr/>
        <a:lstStyle/>
        <a:p>
          <a:r>
            <a:rPr lang="en-US" sz="1050" dirty="0"/>
            <a:t>Validation</a:t>
          </a:r>
        </a:p>
      </dgm:t>
    </dgm:pt>
    <dgm:pt modelId="{AF610FEA-37E7-4523-BE85-AD8A40DB27CE}" type="parTrans" cxnId="{7B94B76E-7540-47BF-8747-689FADC55477}">
      <dgm:prSet/>
      <dgm:spPr/>
      <dgm:t>
        <a:bodyPr/>
        <a:lstStyle/>
        <a:p>
          <a:endParaRPr lang="en-US"/>
        </a:p>
      </dgm:t>
    </dgm:pt>
    <dgm:pt modelId="{B5F61D6E-05E6-4FAD-BD70-F30D6EA0D7C6}" type="sibTrans" cxnId="{7B94B76E-7540-47BF-8747-689FADC55477}">
      <dgm:prSet/>
      <dgm:spPr/>
      <dgm:t>
        <a:bodyPr/>
        <a:lstStyle/>
        <a:p>
          <a:endParaRPr lang="en-US"/>
        </a:p>
      </dgm:t>
    </dgm:pt>
    <dgm:pt modelId="{C71F2B9C-DF3D-4521-9D1C-7DA4BB0BD57D}" type="pres">
      <dgm:prSet presAssocID="{4AA3226E-232E-4C69-ABF0-370C9245A7A2}" presName="Name0" presStyleCnt="0">
        <dgm:presLayoutVars>
          <dgm:chMax val="1"/>
          <dgm:dir/>
          <dgm:animLvl val="ctr"/>
          <dgm:resizeHandles val="exact"/>
        </dgm:presLayoutVars>
      </dgm:prSet>
      <dgm:spPr/>
    </dgm:pt>
    <dgm:pt modelId="{3FF26AF8-21AF-4BC5-A6B1-EB7B5DD6092A}" type="pres">
      <dgm:prSet presAssocID="{BFFD1EB4-69F5-4ECA-B89E-E612CC3766C1}" presName="centerShape" presStyleLbl="node0" presStyleIdx="0" presStyleCnt="1"/>
      <dgm:spPr/>
    </dgm:pt>
    <dgm:pt modelId="{D87678FE-283A-496D-A975-3D4FE4A83AFE}" type="pres">
      <dgm:prSet presAssocID="{9EBB2372-8595-4F90-B853-15D40DDFC154}" presName="node" presStyleLbl="node1" presStyleIdx="0" presStyleCnt="5">
        <dgm:presLayoutVars>
          <dgm:bulletEnabled val="1"/>
        </dgm:presLayoutVars>
      </dgm:prSet>
      <dgm:spPr/>
    </dgm:pt>
    <dgm:pt modelId="{173474FF-40D6-4A2D-AB9D-B41730009C4B}" type="pres">
      <dgm:prSet presAssocID="{9EBB2372-8595-4F90-B853-15D40DDFC154}" presName="dummy" presStyleCnt="0"/>
      <dgm:spPr/>
    </dgm:pt>
    <dgm:pt modelId="{E6D87104-0E10-49CA-8E2A-5769E4E750F8}" type="pres">
      <dgm:prSet presAssocID="{E746E0C3-5359-4696-B78A-EDB34BB024CF}" presName="sibTrans" presStyleLbl="sibTrans2D1" presStyleIdx="0" presStyleCnt="5"/>
      <dgm:spPr/>
    </dgm:pt>
    <dgm:pt modelId="{ED883F2B-D98F-41BE-92AA-6FB7E18E25B0}" type="pres">
      <dgm:prSet presAssocID="{CDAC6E84-32D4-44FF-81DA-2E229E40AE70}" presName="node" presStyleLbl="node1" presStyleIdx="1" presStyleCnt="5">
        <dgm:presLayoutVars>
          <dgm:bulletEnabled val="1"/>
        </dgm:presLayoutVars>
      </dgm:prSet>
      <dgm:spPr/>
    </dgm:pt>
    <dgm:pt modelId="{39D9D056-0F85-4DDA-B92C-7E8BC776B05E}" type="pres">
      <dgm:prSet presAssocID="{CDAC6E84-32D4-44FF-81DA-2E229E40AE70}" presName="dummy" presStyleCnt="0"/>
      <dgm:spPr/>
    </dgm:pt>
    <dgm:pt modelId="{1605F1A6-D787-4797-B8A0-1A239E53147F}" type="pres">
      <dgm:prSet presAssocID="{B5F61D6E-05E6-4FAD-BD70-F30D6EA0D7C6}" presName="sibTrans" presStyleLbl="sibTrans2D1" presStyleIdx="1" presStyleCnt="5"/>
      <dgm:spPr/>
    </dgm:pt>
    <dgm:pt modelId="{D5C34B18-275F-4FD3-B196-B7EDBCA59A6A}" type="pres">
      <dgm:prSet presAssocID="{4679B5DD-AFDA-4FCF-9597-E2E339BB6377}" presName="node" presStyleLbl="node1" presStyleIdx="2" presStyleCnt="5">
        <dgm:presLayoutVars>
          <dgm:bulletEnabled val="1"/>
        </dgm:presLayoutVars>
      </dgm:prSet>
      <dgm:spPr/>
    </dgm:pt>
    <dgm:pt modelId="{CEE3EA5A-B85A-46B3-86AB-F43A894D728E}" type="pres">
      <dgm:prSet presAssocID="{4679B5DD-AFDA-4FCF-9597-E2E339BB6377}" presName="dummy" presStyleCnt="0"/>
      <dgm:spPr/>
    </dgm:pt>
    <dgm:pt modelId="{0339F0F8-31A0-413E-B3A5-F8A455863E8F}" type="pres">
      <dgm:prSet presAssocID="{98E57A2B-8C09-4FB0-B80A-8102567A2AD9}" presName="sibTrans" presStyleLbl="sibTrans2D1" presStyleIdx="2" presStyleCnt="5"/>
      <dgm:spPr/>
    </dgm:pt>
    <dgm:pt modelId="{76AF2262-E852-49CD-A384-7FE6155FFA7B}" type="pres">
      <dgm:prSet presAssocID="{FB61BDE1-50CB-4966-BBE6-6B947B03EDC9}" presName="node" presStyleLbl="node1" presStyleIdx="3" presStyleCnt="5">
        <dgm:presLayoutVars>
          <dgm:bulletEnabled val="1"/>
        </dgm:presLayoutVars>
      </dgm:prSet>
      <dgm:spPr/>
    </dgm:pt>
    <dgm:pt modelId="{77D04B9E-8393-4ECE-B1C4-379031CC42C6}" type="pres">
      <dgm:prSet presAssocID="{FB61BDE1-50CB-4966-BBE6-6B947B03EDC9}" presName="dummy" presStyleCnt="0"/>
      <dgm:spPr/>
    </dgm:pt>
    <dgm:pt modelId="{3F42AC57-CCD4-45D4-A455-65267CFAAEC8}" type="pres">
      <dgm:prSet presAssocID="{EC0D194C-FEB8-467C-A105-618B393E78C1}" presName="sibTrans" presStyleLbl="sibTrans2D1" presStyleIdx="3" presStyleCnt="5"/>
      <dgm:spPr/>
    </dgm:pt>
    <dgm:pt modelId="{6B6D0214-860B-46FF-B6ED-C4AED507A2ED}" type="pres">
      <dgm:prSet presAssocID="{47CD7918-70F8-4A99-8088-37C861939012}" presName="node" presStyleLbl="node1" presStyleIdx="4" presStyleCnt="5">
        <dgm:presLayoutVars>
          <dgm:bulletEnabled val="1"/>
        </dgm:presLayoutVars>
      </dgm:prSet>
      <dgm:spPr/>
    </dgm:pt>
    <dgm:pt modelId="{5A7468C6-478F-47BB-ACFB-42472ACC8AE3}" type="pres">
      <dgm:prSet presAssocID="{47CD7918-70F8-4A99-8088-37C861939012}" presName="dummy" presStyleCnt="0"/>
      <dgm:spPr/>
    </dgm:pt>
    <dgm:pt modelId="{AA0F275E-E7E8-48CD-8991-DB1902C4C14C}" type="pres">
      <dgm:prSet presAssocID="{5721324B-406A-4888-BB12-ECA9D33DA5D6}" presName="sibTrans" presStyleLbl="sibTrans2D1" presStyleIdx="4" presStyleCnt="5"/>
      <dgm:spPr/>
    </dgm:pt>
  </dgm:ptLst>
  <dgm:cxnLst>
    <dgm:cxn modelId="{34562619-4186-4CE7-81B5-32633D7C481F}" type="presOf" srcId="{CDAC6E84-32D4-44FF-81DA-2E229E40AE70}" destId="{ED883F2B-D98F-41BE-92AA-6FB7E18E25B0}" srcOrd="0" destOrd="0" presId="urn:microsoft.com/office/officeart/2005/8/layout/radial6"/>
    <dgm:cxn modelId="{A541BE27-DD0D-43E0-8A4B-F0FD01A597D2}" type="presOf" srcId="{9EBB2372-8595-4F90-B853-15D40DDFC154}" destId="{D87678FE-283A-496D-A975-3D4FE4A83AFE}" srcOrd="0" destOrd="0" presId="urn:microsoft.com/office/officeart/2005/8/layout/radial6"/>
    <dgm:cxn modelId="{385F7738-39E4-439D-8B6E-BA48F88ACBA4}" type="presOf" srcId="{4AA3226E-232E-4C69-ABF0-370C9245A7A2}" destId="{C71F2B9C-DF3D-4521-9D1C-7DA4BB0BD57D}" srcOrd="0" destOrd="0" presId="urn:microsoft.com/office/officeart/2005/8/layout/radial6"/>
    <dgm:cxn modelId="{E35AE53D-E001-46AA-9185-C87275BE3E56}" srcId="{BFFD1EB4-69F5-4ECA-B89E-E612CC3766C1}" destId="{FB61BDE1-50CB-4966-BBE6-6B947B03EDC9}" srcOrd="3" destOrd="0" parTransId="{64AAC273-2BD0-406B-B183-1D42090D07B0}" sibTransId="{EC0D194C-FEB8-467C-A105-618B393E78C1}"/>
    <dgm:cxn modelId="{9F696066-C12F-4E11-AA8B-A56603EA3076}" type="presOf" srcId="{FB61BDE1-50CB-4966-BBE6-6B947B03EDC9}" destId="{76AF2262-E852-49CD-A384-7FE6155FFA7B}" srcOrd="0" destOrd="0" presId="urn:microsoft.com/office/officeart/2005/8/layout/radial6"/>
    <dgm:cxn modelId="{66A24D68-2893-4D61-A37A-D312BA77AD62}" type="presOf" srcId="{E746E0C3-5359-4696-B78A-EDB34BB024CF}" destId="{E6D87104-0E10-49CA-8E2A-5769E4E750F8}" srcOrd="0" destOrd="0" presId="urn:microsoft.com/office/officeart/2005/8/layout/radial6"/>
    <dgm:cxn modelId="{A244644E-57D0-4728-A962-CCC7971A04A7}" srcId="{4AA3226E-232E-4C69-ABF0-370C9245A7A2}" destId="{BFFD1EB4-69F5-4ECA-B89E-E612CC3766C1}" srcOrd="0" destOrd="0" parTransId="{D2562E0A-0319-4F7A-9829-9F59AE539FAC}" sibTransId="{9D2B073C-19A9-4CFB-9226-24D6CDFABF93}"/>
    <dgm:cxn modelId="{7B94B76E-7540-47BF-8747-689FADC55477}" srcId="{BFFD1EB4-69F5-4ECA-B89E-E612CC3766C1}" destId="{CDAC6E84-32D4-44FF-81DA-2E229E40AE70}" srcOrd="1" destOrd="0" parTransId="{AF610FEA-37E7-4523-BE85-AD8A40DB27CE}" sibTransId="{B5F61D6E-05E6-4FAD-BD70-F30D6EA0D7C6}"/>
    <dgm:cxn modelId="{41848273-1CEA-40EF-9C9C-E4EAA8677009}" type="presOf" srcId="{4679B5DD-AFDA-4FCF-9597-E2E339BB6377}" destId="{D5C34B18-275F-4FD3-B196-B7EDBCA59A6A}" srcOrd="0" destOrd="0" presId="urn:microsoft.com/office/officeart/2005/8/layout/radial6"/>
    <dgm:cxn modelId="{A2DF5980-E104-4C15-8335-5181939A022B}" srcId="{BFFD1EB4-69F5-4ECA-B89E-E612CC3766C1}" destId="{9EBB2372-8595-4F90-B853-15D40DDFC154}" srcOrd="0" destOrd="0" parTransId="{7344B781-12D9-426B-8917-1C7145CA80C7}" sibTransId="{E746E0C3-5359-4696-B78A-EDB34BB024CF}"/>
    <dgm:cxn modelId="{0DCE888C-0C22-43DA-84BD-DE9E452BD446}" type="presOf" srcId="{BFFD1EB4-69F5-4ECA-B89E-E612CC3766C1}" destId="{3FF26AF8-21AF-4BC5-A6B1-EB7B5DD6092A}" srcOrd="0" destOrd="0" presId="urn:microsoft.com/office/officeart/2005/8/layout/radial6"/>
    <dgm:cxn modelId="{5FD49691-477E-4250-BA65-8BF52CC5257C}" type="presOf" srcId="{47CD7918-70F8-4A99-8088-37C861939012}" destId="{6B6D0214-860B-46FF-B6ED-C4AED507A2ED}" srcOrd="0" destOrd="0" presId="urn:microsoft.com/office/officeart/2005/8/layout/radial6"/>
    <dgm:cxn modelId="{31EE64A2-19AF-403F-918B-AE52E1CA1257}" type="presOf" srcId="{EC0D194C-FEB8-467C-A105-618B393E78C1}" destId="{3F42AC57-CCD4-45D4-A455-65267CFAAEC8}" srcOrd="0" destOrd="0" presId="urn:microsoft.com/office/officeart/2005/8/layout/radial6"/>
    <dgm:cxn modelId="{B3787DAC-27A4-480C-BD5B-223E111F43F8}" srcId="{BFFD1EB4-69F5-4ECA-B89E-E612CC3766C1}" destId="{4679B5DD-AFDA-4FCF-9597-E2E339BB6377}" srcOrd="2" destOrd="0" parTransId="{CAC6063B-41B9-4615-B783-3C967ED26522}" sibTransId="{98E57A2B-8C09-4FB0-B80A-8102567A2AD9}"/>
    <dgm:cxn modelId="{DFA878C7-37E1-4C3B-B3FF-C9F19D6E6B2F}" type="presOf" srcId="{98E57A2B-8C09-4FB0-B80A-8102567A2AD9}" destId="{0339F0F8-31A0-413E-B3A5-F8A455863E8F}" srcOrd="0" destOrd="0" presId="urn:microsoft.com/office/officeart/2005/8/layout/radial6"/>
    <dgm:cxn modelId="{5D8781D5-0F29-429E-B0DC-14953FF9A0C0}" type="presOf" srcId="{B5F61D6E-05E6-4FAD-BD70-F30D6EA0D7C6}" destId="{1605F1A6-D787-4797-B8A0-1A239E53147F}" srcOrd="0" destOrd="0" presId="urn:microsoft.com/office/officeart/2005/8/layout/radial6"/>
    <dgm:cxn modelId="{51935DEF-7A88-4BD1-8842-A9830F4E1388}" type="presOf" srcId="{5721324B-406A-4888-BB12-ECA9D33DA5D6}" destId="{AA0F275E-E7E8-48CD-8991-DB1902C4C14C}" srcOrd="0" destOrd="0" presId="urn:microsoft.com/office/officeart/2005/8/layout/radial6"/>
    <dgm:cxn modelId="{7A6ECEF3-04B1-41A8-A9BD-8EA19F60BA57}" srcId="{BFFD1EB4-69F5-4ECA-B89E-E612CC3766C1}" destId="{47CD7918-70F8-4A99-8088-37C861939012}" srcOrd="4" destOrd="0" parTransId="{2F0E3642-2988-429A-A9FA-71802CE695ED}" sibTransId="{5721324B-406A-4888-BB12-ECA9D33DA5D6}"/>
    <dgm:cxn modelId="{EAE671FB-C99B-4DA2-884C-4A2C8822372A}" type="presParOf" srcId="{C71F2B9C-DF3D-4521-9D1C-7DA4BB0BD57D}" destId="{3FF26AF8-21AF-4BC5-A6B1-EB7B5DD6092A}" srcOrd="0" destOrd="0" presId="urn:microsoft.com/office/officeart/2005/8/layout/radial6"/>
    <dgm:cxn modelId="{7C1CF921-6EC0-403B-BDA4-58CACC82863A}" type="presParOf" srcId="{C71F2B9C-DF3D-4521-9D1C-7DA4BB0BD57D}" destId="{D87678FE-283A-496D-A975-3D4FE4A83AFE}" srcOrd="1" destOrd="0" presId="urn:microsoft.com/office/officeart/2005/8/layout/radial6"/>
    <dgm:cxn modelId="{870AB28A-69F1-4ED4-84EB-CAA3ECE2403D}" type="presParOf" srcId="{C71F2B9C-DF3D-4521-9D1C-7DA4BB0BD57D}" destId="{173474FF-40D6-4A2D-AB9D-B41730009C4B}" srcOrd="2" destOrd="0" presId="urn:microsoft.com/office/officeart/2005/8/layout/radial6"/>
    <dgm:cxn modelId="{9E90B9A4-F92E-4D20-9017-15ED7613A1CA}" type="presParOf" srcId="{C71F2B9C-DF3D-4521-9D1C-7DA4BB0BD57D}" destId="{E6D87104-0E10-49CA-8E2A-5769E4E750F8}" srcOrd="3" destOrd="0" presId="urn:microsoft.com/office/officeart/2005/8/layout/radial6"/>
    <dgm:cxn modelId="{CC674BB1-B809-4B60-A8AC-BAEB44FA94EE}" type="presParOf" srcId="{C71F2B9C-DF3D-4521-9D1C-7DA4BB0BD57D}" destId="{ED883F2B-D98F-41BE-92AA-6FB7E18E25B0}" srcOrd="4" destOrd="0" presId="urn:microsoft.com/office/officeart/2005/8/layout/radial6"/>
    <dgm:cxn modelId="{869158AB-79FC-4D26-8090-96DF967A3064}" type="presParOf" srcId="{C71F2B9C-DF3D-4521-9D1C-7DA4BB0BD57D}" destId="{39D9D056-0F85-4DDA-B92C-7E8BC776B05E}" srcOrd="5" destOrd="0" presId="urn:microsoft.com/office/officeart/2005/8/layout/radial6"/>
    <dgm:cxn modelId="{7936228B-98B5-446E-8E15-061F5935A64B}" type="presParOf" srcId="{C71F2B9C-DF3D-4521-9D1C-7DA4BB0BD57D}" destId="{1605F1A6-D787-4797-B8A0-1A239E53147F}" srcOrd="6" destOrd="0" presId="urn:microsoft.com/office/officeart/2005/8/layout/radial6"/>
    <dgm:cxn modelId="{D2D34A9B-5165-4056-8081-1572CD920441}" type="presParOf" srcId="{C71F2B9C-DF3D-4521-9D1C-7DA4BB0BD57D}" destId="{D5C34B18-275F-4FD3-B196-B7EDBCA59A6A}" srcOrd="7" destOrd="0" presId="urn:microsoft.com/office/officeart/2005/8/layout/radial6"/>
    <dgm:cxn modelId="{239B288C-67F0-4B34-91C6-B08E65C10C7E}" type="presParOf" srcId="{C71F2B9C-DF3D-4521-9D1C-7DA4BB0BD57D}" destId="{CEE3EA5A-B85A-46B3-86AB-F43A894D728E}" srcOrd="8" destOrd="0" presId="urn:microsoft.com/office/officeart/2005/8/layout/radial6"/>
    <dgm:cxn modelId="{87F060ED-F371-4844-B3EB-CBF1F2D69C93}" type="presParOf" srcId="{C71F2B9C-DF3D-4521-9D1C-7DA4BB0BD57D}" destId="{0339F0F8-31A0-413E-B3A5-F8A455863E8F}" srcOrd="9" destOrd="0" presId="urn:microsoft.com/office/officeart/2005/8/layout/radial6"/>
    <dgm:cxn modelId="{D7830725-A2EF-4734-8871-8A527DA19338}" type="presParOf" srcId="{C71F2B9C-DF3D-4521-9D1C-7DA4BB0BD57D}" destId="{76AF2262-E852-49CD-A384-7FE6155FFA7B}" srcOrd="10" destOrd="0" presId="urn:microsoft.com/office/officeart/2005/8/layout/radial6"/>
    <dgm:cxn modelId="{BA72B5AD-6CCF-4044-929F-662FDA9D2C7F}" type="presParOf" srcId="{C71F2B9C-DF3D-4521-9D1C-7DA4BB0BD57D}" destId="{77D04B9E-8393-4ECE-B1C4-379031CC42C6}" srcOrd="11" destOrd="0" presId="urn:microsoft.com/office/officeart/2005/8/layout/radial6"/>
    <dgm:cxn modelId="{61434AB1-2EB4-482D-95CB-55CF4ECCA5F1}" type="presParOf" srcId="{C71F2B9C-DF3D-4521-9D1C-7DA4BB0BD57D}" destId="{3F42AC57-CCD4-45D4-A455-65267CFAAEC8}" srcOrd="12" destOrd="0" presId="urn:microsoft.com/office/officeart/2005/8/layout/radial6"/>
    <dgm:cxn modelId="{AB609C54-EDE2-4BC9-A88C-54C61038EFB1}" type="presParOf" srcId="{C71F2B9C-DF3D-4521-9D1C-7DA4BB0BD57D}" destId="{6B6D0214-860B-46FF-B6ED-C4AED507A2ED}" srcOrd="13" destOrd="0" presId="urn:microsoft.com/office/officeart/2005/8/layout/radial6"/>
    <dgm:cxn modelId="{4B4B92DD-8890-4108-A28E-64704895EB1E}" type="presParOf" srcId="{C71F2B9C-DF3D-4521-9D1C-7DA4BB0BD57D}" destId="{5A7468C6-478F-47BB-ACFB-42472ACC8AE3}" srcOrd="14" destOrd="0" presId="urn:microsoft.com/office/officeart/2005/8/layout/radial6"/>
    <dgm:cxn modelId="{E2EAD490-A144-477E-BA4D-5C7F25AE0EEE}" type="presParOf" srcId="{C71F2B9C-DF3D-4521-9D1C-7DA4BB0BD57D}" destId="{AA0F275E-E7E8-48CD-8991-DB1902C4C14C}"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2517B8-7140-4961-AF16-BAD07E12CD37}"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en-US"/>
        </a:p>
      </dgm:t>
    </dgm:pt>
    <dgm:pt modelId="{10E6D507-07B9-4FB5-974D-138316A53224}">
      <dgm:prSet phldrT="[Text]"/>
      <dgm:spPr>
        <a:solidFill>
          <a:srgbClr val="C00000"/>
        </a:solidFill>
        <a:ln>
          <a:solidFill>
            <a:schemeClr val="accent1"/>
          </a:solidFill>
        </a:ln>
      </dgm:spPr>
      <dgm:t>
        <a:bodyPr/>
        <a:lstStyle/>
        <a:p>
          <a:r>
            <a:rPr lang="en-US" dirty="0"/>
            <a:t>Attitude </a:t>
          </a:r>
        </a:p>
      </dgm:t>
    </dgm:pt>
    <dgm:pt modelId="{3546714A-BC21-4680-8A70-9B7813ACCB53}" type="parTrans" cxnId="{62CED3E4-3425-4FAF-999B-8534D8DCDC3D}">
      <dgm:prSet/>
      <dgm:spPr/>
      <dgm:t>
        <a:bodyPr/>
        <a:lstStyle/>
        <a:p>
          <a:endParaRPr lang="en-US"/>
        </a:p>
      </dgm:t>
    </dgm:pt>
    <dgm:pt modelId="{F3D2276C-ED7C-4957-9992-E57B09E8D502}" type="sibTrans" cxnId="{62CED3E4-3425-4FAF-999B-8534D8DCDC3D}">
      <dgm:prSet/>
      <dgm:spPr/>
      <dgm:t>
        <a:bodyPr/>
        <a:lstStyle/>
        <a:p>
          <a:endParaRPr lang="en-US"/>
        </a:p>
      </dgm:t>
    </dgm:pt>
    <dgm:pt modelId="{9E1A6AD0-288B-4B6D-B545-C764CE798587}">
      <dgm:prSet phldrT="[Text]"/>
      <dgm:spPr/>
      <dgm:t>
        <a:bodyPr/>
        <a:lstStyle/>
        <a:p>
          <a:r>
            <a:rPr lang="en-US" dirty="0"/>
            <a:t>Patience</a:t>
          </a:r>
        </a:p>
      </dgm:t>
    </dgm:pt>
    <dgm:pt modelId="{9D2CBECB-8431-4DB3-848B-9E4FAE3F5448}" type="parTrans" cxnId="{474845B9-35A7-4390-8DCF-77162C558E36}">
      <dgm:prSet/>
      <dgm:spPr/>
      <dgm:t>
        <a:bodyPr/>
        <a:lstStyle/>
        <a:p>
          <a:endParaRPr lang="en-US"/>
        </a:p>
      </dgm:t>
    </dgm:pt>
    <dgm:pt modelId="{1F2DCA6D-4A53-4124-B6ED-0B081374A9A4}" type="sibTrans" cxnId="{474845B9-35A7-4390-8DCF-77162C558E36}">
      <dgm:prSet/>
      <dgm:spPr/>
      <dgm:t>
        <a:bodyPr/>
        <a:lstStyle/>
        <a:p>
          <a:endParaRPr lang="en-US"/>
        </a:p>
      </dgm:t>
    </dgm:pt>
    <dgm:pt modelId="{AC3DB2B0-5FC4-432D-B8E3-CEDCFB078319}">
      <dgm:prSet phldrT="[Text]"/>
      <dgm:spPr/>
      <dgm:t>
        <a:bodyPr/>
        <a:lstStyle/>
        <a:p>
          <a:r>
            <a:rPr lang="en-US" dirty="0"/>
            <a:t>Flexibility</a:t>
          </a:r>
        </a:p>
      </dgm:t>
    </dgm:pt>
    <dgm:pt modelId="{DF3DF4DF-D325-42DB-BCAE-8BE3BDDB25F1}" type="parTrans" cxnId="{EFC02430-C2D3-4B36-B8D8-A15DBA1A7C3A}">
      <dgm:prSet/>
      <dgm:spPr/>
      <dgm:t>
        <a:bodyPr/>
        <a:lstStyle/>
        <a:p>
          <a:endParaRPr lang="en-US"/>
        </a:p>
      </dgm:t>
    </dgm:pt>
    <dgm:pt modelId="{B54E1FFA-31B5-4192-A226-5A90559E64E8}" type="sibTrans" cxnId="{EFC02430-C2D3-4B36-B8D8-A15DBA1A7C3A}">
      <dgm:prSet/>
      <dgm:spPr/>
      <dgm:t>
        <a:bodyPr/>
        <a:lstStyle/>
        <a:p>
          <a:endParaRPr lang="en-US"/>
        </a:p>
      </dgm:t>
    </dgm:pt>
    <dgm:pt modelId="{E455920A-F2DC-4CE6-B830-1BA1B9FAF982}">
      <dgm:prSet phldrT="[Text]"/>
      <dgm:spPr/>
      <dgm:t>
        <a:bodyPr/>
        <a:lstStyle/>
        <a:p>
          <a:r>
            <a:rPr lang="en-US" dirty="0"/>
            <a:t>Humor</a:t>
          </a:r>
        </a:p>
      </dgm:t>
    </dgm:pt>
    <dgm:pt modelId="{9836091D-020D-429B-BF07-066F655D0ECD}" type="parTrans" cxnId="{B1B706A9-E859-465B-9384-63C3375D7483}">
      <dgm:prSet/>
      <dgm:spPr/>
      <dgm:t>
        <a:bodyPr/>
        <a:lstStyle/>
        <a:p>
          <a:endParaRPr lang="en-US"/>
        </a:p>
      </dgm:t>
    </dgm:pt>
    <dgm:pt modelId="{788FB3FA-F8D1-440F-9C2E-1BE3FA48B2B2}" type="sibTrans" cxnId="{B1B706A9-E859-465B-9384-63C3375D7483}">
      <dgm:prSet/>
      <dgm:spPr/>
      <dgm:t>
        <a:bodyPr/>
        <a:lstStyle/>
        <a:p>
          <a:endParaRPr lang="en-US"/>
        </a:p>
      </dgm:t>
    </dgm:pt>
    <dgm:pt modelId="{63113461-D430-42B6-9771-3A111672DAFB}">
      <dgm:prSet phldrT="[Text]"/>
      <dgm:spPr/>
      <dgm:t>
        <a:bodyPr/>
        <a:lstStyle/>
        <a:p>
          <a:r>
            <a:rPr lang="en-US" dirty="0"/>
            <a:t>Playfulness</a:t>
          </a:r>
        </a:p>
      </dgm:t>
    </dgm:pt>
    <dgm:pt modelId="{8B4037A1-A252-42EC-BAEE-E2F49C90D555}" type="parTrans" cxnId="{052F8813-4234-4327-B557-232FDFFF8B0E}">
      <dgm:prSet/>
      <dgm:spPr/>
      <dgm:t>
        <a:bodyPr/>
        <a:lstStyle/>
        <a:p>
          <a:endParaRPr lang="en-US"/>
        </a:p>
      </dgm:t>
    </dgm:pt>
    <dgm:pt modelId="{8F10B837-F079-4C58-AB2F-0A4F44E51671}" type="sibTrans" cxnId="{052F8813-4234-4327-B557-232FDFFF8B0E}">
      <dgm:prSet/>
      <dgm:spPr/>
      <dgm:t>
        <a:bodyPr/>
        <a:lstStyle/>
        <a:p>
          <a:endParaRPr lang="en-US"/>
        </a:p>
      </dgm:t>
    </dgm:pt>
    <dgm:pt modelId="{C2CA59CD-C7E8-445E-A063-801C9FD4916E}">
      <dgm:prSet/>
      <dgm:spPr/>
      <dgm:t>
        <a:bodyPr/>
        <a:lstStyle/>
        <a:p>
          <a:r>
            <a:rPr lang="en-US" dirty="0"/>
            <a:t>Tolerance </a:t>
          </a:r>
        </a:p>
      </dgm:t>
    </dgm:pt>
    <dgm:pt modelId="{251BDB7E-6A0A-4811-8C21-49A9046393D3}" type="parTrans" cxnId="{B1DF1DF8-7B81-4064-9BAA-FC8524973BDF}">
      <dgm:prSet/>
      <dgm:spPr/>
      <dgm:t>
        <a:bodyPr/>
        <a:lstStyle/>
        <a:p>
          <a:endParaRPr lang="en-US"/>
        </a:p>
      </dgm:t>
    </dgm:pt>
    <dgm:pt modelId="{2D4D288E-8E00-4CCA-8F6D-5F24462028D8}" type="sibTrans" cxnId="{B1DF1DF8-7B81-4064-9BAA-FC8524973BDF}">
      <dgm:prSet/>
      <dgm:spPr/>
      <dgm:t>
        <a:bodyPr/>
        <a:lstStyle/>
        <a:p>
          <a:endParaRPr lang="en-US"/>
        </a:p>
      </dgm:t>
    </dgm:pt>
    <dgm:pt modelId="{1AEFFEC6-54A4-48EF-A2ED-3D7E3E6DD16F}" type="pres">
      <dgm:prSet presAssocID="{5C2517B8-7140-4961-AF16-BAD07E12CD37}" presName="Name0" presStyleCnt="0">
        <dgm:presLayoutVars>
          <dgm:chMax val="1"/>
          <dgm:dir/>
          <dgm:animLvl val="ctr"/>
          <dgm:resizeHandles val="exact"/>
        </dgm:presLayoutVars>
      </dgm:prSet>
      <dgm:spPr/>
    </dgm:pt>
    <dgm:pt modelId="{E55753B3-B237-41A3-9444-8840CD1EDAF4}" type="pres">
      <dgm:prSet presAssocID="{10E6D507-07B9-4FB5-974D-138316A53224}" presName="centerShape" presStyleLbl="node0" presStyleIdx="0" presStyleCnt="1"/>
      <dgm:spPr/>
    </dgm:pt>
    <dgm:pt modelId="{D7FCB490-EB97-4DEA-B8C0-F6DBBBF8D8FF}" type="pres">
      <dgm:prSet presAssocID="{9E1A6AD0-288B-4B6D-B545-C764CE798587}" presName="node" presStyleLbl="node1" presStyleIdx="0" presStyleCnt="5">
        <dgm:presLayoutVars>
          <dgm:bulletEnabled val="1"/>
        </dgm:presLayoutVars>
      </dgm:prSet>
      <dgm:spPr/>
    </dgm:pt>
    <dgm:pt modelId="{E260819C-A3E3-4A34-A056-429C934ED6A8}" type="pres">
      <dgm:prSet presAssocID="{9E1A6AD0-288B-4B6D-B545-C764CE798587}" presName="dummy" presStyleCnt="0"/>
      <dgm:spPr/>
    </dgm:pt>
    <dgm:pt modelId="{E84F7974-06B2-4791-A756-FC34CDC2F43C}" type="pres">
      <dgm:prSet presAssocID="{1F2DCA6D-4A53-4124-B6ED-0B081374A9A4}" presName="sibTrans" presStyleLbl="sibTrans2D1" presStyleIdx="0" presStyleCnt="5"/>
      <dgm:spPr/>
    </dgm:pt>
    <dgm:pt modelId="{0C8A21BE-1AE5-439D-9917-F28598D7682B}" type="pres">
      <dgm:prSet presAssocID="{AC3DB2B0-5FC4-432D-B8E3-CEDCFB078319}" presName="node" presStyleLbl="node1" presStyleIdx="1" presStyleCnt="5">
        <dgm:presLayoutVars>
          <dgm:bulletEnabled val="1"/>
        </dgm:presLayoutVars>
      </dgm:prSet>
      <dgm:spPr/>
    </dgm:pt>
    <dgm:pt modelId="{C57B0E74-C205-4AE1-9B7F-041B99EE0F50}" type="pres">
      <dgm:prSet presAssocID="{AC3DB2B0-5FC4-432D-B8E3-CEDCFB078319}" presName="dummy" presStyleCnt="0"/>
      <dgm:spPr/>
    </dgm:pt>
    <dgm:pt modelId="{DF70AE4B-580E-495B-87A5-8AFB1AC5ADA6}" type="pres">
      <dgm:prSet presAssocID="{B54E1FFA-31B5-4192-A226-5A90559E64E8}" presName="sibTrans" presStyleLbl="sibTrans2D1" presStyleIdx="1" presStyleCnt="5"/>
      <dgm:spPr/>
    </dgm:pt>
    <dgm:pt modelId="{B0E45DBA-FCB7-40E5-BF6C-1BFACA225BD4}" type="pres">
      <dgm:prSet presAssocID="{E455920A-F2DC-4CE6-B830-1BA1B9FAF982}" presName="node" presStyleLbl="node1" presStyleIdx="2" presStyleCnt="5">
        <dgm:presLayoutVars>
          <dgm:bulletEnabled val="1"/>
        </dgm:presLayoutVars>
      </dgm:prSet>
      <dgm:spPr/>
    </dgm:pt>
    <dgm:pt modelId="{F1C4730C-EEC5-4CAC-AA86-D2FC9FEDD460}" type="pres">
      <dgm:prSet presAssocID="{E455920A-F2DC-4CE6-B830-1BA1B9FAF982}" presName="dummy" presStyleCnt="0"/>
      <dgm:spPr/>
    </dgm:pt>
    <dgm:pt modelId="{BFD05BF3-C8BA-455E-AB89-03EB6F600163}" type="pres">
      <dgm:prSet presAssocID="{788FB3FA-F8D1-440F-9C2E-1BE3FA48B2B2}" presName="sibTrans" presStyleLbl="sibTrans2D1" presStyleIdx="2" presStyleCnt="5"/>
      <dgm:spPr/>
    </dgm:pt>
    <dgm:pt modelId="{3B60F064-F79D-4E5F-9C87-0D53D9B5CF51}" type="pres">
      <dgm:prSet presAssocID="{C2CA59CD-C7E8-445E-A063-801C9FD4916E}" presName="node" presStyleLbl="node1" presStyleIdx="3" presStyleCnt="5">
        <dgm:presLayoutVars>
          <dgm:bulletEnabled val="1"/>
        </dgm:presLayoutVars>
      </dgm:prSet>
      <dgm:spPr/>
    </dgm:pt>
    <dgm:pt modelId="{8695499D-FD12-4738-876D-2919FDA008CE}" type="pres">
      <dgm:prSet presAssocID="{C2CA59CD-C7E8-445E-A063-801C9FD4916E}" presName="dummy" presStyleCnt="0"/>
      <dgm:spPr/>
    </dgm:pt>
    <dgm:pt modelId="{5B3BBB80-D7F9-4BFD-AEB5-6EB8D8725445}" type="pres">
      <dgm:prSet presAssocID="{2D4D288E-8E00-4CCA-8F6D-5F24462028D8}" presName="sibTrans" presStyleLbl="sibTrans2D1" presStyleIdx="3" presStyleCnt="5"/>
      <dgm:spPr/>
    </dgm:pt>
    <dgm:pt modelId="{0CE74465-37FE-483B-B937-E7E2EADD1AB6}" type="pres">
      <dgm:prSet presAssocID="{63113461-D430-42B6-9771-3A111672DAFB}" presName="node" presStyleLbl="node1" presStyleIdx="4" presStyleCnt="5">
        <dgm:presLayoutVars>
          <dgm:bulletEnabled val="1"/>
        </dgm:presLayoutVars>
      </dgm:prSet>
      <dgm:spPr/>
    </dgm:pt>
    <dgm:pt modelId="{FE3AFE6D-A0BD-4456-AC68-9A1530087BF1}" type="pres">
      <dgm:prSet presAssocID="{63113461-D430-42B6-9771-3A111672DAFB}" presName="dummy" presStyleCnt="0"/>
      <dgm:spPr/>
    </dgm:pt>
    <dgm:pt modelId="{1A1BEF2E-88FF-4B88-BA0D-E0F9FE1B5771}" type="pres">
      <dgm:prSet presAssocID="{8F10B837-F079-4C58-AB2F-0A4F44E51671}" presName="sibTrans" presStyleLbl="sibTrans2D1" presStyleIdx="4" presStyleCnt="5"/>
      <dgm:spPr/>
    </dgm:pt>
  </dgm:ptLst>
  <dgm:cxnLst>
    <dgm:cxn modelId="{2F0E1F0C-25CF-466E-9DF3-25B1450DA9C7}" type="presOf" srcId="{9E1A6AD0-288B-4B6D-B545-C764CE798587}" destId="{D7FCB490-EB97-4DEA-B8C0-F6DBBBF8D8FF}" srcOrd="0" destOrd="0" presId="urn:microsoft.com/office/officeart/2005/8/layout/radial6"/>
    <dgm:cxn modelId="{052F8813-4234-4327-B557-232FDFFF8B0E}" srcId="{10E6D507-07B9-4FB5-974D-138316A53224}" destId="{63113461-D430-42B6-9771-3A111672DAFB}" srcOrd="4" destOrd="0" parTransId="{8B4037A1-A252-42EC-BAEE-E2F49C90D555}" sibTransId="{8F10B837-F079-4C58-AB2F-0A4F44E51671}"/>
    <dgm:cxn modelId="{26A4BC13-D1BE-4A1D-BA6C-B2CF96322BF6}" type="presOf" srcId="{E455920A-F2DC-4CE6-B830-1BA1B9FAF982}" destId="{B0E45DBA-FCB7-40E5-BF6C-1BFACA225BD4}" srcOrd="0" destOrd="0" presId="urn:microsoft.com/office/officeart/2005/8/layout/radial6"/>
    <dgm:cxn modelId="{E3F7482C-ECAA-4712-AE5C-7AA4E15486D1}" type="presOf" srcId="{5C2517B8-7140-4961-AF16-BAD07E12CD37}" destId="{1AEFFEC6-54A4-48EF-A2ED-3D7E3E6DD16F}" srcOrd="0" destOrd="0" presId="urn:microsoft.com/office/officeart/2005/8/layout/radial6"/>
    <dgm:cxn modelId="{EFC02430-C2D3-4B36-B8D8-A15DBA1A7C3A}" srcId="{10E6D507-07B9-4FB5-974D-138316A53224}" destId="{AC3DB2B0-5FC4-432D-B8E3-CEDCFB078319}" srcOrd="1" destOrd="0" parTransId="{DF3DF4DF-D325-42DB-BCAE-8BE3BDDB25F1}" sibTransId="{B54E1FFA-31B5-4192-A226-5A90559E64E8}"/>
    <dgm:cxn modelId="{A61AC762-3F70-4826-80A5-6EDF716BADFB}" type="presOf" srcId="{2D4D288E-8E00-4CCA-8F6D-5F24462028D8}" destId="{5B3BBB80-D7F9-4BFD-AEB5-6EB8D8725445}" srcOrd="0" destOrd="0" presId="urn:microsoft.com/office/officeart/2005/8/layout/radial6"/>
    <dgm:cxn modelId="{2DB11A4E-D580-4ECE-9CF4-D556BFC29275}" type="presOf" srcId="{AC3DB2B0-5FC4-432D-B8E3-CEDCFB078319}" destId="{0C8A21BE-1AE5-439D-9917-F28598D7682B}" srcOrd="0" destOrd="0" presId="urn:microsoft.com/office/officeart/2005/8/layout/radial6"/>
    <dgm:cxn modelId="{43101180-C9E2-4313-B349-D4818D60F227}" type="presOf" srcId="{C2CA59CD-C7E8-445E-A063-801C9FD4916E}" destId="{3B60F064-F79D-4E5F-9C87-0D53D9B5CF51}" srcOrd="0" destOrd="0" presId="urn:microsoft.com/office/officeart/2005/8/layout/radial6"/>
    <dgm:cxn modelId="{B1D60983-82F8-40BB-9135-75267C368E0C}" type="presOf" srcId="{1F2DCA6D-4A53-4124-B6ED-0B081374A9A4}" destId="{E84F7974-06B2-4791-A756-FC34CDC2F43C}" srcOrd="0" destOrd="0" presId="urn:microsoft.com/office/officeart/2005/8/layout/radial6"/>
    <dgm:cxn modelId="{BBD44991-DC9E-4076-8C99-00FBE9F85B95}" type="presOf" srcId="{10E6D507-07B9-4FB5-974D-138316A53224}" destId="{E55753B3-B237-41A3-9444-8840CD1EDAF4}" srcOrd="0" destOrd="0" presId="urn:microsoft.com/office/officeart/2005/8/layout/radial6"/>
    <dgm:cxn modelId="{CE485791-DE56-4DF7-989F-7A46C28D6753}" type="presOf" srcId="{63113461-D430-42B6-9771-3A111672DAFB}" destId="{0CE74465-37FE-483B-B937-E7E2EADD1AB6}" srcOrd="0" destOrd="0" presId="urn:microsoft.com/office/officeart/2005/8/layout/radial6"/>
    <dgm:cxn modelId="{B1B706A9-E859-465B-9384-63C3375D7483}" srcId="{10E6D507-07B9-4FB5-974D-138316A53224}" destId="{E455920A-F2DC-4CE6-B830-1BA1B9FAF982}" srcOrd="2" destOrd="0" parTransId="{9836091D-020D-429B-BF07-066F655D0ECD}" sibTransId="{788FB3FA-F8D1-440F-9C2E-1BE3FA48B2B2}"/>
    <dgm:cxn modelId="{FADB87AE-8D25-4C3A-86E0-01AE88866CBC}" type="presOf" srcId="{B54E1FFA-31B5-4192-A226-5A90559E64E8}" destId="{DF70AE4B-580E-495B-87A5-8AFB1AC5ADA6}" srcOrd="0" destOrd="0" presId="urn:microsoft.com/office/officeart/2005/8/layout/radial6"/>
    <dgm:cxn modelId="{474845B9-35A7-4390-8DCF-77162C558E36}" srcId="{10E6D507-07B9-4FB5-974D-138316A53224}" destId="{9E1A6AD0-288B-4B6D-B545-C764CE798587}" srcOrd="0" destOrd="0" parTransId="{9D2CBECB-8431-4DB3-848B-9E4FAE3F5448}" sibTransId="{1F2DCA6D-4A53-4124-B6ED-0B081374A9A4}"/>
    <dgm:cxn modelId="{9E2A19BE-A398-4564-82EF-073148D5C74D}" type="presOf" srcId="{788FB3FA-F8D1-440F-9C2E-1BE3FA48B2B2}" destId="{BFD05BF3-C8BA-455E-AB89-03EB6F600163}" srcOrd="0" destOrd="0" presId="urn:microsoft.com/office/officeart/2005/8/layout/radial6"/>
    <dgm:cxn modelId="{62CED3E4-3425-4FAF-999B-8534D8DCDC3D}" srcId="{5C2517B8-7140-4961-AF16-BAD07E12CD37}" destId="{10E6D507-07B9-4FB5-974D-138316A53224}" srcOrd="0" destOrd="0" parTransId="{3546714A-BC21-4680-8A70-9B7813ACCB53}" sibTransId="{F3D2276C-ED7C-4957-9992-E57B09E8D502}"/>
    <dgm:cxn modelId="{A02043F0-D166-434A-9AEA-0FF36A918B2F}" type="presOf" srcId="{8F10B837-F079-4C58-AB2F-0A4F44E51671}" destId="{1A1BEF2E-88FF-4B88-BA0D-E0F9FE1B5771}" srcOrd="0" destOrd="0" presId="urn:microsoft.com/office/officeart/2005/8/layout/radial6"/>
    <dgm:cxn modelId="{B1DF1DF8-7B81-4064-9BAA-FC8524973BDF}" srcId="{10E6D507-07B9-4FB5-974D-138316A53224}" destId="{C2CA59CD-C7E8-445E-A063-801C9FD4916E}" srcOrd="3" destOrd="0" parTransId="{251BDB7E-6A0A-4811-8C21-49A9046393D3}" sibTransId="{2D4D288E-8E00-4CCA-8F6D-5F24462028D8}"/>
    <dgm:cxn modelId="{5DB408E5-F71D-4311-A7BD-31ECFF0D6895}" type="presParOf" srcId="{1AEFFEC6-54A4-48EF-A2ED-3D7E3E6DD16F}" destId="{E55753B3-B237-41A3-9444-8840CD1EDAF4}" srcOrd="0" destOrd="0" presId="urn:microsoft.com/office/officeart/2005/8/layout/radial6"/>
    <dgm:cxn modelId="{75811F56-8D73-4260-8EF9-BD474795282D}" type="presParOf" srcId="{1AEFFEC6-54A4-48EF-A2ED-3D7E3E6DD16F}" destId="{D7FCB490-EB97-4DEA-B8C0-F6DBBBF8D8FF}" srcOrd="1" destOrd="0" presId="urn:microsoft.com/office/officeart/2005/8/layout/radial6"/>
    <dgm:cxn modelId="{3D7B929F-4482-49B8-B73A-B884F270C8EA}" type="presParOf" srcId="{1AEFFEC6-54A4-48EF-A2ED-3D7E3E6DD16F}" destId="{E260819C-A3E3-4A34-A056-429C934ED6A8}" srcOrd="2" destOrd="0" presId="urn:microsoft.com/office/officeart/2005/8/layout/radial6"/>
    <dgm:cxn modelId="{B25C52AF-0A25-4EC2-992A-F850FC5F23EB}" type="presParOf" srcId="{1AEFFEC6-54A4-48EF-A2ED-3D7E3E6DD16F}" destId="{E84F7974-06B2-4791-A756-FC34CDC2F43C}" srcOrd="3" destOrd="0" presId="urn:microsoft.com/office/officeart/2005/8/layout/radial6"/>
    <dgm:cxn modelId="{2E6D174A-0B80-4520-9CEE-5E889112EF56}" type="presParOf" srcId="{1AEFFEC6-54A4-48EF-A2ED-3D7E3E6DD16F}" destId="{0C8A21BE-1AE5-439D-9917-F28598D7682B}" srcOrd="4" destOrd="0" presId="urn:microsoft.com/office/officeart/2005/8/layout/radial6"/>
    <dgm:cxn modelId="{05C96694-E3AD-4D64-BB84-51249DEF3A15}" type="presParOf" srcId="{1AEFFEC6-54A4-48EF-A2ED-3D7E3E6DD16F}" destId="{C57B0E74-C205-4AE1-9B7F-041B99EE0F50}" srcOrd="5" destOrd="0" presId="urn:microsoft.com/office/officeart/2005/8/layout/radial6"/>
    <dgm:cxn modelId="{3D35C5B1-3142-4614-B2A7-DAD5B12B74E1}" type="presParOf" srcId="{1AEFFEC6-54A4-48EF-A2ED-3D7E3E6DD16F}" destId="{DF70AE4B-580E-495B-87A5-8AFB1AC5ADA6}" srcOrd="6" destOrd="0" presId="urn:microsoft.com/office/officeart/2005/8/layout/radial6"/>
    <dgm:cxn modelId="{6459B9E4-1308-467B-A8E5-232DFE0638C6}" type="presParOf" srcId="{1AEFFEC6-54A4-48EF-A2ED-3D7E3E6DD16F}" destId="{B0E45DBA-FCB7-40E5-BF6C-1BFACA225BD4}" srcOrd="7" destOrd="0" presId="urn:microsoft.com/office/officeart/2005/8/layout/radial6"/>
    <dgm:cxn modelId="{59F8BFC1-0D8B-4115-94CC-D9BE5BC75B32}" type="presParOf" srcId="{1AEFFEC6-54A4-48EF-A2ED-3D7E3E6DD16F}" destId="{F1C4730C-EEC5-4CAC-AA86-D2FC9FEDD460}" srcOrd="8" destOrd="0" presId="urn:microsoft.com/office/officeart/2005/8/layout/radial6"/>
    <dgm:cxn modelId="{A759A1E2-545E-4779-B692-2274513A610A}" type="presParOf" srcId="{1AEFFEC6-54A4-48EF-A2ED-3D7E3E6DD16F}" destId="{BFD05BF3-C8BA-455E-AB89-03EB6F600163}" srcOrd="9" destOrd="0" presId="urn:microsoft.com/office/officeart/2005/8/layout/radial6"/>
    <dgm:cxn modelId="{98BE24B4-691B-49C1-B38E-E9510D4864D7}" type="presParOf" srcId="{1AEFFEC6-54A4-48EF-A2ED-3D7E3E6DD16F}" destId="{3B60F064-F79D-4E5F-9C87-0D53D9B5CF51}" srcOrd="10" destOrd="0" presId="urn:microsoft.com/office/officeart/2005/8/layout/radial6"/>
    <dgm:cxn modelId="{7A14AEA8-DC6D-46F6-9535-473E835731F8}" type="presParOf" srcId="{1AEFFEC6-54A4-48EF-A2ED-3D7E3E6DD16F}" destId="{8695499D-FD12-4738-876D-2919FDA008CE}" srcOrd="11" destOrd="0" presId="urn:microsoft.com/office/officeart/2005/8/layout/radial6"/>
    <dgm:cxn modelId="{13B1C5F0-CB7D-4BD2-821D-4015CB194D59}" type="presParOf" srcId="{1AEFFEC6-54A4-48EF-A2ED-3D7E3E6DD16F}" destId="{5B3BBB80-D7F9-4BFD-AEB5-6EB8D8725445}" srcOrd="12" destOrd="0" presId="urn:microsoft.com/office/officeart/2005/8/layout/radial6"/>
    <dgm:cxn modelId="{8C5979C8-E09E-4672-B339-DF8D471A0115}" type="presParOf" srcId="{1AEFFEC6-54A4-48EF-A2ED-3D7E3E6DD16F}" destId="{0CE74465-37FE-483B-B937-E7E2EADD1AB6}" srcOrd="13" destOrd="0" presId="urn:microsoft.com/office/officeart/2005/8/layout/radial6"/>
    <dgm:cxn modelId="{BA7AADB4-5A40-47DB-AE88-51B765242E0C}" type="presParOf" srcId="{1AEFFEC6-54A4-48EF-A2ED-3D7E3E6DD16F}" destId="{FE3AFE6D-A0BD-4456-AC68-9A1530087BF1}" srcOrd="14" destOrd="0" presId="urn:microsoft.com/office/officeart/2005/8/layout/radial6"/>
    <dgm:cxn modelId="{27FD941E-F183-48B3-BE82-FD9E286445CF}" type="presParOf" srcId="{1AEFFEC6-54A4-48EF-A2ED-3D7E3E6DD16F}" destId="{1A1BEF2E-88FF-4B88-BA0D-E0F9FE1B5771}" srcOrd="15"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2C70D8-19DF-46C1-AEEF-5D738AEED459}" type="doc">
      <dgm:prSet loTypeId="urn:microsoft.com/office/officeart/2005/8/layout/hList7#1" loCatId="list" qsTypeId="urn:microsoft.com/office/officeart/2005/8/quickstyle/simple1" qsCatId="simple" csTypeId="urn:microsoft.com/office/officeart/2005/8/colors/accent1_2" csCatId="accent1" phldr="1"/>
      <dgm:spPr/>
    </dgm:pt>
    <dgm:pt modelId="{0B5F8B16-C80C-4B32-A8D0-715BCB66858A}">
      <dgm:prSet phldrT="[Text]" custT="1"/>
      <dgm:spPr/>
      <dgm:t>
        <a:bodyPr/>
        <a:lstStyle/>
        <a:p>
          <a:r>
            <a:rPr lang="en-US" sz="2000" dirty="0"/>
            <a:t>Identify:</a:t>
          </a:r>
        </a:p>
        <a:p>
          <a:r>
            <a:rPr lang="en-US" sz="2000" dirty="0"/>
            <a:t>Barriers</a:t>
          </a:r>
        </a:p>
        <a:p>
          <a:r>
            <a:rPr lang="en-US" sz="2000" dirty="0"/>
            <a:t>Assumptions</a:t>
          </a:r>
        </a:p>
      </dgm:t>
    </dgm:pt>
    <dgm:pt modelId="{7536E7B4-D2F5-4572-A5DF-0DA9406C4210}" type="parTrans" cxnId="{025C15B8-D64A-47D7-967D-263AC654BC80}">
      <dgm:prSet/>
      <dgm:spPr/>
      <dgm:t>
        <a:bodyPr/>
        <a:lstStyle/>
        <a:p>
          <a:endParaRPr lang="en-US"/>
        </a:p>
      </dgm:t>
    </dgm:pt>
    <dgm:pt modelId="{930A32EF-0300-493C-B21C-99BBC7AEC6D4}" type="sibTrans" cxnId="{025C15B8-D64A-47D7-967D-263AC654BC80}">
      <dgm:prSet/>
      <dgm:spPr/>
      <dgm:t>
        <a:bodyPr/>
        <a:lstStyle/>
        <a:p>
          <a:endParaRPr lang="en-US"/>
        </a:p>
      </dgm:t>
    </dgm:pt>
    <dgm:pt modelId="{85EEA8B7-389D-4DBC-8CA8-D3AAEA22C69E}">
      <dgm:prSet phldrT="[Text]" custT="1"/>
      <dgm:spPr/>
      <dgm:t>
        <a:bodyPr/>
        <a:lstStyle/>
        <a:p>
          <a:endParaRPr lang="en-US" sz="2000" dirty="0"/>
        </a:p>
        <a:p>
          <a:r>
            <a:rPr lang="en-US" sz="2000" dirty="0"/>
            <a:t>Recognize:</a:t>
          </a:r>
        </a:p>
        <a:p>
          <a:r>
            <a:rPr lang="en-US" sz="2000" dirty="0"/>
            <a:t>Child Development Factors</a:t>
          </a:r>
        </a:p>
        <a:p>
          <a:r>
            <a:rPr lang="en-US" sz="2000" dirty="0"/>
            <a:t>Parent Expertise</a:t>
          </a:r>
        </a:p>
        <a:p>
          <a:r>
            <a:rPr lang="en-US" sz="2200" dirty="0"/>
            <a:t> </a:t>
          </a:r>
        </a:p>
      </dgm:t>
    </dgm:pt>
    <dgm:pt modelId="{D9B459B4-B7F0-47EE-9BBB-F574B00A5961}" type="parTrans" cxnId="{45499C97-D605-4CFB-BE00-B583C7906AE3}">
      <dgm:prSet/>
      <dgm:spPr/>
      <dgm:t>
        <a:bodyPr/>
        <a:lstStyle/>
        <a:p>
          <a:endParaRPr lang="en-US"/>
        </a:p>
      </dgm:t>
    </dgm:pt>
    <dgm:pt modelId="{FC966942-994B-4492-A6A5-4453BFCA41A7}" type="sibTrans" cxnId="{45499C97-D605-4CFB-BE00-B583C7906AE3}">
      <dgm:prSet/>
      <dgm:spPr/>
      <dgm:t>
        <a:bodyPr/>
        <a:lstStyle/>
        <a:p>
          <a:endParaRPr lang="en-US"/>
        </a:p>
      </dgm:t>
    </dgm:pt>
    <dgm:pt modelId="{87D589BB-7A84-415F-89B4-8D332F2F9383}">
      <dgm:prSet phldrT="[Text]" custT="1"/>
      <dgm:spPr/>
      <dgm:t>
        <a:bodyPr/>
        <a:lstStyle/>
        <a:p>
          <a:endParaRPr lang="en-US" sz="2000" dirty="0"/>
        </a:p>
        <a:p>
          <a:r>
            <a:rPr lang="en-US" sz="2000" dirty="0"/>
            <a:t>Use :</a:t>
          </a:r>
        </a:p>
        <a:p>
          <a:r>
            <a:rPr lang="en-US" sz="2000" dirty="0"/>
            <a:t>Child-centered Language &amp; Communication</a:t>
          </a:r>
        </a:p>
        <a:p>
          <a:r>
            <a:rPr lang="en-US" sz="2000" dirty="0"/>
            <a:t>Descriptive Reports</a:t>
          </a:r>
        </a:p>
        <a:p>
          <a:endParaRPr lang="en-US" sz="2200" dirty="0"/>
        </a:p>
      </dgm:t>
    </dgm:pt>
    <dgm:pt modelId="{EDF6531E-8F1C-48B2-9B90-40F6F5826237}" type="parTrans" cxnId="{F51206D1-6172-4E3D-B413-3D967D37B2D7}">
      <dgm:prSet/>
      <dgm:spPr/>
      <dgm:t>
        <a:bodyPr/>
        <a:lstStyle/>
        <a:p>
          <a:endParaRPr lang="en-US"/>
        </a:p>
      </dgm:t>
    </dgm:pt>
    <dgm:pt modelId="{F8DE34BE-F43F-487A-8BBF-24C8DD8A8BC4}" type="sibTrans" cxnId="{F51206D1-6172-4E3D-B413-3D967D37B2D7}">
      <dgm:prSet/>
      <dgm:spPr/>
      <dgm:t>
        <a:bodyPr/>
        <a:lstStyle/>
        <a:p>
          <a:endParaRPr lang="en-US"/>
        </a:p>
      </dgm:t>
    </dgm:pt>
    <dgm:pt modelId="{BC071683-8DF1-4A4C-A2E9-422A4BFD3DC4}" type="pres">
      <dgm:prSet presAssocID="{D12C70D8-19DF-46C1-AEEF-5D738AEED459}" presName="Name0" presStyleCnt="0">
        <dgm:presLayoutVars>
          <dgm:dir/>
          <dgm:resizeHandles val="exact"/>
        </dgm:presLayoutVars>
      </dgm:prSet>
      <dgm:spPr/>
    </dgm:pt>
    <dgm:pt modelId="{40A3381B-333C-45A9-852D-5A9C66232479}" type="pres">
      <dgm:prSet presAssocID="{D12C70D8-19DF-46C1-AEEF-5D738AEED459}" presName="fgShape" presStyleLbl="fgShp" presStyleIdx="0" presStyleCnt="1"/>
      <dgm:spPr/>
    </dgm:pt>
    <dgm:pt modelId="{85719ABA-B3D7-4AEC-A1E3-D1109F7FED7E}" type="pres">
      <dgm:prSet presAssocID="{D12C70D8-19DF-46C1-AEEF-5D738AEED459}" presName="linComp" presStyleCnt="0"/>
      <dgm:spPr/>
    </dgm:pt>
    <dgm:pt modelId="{4117F501-2D0B-4F1A-BB1B-424E394320F4}" type="pres">
      <dgm:prSet presAssocID="{0B5F8B16-C80C-4B32-A8D0-715BCB66858A}" presName="compNode" presStyleCnt="0"/>
      <dgm:spPr/>
    </dgm:pt>
    <dgm:pt modelId="{7CBE50F2-A498-4ADF-8112-CDE10DEF912E}" type="pres">
      <dgm:prSet presAssocID="{0B5F8B16-C80C-4B32-A8D0-715BCB66858A}" presName="bkgdShape" presStyleLbl="node1" presStyleIdx="0" presStyleCnt="3"/>
      <dgm:spPr/>
    </dgm:pt>
    <dgm:pt modelId="{2EF80741-12CB-4D95-8F3B-B3A5E69417DF}" type="pres">
      <dgm:prSet presAssocID="{0B5F8B16-C80C-4B32-A8D0-715BCB66858A}" presName="nodeTx" presStyleLbl="node1" presStyleIdx="0" presStyleCnt="3">
        <dgm:presLayoutVars>
          <dgm:bulletEnabled val="1"/>
        </dgm:presLayoutVars>
      </dgm:prSet>
      <dgm:spPr/>
    </dgm:pt>
    <dgm:pt modelId="{10070984-9790-4FD8-986B-5ED3F4938EAC}" type="pres">
      <dgm:prSet presAssocID="{0B5F8B16-C80C-4B32-A8D0-715BCB66858A}" presName="invisiNode" presStyleLbl="node1" presStyleIdx="0" presStyleCnt="3"/>
      <dgm:spPr/>
    </dgm:pt>
    <dgm:pt modelId="{982B4626-855C-4BBD-910A-1BCA24EE1C0F}" type="pres">
      <dgm:prSet presAssocID="{0B5F8B16-C80C-4B32-A8D0-715BCB66858A}" presName="imagNode" presStyleLbl="fgImgPlace1" presStyleIdx="0" presStyleCnt="3"/>
      <dgm:spPr>
        <a:blipFill rotWithShape="1">
          <a:blip xmlns:r="http://schemas.openxmlformats.org/officeDocument/2006/relationships" r:embed="rId1"/>
          <a:stretch>
            <a:fillRect/>
          </a:stretch>
        </a:blipFill>
      </dgm:spPr>
    </dgm:pt>
    <dgm:pt modelId="{F41488AA-68C6-432E-9E75-0608477E5442}" type="pres">
      <dgm:prSet presAssocID="{930A32EF-0300-493C-B21C-99BBC7AEC6D4}" presName="sibTrans" presStyleLbl="sibTrans2D1" presStyleIdx="0" presStyleCnt="0"/>
      <dgm:spPr/>
    </dgm:pt>
    <dgm:pt modelId="{3F5ECC63-715F-4DA2-9A76-17F1CD33AAD1}" type="pres">
      <dgm:prSet presAssocID="{85EEA8B7-389D-4DBC-8CA8-D3AAEA22C69E}" presName="compNode" presStyleCnt="0"/>
      <dgm:spPr/>
    </dgm:pt>
    <dgm:pt modelId="{490BB8AC-25E7-4DB1-97FF-0DF11B16C131}" type="pres">
      <dgm:prSet presAssocID="{85EEA8B7-389D-4DBC-8CA8-D3AAEA22C69E}" presName="bkgdShape" presStyleLbl="node1" presStyleIdx="1" presStyleCnt="3"/>
      <dgm:spPr/>
    </dgm:pt>
    <dgm:pt modelId="{53775561-325D-45C8-A46F-35DEA9163DEB}" type="pres">
      <dgm:prSet presAssocID="{85EEA8B7-389D-4DBC-8CA8-D3AAEA22C69E}" presName="nodeTx" presStyleLbl="node1" presStyleIdx="1" presStyleCnt="3">
        <dgm:presLayoutVars>
          <dgm:bulletEnabled val="1"/>
        </dgm:presLayoutVars>
      </dgm:prSet>
      <dgm:spPr/>
    </dgm:pt>
    <dgm:pt modelId="{C6FC7295-AF41-4B8A-8744-8D52FB9A3835}" type="pres">
      <dgm:prSet presAssocID="{85EEA8B7-389D-4DBC-8CA8-D3AAEA22C69E}" presName="invisiNode" presStyleLbl="node1" presStyleIdx="1" presStyleCnt="3"/>
      <dgm:spPr/>
    </dgm:pt>
    <dgm:pt modelId="{A3BF646D-3A7B-4940-AAE0-2D1674048A71}" type="pres">
      <dgm:prSet presAssocID="{85EEA8B7-389D-4DBC-8CA8-D3AAEA22C69E}" presName="imagNode" presStyleLbl="fgImgPlace1" presStyleIdx="1" presStyleCnt="3"/>
      <dgm:spPr>
        <a:blipFill rotWithShape="1">
          <a:blip xmlns:r="http://schemas.openxmlformats.org/officeDocument/2006/relationships" r:embed="rId2"/>
          <a:stretch>
            <a:fillRect/>
          </a:stretch>
        </a:blipFill>
      </dgm:spPr>
    </dgm:pt>
    <dgm:pt modelId="{3FF3F5A3-10AE-4306-9DE8-752064B4DF24}" type="pres">
      <dgm:prSet presAssocID="{FC966942-994B-4492-A6A5-4453BFCA41A7}" presName="sibTrans" presStyleLbl="sibTrans2D1" presStyleIdx="0" presStyleCnt="0"/>
      <dgm:spPr/>
    </dgm:pt>
    <dgm:pt modelId="{342053EE-59F3-47D0-954A-23C5742B319F}" type="pres">
      <dgm:prSet presAssocID="{87D589BB-7A84-415F-89B4-8D332F2F9383}" presName="compNode" presStyleCnt="0"/>
      <dgm:spPr/>
    </dgm:pt>
    <dgm:pt modelId="{834DDDFA-2A6C-4576-9881-2994D6D8ADC8}" type="pres">
      <dgm:prSet presAssocID="{87D589BB-7A84-415F-89B4-8D332F2F9383}" presName="bkgdShape" presStyleLbl="node1" presStyleIdx="2" presStyleCnt="3"/>
      <dgm:spPr/>
    </dgm:pt>
    <dgm:pt modelId="{FB033E5A-9DE1-4A0C-884B-4409EE60764C}" type="pres">
      <dgm:prSet presAssocID="{87D589BB-7A84-415F-89B4-8D332F2F9383}" presName="nodeTx" presStyleLbl="node1" presStyleIdx="2" presStyleCnt="3">
        <dgm:presLayoutVars>
          <dgm:bulletEnabled val="1"/>
        </dgm:presLayoutVars>
      </dgm:prSet>
      <dgm:spPr/>
    </dgm:pt>
    <dgm:pt modelId="{B419646F-F44F-4C06-9167-E8887E41B4D4}" type="pres">
      <dgm:prSet presAssocID="{87D589BB-7A84-415F-89B4-8D332F2F9383}" presName="invisiNode" presStyleLbl="node1" presStyleIdx="2" presStyleCnt="3"/>
      <dgm:spPr/>
    </dgm:pt>
    <dgm:pt modelId="{AC186F74-FB0F-4F46-845B-09DEC260BCF1}" type="pres">
      <dgm:prSet presAssocID="{87D589BB-7A84-415F-89B4-8D332F2F9383}" presName="imagNode" presStyleLbl="fgImgPlace1" presStyleIdx="2" presStyleCnt="3"/>
      <dgm:spPr>
        <a:blipFill rotWithShape="1">
          <a:blip xmlns:r="http://schemas.openxmlformats.org/officeDocument/2006/relationships" r:embed="rId3"/>
          <a:stretch>
            <a:fillRect/>
          </a:stretch>
        </a:blipFill>
      </dgm:spPr>
    </dgm:pt>
  </dgm:ptLst>
  <dgm:cxnLst>
    <dgm:cxn modelId="{6BF4F602-559F-4D56-8CE6-04CE9596C8E2}" type="presOf" srcId="{D12C70D8-19DF-46C1-AEEF-5D738AEED459}" destId="{BC071683-8DF1-4A4C-A2E9-422A4BFD3DC4}" srcOrd="0" destOrd="0" presId="urn:microsoft.com/office/officeart/2005/8/layout/hList7#1"/>
    <dgm:cxn modelId="{4ADC3807-4AFA-4D26-8452-444DCB6D7431}" type="presOf" srcId="{85EEA8B7-389D-4DBC-8CA8-D3AAEA22C69E}" destId="{490BB8AC-25E7-4DB1-97FF-0DF11B16C131}" srcOrd="0" destOrd="0" presId="urn:microsoft.com/office/officeart/2005/8/layout/hList7#1"/>
    <dgm:cxn modelId="{C9579A08-730E-4EFD-8903-93446374D2ED}" type="presOf" srcId="{0B5F8B16-C80C-4B32-A8D0-715BCB66858A}" destId="{2EF80741-12CB-4D95-8F3B-B3A5E69417DF}" srcOrd="1" destOrd="0" presId="urn:microsoft.com/office/officeart/2005/8/layout/hList7#1"/>
    <dgm:cxn modelId="{9811E91C-A6B3-44F6-AD3A-051532D85226}" type="presOf" srcId="{85EEA8B7-389D-4DBC-8CA8-D3AAEA22C69E}" destId="{53775561-325D-45C8-A46F-35DEA9163DEB}" srcOrd="1" destOrd="0" presId="urn:microsoft.com/office/officeart/2005/8/layout/hList7#1"/>
    <dgm:cxn modelId="{E706E842-5B10-42DA-9B13-1F7D7D97986A}" type="presOf" srcId="{FC966942-994B-4492-A6A5-4453BFCA41A7}" destId="{3FF3F5A3-10AE-4306-9DE8-752064B4DF24}" srcOrd="0" destOrd="0" presId="urn:microsoft.com/office/officeart/2005/8/layout/hList7#1"/>
    <dgm:cxn modelId="{45499C97-D605-4CFB-BE00-B583C7906AE3}" srcId="{D12C70D8-19DF-46C1-AEEF-5D738AEED459}" destId="{85EEA8B7-389D-4DBC-8CA8-D3AAEA22C69E}" srcOrd="1" destOrd="0" parTransId="{D9B459B4-B7F0-47EE-9BBB-F574B00A5961}" sibTransId="{FC966942-994B-4492-A6A5-4453BFCA41A7}"/>
    <dgm:cxn modelId="{025C15B8-D64A-47D7-967D-263AC654BC80}" srcId="{D12C70D8-19DF-46C1-AEEF-5D738AEED459}" destId="{0B5F8B16-C80C-4B32-A8D0-715BCB66858A}" srcOrd="0" destOrd="0" parTransId="{7536E7B4-D2F5-4572-A5DF-0DA9406C4210}" sibTransId="{930A32EF-0300-493C-B21C-99BBC7AEC6D4}"/>
    <dgm:cxn modelId="{D2423DBF-8847-4F50-8D43-DFD29B68FA3D}" type="presOf" srcId="{930A32EF-0300-493C-B21C-99BBC7AEC6D4}" destId="{F41488AA-68C6-432E-9E75-0608477E5442}" srcOrd="0" destOrd="0" presId="urn:microsoft.com/office/officeart/2005/8/layout/hList7#1"/>
    <dgm:cxn modelId="{6914ADC2-127A-41FA-9B66-0502A7788AF4}" type="presOf" srcId="{0B5F8B16-C80C-4B32-A8D0-715BCB66858A}" destId="{7CBE50F2-A498-4ADF-8112-CDE10DEF912E}" srcOrd="0" destOrd="0" presId="urn:microsoft.com/office/officeart/2005/8/layout/hList7#1"/>
    <dgm:cxn modelId="{7638EBC2-58F1-4F27-B344-B53FD9C9F58B}" type="presOf" srcId="{87D589BB-7A84-415F-89B4-8D332F2F9383}" destId="{834DDDFA-2A6C-4576-9881-2994D6D8ADC8}" srcOrd="0" destOrd="0" presId="urn:microsoft.com/office/officeart/2005/8/layout/hList7#1"/>
    <dgm:cxn modelId="{F51206D1-6172-4E3D-B413-3D967D37B2D7}" srcId="{D12C70D8-19DF-46C1-AEEF-5D738AEED459}" destId="{87D589BB-7A84-415F-89B4-8D332F2F9383}" srcOrd="2" destOrd="0" parTransId="{EDF6531E-8F1C-48B2-9B90-40F6F5826237}" sibTransId="{F8DE34BE-F43F-487A-8BBF-24C8DD8A8BC4}"/>
    <dgm:cxn modelId="{8B9BCADA-5FF9-4C81-ACD7-4E50BB00D741}" type="presOf" srcId="{87D589BB-7A84-415F-89B4-8D332F2F9383}" destId="{FB033E5A-9DE1-4A0C-884B-4409EE60764C}" srcOrd="1" destOrd="0" presId="urn:microsoft.com/office/officeart/2005/8/layout/hList7#1"/>
    <dgm:cxn modelId="{63F3BA94-176D-4E6D-91AF-78491C526122}" type="presParOf" srcId="{BC071683-8DF1-4A4C-A2E9-422A4BFD3DC4}" destId="{40A3381B-333C-45A9-852D-5A9C66232479}" srcOrd="0" destOrd="0" presId="urn:microsoft.com/office/officeart/2005/8/layout/hList7#1"/>
    <dgm:cxn modelId="{11BE8E3A-DE47-48E5-9462-D4CB8D23C761}" type="presParOf" srcId="{BC071683-8DF1-4A4C-A2E9-422A4BFD3DC4}" destId="{85719ABA-B3D7-4AEC-A1E3-D1109F7FED7E}" srcOrd="1" destOrd="0" presId="urn:microsoft.com/office/officeart/2005/8/layout/hList7#1"/>
    <dgm:cxn modelId="{E126E03A-E72F-49C0-B6E6-25B71528783A}" type="presParOf" srcId="{85719ABA-B3D7-4AEC-A1E3-D1109F7FED7E}" destId="{4117F501-2D0B-4F1A-BB1B-424E394320F4}" srcOrd="0" destOrd="0" presId="urn:microsoft.com/office/officeart/2005/8/layout/hList7#1"/>
    <dgm:cxn modelId="{9C4BD5BF-D5F0-4C8A-AE2B-592065FBC0C7}" type="presParOf" srcId="{4117F501-2D0B-4F1A-BB1B-424E394320F4}" destId="{7CBE50F2-A498-4ADF-8112-CDE10DEF912E}" srcOrd="0" destOrd="0" presId="urn:microsoft.com/office/officeart/2005/8/layout/hList7#1"/>
    <dgm:cxn modelId="{3109CE7B-908C-40C5-85EE-16C69C138991}" type="presParOf" srcId="{4117F501-2D0B-4F1A-BB1B-424E394320F4}" destId="{2EF80741-12CB-4D95-8F3B-B3A5E69417DF}" srcOrd="1" destOrd="0" presId="urn:microsoft.com/office/officeart/2005/8/layout/hList7#1"/>
    <dgm:cxn modelId="{59A93F7E-29FA-4C72-9546-4E4996F7BC9D}" type="presParOf" srcId="{4117F501-2D0B-4F1A-BB1B-424E394320F4}" destId="{10070984-9790-4FD8-986B-5ED3F4938EAC}" srcOrd="2" destOrd="0" presId="urn:microsoft.com/office/officeart/2005/8/layout/hList7#1"/>
    <dgm:cxn modelId="{D7EA706E-832B-4BD1-AA17-BA65DC7F92D4}" type="presParOf" srcId="{4117F501-2D0B-4F1A-BB1B-424E394320F4}" destId="{982B4626-855C-4BBD-910A-1BCA24EE1C0F}" srcOrd="3" destOrd="0" presId="urn:microsoft.com/office/officeart/2005/8/layout/hList7#1"/>
    <dgm:cxn modelId="{12A3F08B-E754-4AFB-9B8A-D175C26FFCB0}" type="presParOf" srcId="{85719ABA-B3D7-4AEC-A1E3-D1109F7FED7E}" destId="{F41488AA-68C6-432E-9E75-0608477E5442}" srcOrd="1" destOrd="0" presId="urn:microsoft.com/office/officeart/2005/8/layout/hList7#1"/>
    <dgm:cxn modelId="{2A9BEAE7-A2B5-488E-B8DA-16570E5FC822}" type="presParOf" srcId="{85719ABA-B3D7-4AEC-A1E3-D1109F7FED7E}" destId="{3F5ECC63-715F-4DA2-9A76-17F1CD33AAD1}" srcOrd="2" destOrd="0" presId="urn:microsoft.com/office/officeart/2005/8/layout/hList7#1"/>
    <dgm:cxn modelId="{B69459D2-0C8F-45A2-ABB4-30E20FE88A00}" type="presParOf" srcId="{3F5ECC63-715F-4DA2-9A76-17F1CD33AAD1}" destId="{490BB8AC-25E7-4DB1-97FF-0DF11B16C131}" srcOrd="0" destOrd="0" presId="urn:microsoft.com/office/officeart/2005/8/layout/hList7#1"/>
    <dgm:cxn modelId="{A129D5ED-0E11-4BA5-A61C-B209432BC8A6}" type="presParOf" srcId="{3F5ECC63-715F-4DA2-9A76-17F1CD33AAD1}" destId="{53775561-325D-45C8-A46F-35DEA9163DEB}" srcOrd="1" destOrd="0" presId="urn:microsoft.com/office/officeart/2005/8/layout/hList7#1"/>
    <dgm:cxn modelId="{CD858A06-5821-4E75-A24B-94DA0CDCAB33}" type="presParOf" srcId="{3F5ECC63-715F-4DA2-9A76-17F1CD33AAD1}" destId="{C6FC7295-AF41-4B8A-8744-8D52FB9A3835}" srcOrd="2" destOrd="0" presId="urn:microsoft.com/office/officeart/2005/8/layout/hList7#1"/>
    <dgm:cxn modelId="{8C69F121-9AC3-4136-8808-FC0EAC3AAB4C}" type="presParOf" srcId="{3F5ECC63-715F-4DA2-9A76-17F1CD33AAD1}" destId="{A3BF646D-3A7B-4940-AAE0-2D1674048A71}" srcOrd="3" destOrd="0" presId="urn:microsoft.com/office/officeart/2005/8/layout/hList7#1"/>
    <dgm:cxn modelId="{DEA592DA-D46F-4463-B1AB-7C1AF4143E82}" type="presParOf" srcId="{85719ABA-B3D7-4AEC-A1E3-D1109F7FED7E}" destId="{3FF3F5A3-10AE-4306-9DE8-752064B4DF24}" srcOrd="3" destOrd="0" presId="urn:microsoft.com/office/officeart/2005/8/layout/hList7#1"/>
    <dgm:cxn modelId="{6DC58257-5602-486C-A963-1D9267A38E06}" type="presParOf" srcId="{85719ABA-B3D7-4AEC-A1E3-D1109F7FED7E}" destId="{342053EE-59F3-47D0-954A-23C5742B319F}" srcOrd="4" destOrd="0" presId="urn:microsoft.com/office/officeart/2005/8/layout/hList7#1"/>
    <dgm:cxn modelId="{BF39F09B-C89E-4005-A8C7-036DF6208B69}" type="presParOf" srcId="{342053EE-59F3-47D0-954A-23C5742B319F}" destId="{834DDDFA-2A6C-4576-9881-2994D6D8ADC8}" srcOrd="0" destOrd="0" presId="urn:microsoft.com/office/officeart/2005/8/layout/hList7#1"/>
    <dgm:cxn modelId="{A976F980-FCE2-48A1-B30B-7C5B744FFD59}" type="presParOf" srcId="{342053EE-59F3-47D0-954A-23C5742B319F}" destId="{FB033E5A-9DE1-4A0C-884B-4409EE60764C}" srcOrd="1" destOrd="0" presId="urn:microsoft.com/office/officeart/2005/8/layout/hList7#1"/>
    <dgm:cxn modelId="{F152D2EA-A174-4139-8BC7-B2CF592B852F}" type="presParOf" srcId="{342053EE-59F3-47D0-954A-23C5742B319F}" destId="{B419646F-F44F-4C06-9167-E8887E41B4D4}" srcOrd="2" destOrd="0" presId="urn:microsoft.com/office/officeart/2005/8/layout/hList7#1"/>
    <dgm:cxn modelId="{0E375774-A2F0-4312-9F8E-0363F23FD05E}" type="presParOf" srcId="{342053EE-59F3-47D0-954A-23C5742B319F}" destId="{AC186F74-FB0F-4F46-845B-09DEC260BCF1}"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F275E-E7E8-48CD-8991-DB1902C4C14C}">
      <dsp:nvSpPr>
        <dsp:cNvPr id="0" name=""/>
        <dsp:cNvSpPr/>
      </dsp:nvSpPr>
      <dsp:spPr>
        <a:xfrm>
          <a:off x="398476" y="1105861"/>
          <a:ext cx="3165447" cy="3165447"/>
        </a:xfrm>
        <a:prstGeom prst="blockArc">
          <a:avLst>
            <a:gd name="adj1" fmla="val 11880000"/>
            <a:gd name="adj2" fmla="val 16200000"/>
            <a:gd name="adj3" fmla="val 4639"/>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42AC57-CCD4-45D4-A455-65267CFAAEC8}">
      <dsp:nvSpPr>
        <dsp:cNvPr id="0" name=""/>
        <dsp:cNvSpPr/>
      </dsp:nvSpPr>
      <dsp:spPr>
        <a:xfrm>
          <a:off x="398476" y="1105861"/>
          <a:ext cx="3165447" cy="3165447"/>
        </a:xfrm>
        <a:prstGeom prst="blockArc">
          <a:avLst>
            <a:gd name="adj1" fmla="val 7560000"/>
            <a:gd name="adj2" fmla="val 11880000"/>
            <a:gd name="adj3" fmla="val 4639"/>
          </a:avLst>
        </a:prstGeom>
        <a:solidFill>
          <a:schemeClr val="accent3">
            <a:hueOff val="8437698"/>
            <a:satOff val="-12660"/>
            <a:lumOff val="-20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39F0F8-31A0-413E-B3A5-F8A455863E8F}">
      <dsp:nvSpPr>
        <dsp:cNvPr id="0" name=""/>
        <dsp:cNvSpPr/>
      </dsp:nvSpPr>
      <dsp:spPr>
        <a:xfrm>
          <a:off x="398476" y="1105861"/>
          <a:ext cx="3165447" cy="3165447"/>
        </a:xfrm>
        <a:prstGeom prst="blockArc">
          <a:avLst>
            <a:gd name="adj1" fmla="val 3240000"/>
            <a:gd name="adj2" fmla="val 7560000"/>
            <a:gd name="adj3" fmla="val 4639"/>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05F1A6-D787-4797-B8A0-1A239E53147F}">
      <dsp:nvSpPr>
        <dsp:cNvPr id="0" name=""/>
        <dsp:cNvSpPr/>
      </dsp:nvSpPr>
      <dsp:spPr>
        <a:xfrm>
          <a:off x="398476" y="1105861"/>
          <a:ext cx="3165447" cy="3165447"/>
        </a:xfrm>
        <a:prstGeom prst="blockArc">
          <a:avLst>
            <a:gd name="adj1" fmla="val 20520000"/>
            <a:gd name="adj2" fmla="val 3240000"/>
            <a:gd name="adj3" fmla="val 4639"/>
          </a:avLst>
        </a:prstGeom>
        <a:solidFill>
          <a:schemeClr val="accent3">
            <a:hueOff val="2812566"/>
            <a:satOff val="-4220"/>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D87104-0E10-49CA-8E2A-5769E4E750F8}">
      <dsp:nvSpPr>
        <dsp:cNvPr id="0" name=""/>
        <dsp:cNvSpPr/>
      </dsp:nvSpPr>
      <dsp:spPr>
        <a:xfrm>
          <a:off x="398476" y="1105861"/>
          <a:ext cx="3165447" cy="3165447"/>
        </a:xfrm>
        <a:prstGeom prst="blockArc">
          <a:avLst>
            <a:gd name="adj1" fmla="val 16200000"/>
            <a:gd name="adj2" fmla="val 20520000"/>
            <a:gd name="adj3" fmla="val 463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F26AF8-21AF-4BC5-A6B1-EB7B5DD6092A}">
      <dsp:nvSpPr>
        <dsp:cNvPr id="0" name=""/>
        <dsp:cNvSpPr/>
      </dsp:nvSpPr>
      <dsp:spPr>
        <a:xfrm>
          <a:off x="1252760" y="1960145"/>
          <a:ext cx="1456878" cy="1456878"/>
        </a:xfrm>
        <a:prstGeom prst="ellipse">
          <a:avLst/>
        </a:prstGeom>
        <a:solidFill>
          <a:srgbClr val="C00000"/>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Actions</a:t>
          </a:r>
        </a:p>
      </dsp:txBody>
      <dsp:txXfrm>
        <a:off x="1466115" y="2173500"/>
        <a:ext cx="1030168" cy="1030168"/>
      </dsp:txXfrm>
    </dsp:sp>
    <dsp:sp modelId="{D87678FE-283A-496D-A975-3D4FE4A83AFE}">
      <dsp:nvSpPr>
        <dsp:cNvPr id="0" name=""/>
        <dsp:cNvSpPr/>
      </dsp:nvSpPr>
      <dsp:spPr>
        <a:xfrm>
          <a:off x="1471292" y="632667"/>
          <a:ext cx="1019814" cy="101981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Attention to Children’s Interests</a:t>
          </a:r>
        </a:p>
      </dsp:txBody>
      <dsp:txXfrm>
        <a:off x="1620640" y="782015"/>
        <a:ext cx="721118" cy="721118"/>
      </dsp:txXfrm>
    </dsp:sp>
    <dsp:sp modelId="{ED883F2B-D98F-41BE-92AA-6FB7E18E25B0}">
      <dsp:nvSpPr>
        <dsp:cNvPr id="0" name=""/>
        <dsp:cNvSpPr/>
      </dsp:nvSpPr>
      <dsp:spPr>
        <a:xfrm>
          <a:off x="2941635" y="1700934"/>
          <a:ext cx="1019814" cy="1019814"/>
        </a:xfrm>
        <a:prstGeom prst="ellipse">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Validation</a:t>
          </a:r>
        </a:p>
      </dsp:txBody>
      <dsp:txXfrm>
        <a:off x="3090983" y="1850282"/>
        <a:ext cx="721118" cy="721118"/>
      </dsp:txXfrm>
    </dsp:sp>
    <dsp:sp modelId="{D5C34B18-275F-4FD3-B196-B7EDBCA59A6A}">
      <dsp:nvSpPr>
        <dsp:cNvPr id="0" name=""/>
        <dsp:cNvSpPr/>
      </dsp:nvSpPr>
      <dsp:spPr>
        <a:xfrm>
          <a:off x="2380014" y="3429426"/>
          <a:ext cx="1019814" cy="1019814"/>
        </a:xfrm>
        <a:prstGeom prst="ellipse">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Express Genuine Curiosity</a:t>
          </a:r>
        </a:p>
      </dsp:txBody>
      <dsp:txXfrm>
        <a:off x="2529362" y="3578774"/>
        <a:ext cx="721118" cy="721118"/>
      </dsp:txXfrm>
    </dsp:sp>
    <dsp:sp modelId="{76AF2262-E852-49CD-A384-7FE6155FFA7B}">
      <dsp:nvSpPr>
        <dsp:cNvPr id="0" name=""/>
        <dsp:cNvSpPr/>
      </dsp:nvSpPr>
      <dsp:spPr>
        <a:xfrm>
          <a:off x="562570" y="3429426"/>
          <a:ext cx="1019814" cy="1019814"/>
        </a:xfrm>
        <a:prstGeom prst="ellipse">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Never Dismiss feelings </a:t>
          </a:r>
        </a:p>
      </dsp:txBody>
      <dsp:txXfrm>
        <a:off x="711918" y="3578774"/>
        <a:ext cx="721118" cy="721118"/>
      </dsp:txXfrm>
    </dsp:sp>
    <dsp:sp modelId="{6B6D0214-860B-46FF-B6ED-C4AED507A2ED}">
      <dsp:nvSpPr>
        <dsp:cNvPr id="0" name=""/>
        <dsp:cNvSpPr/>
      </dsp:nvSpPr>
      <dsp:spPr>
        <a:xfrm>
          <a:off x="949" y="1700934"/>
          <a:ext cx="1019814" cy="1019814"/>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Invite active communication</a:t>
          </a:r>
        </a:p>
      </dsp:txBody>
      <dsp:txXfrm>
        <a:off x="150297" y="1850282"/>
        <a:ext cx="721118" cy="7211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BEF2E-88FF-4B88-BA0D-E0F9FE1B5771}">
      <dsp:nvSpPr>
        <dsp:cNvPr id="0" name=""/>
        <dsp:cNvSpPr/>
      </dsp:nvSpPr>
      <dsp:spPr>
        <a:xfrm>
          <a:off x="390813" y="1019448"/>
          <a:ext cx="3104573" cy="3104573"/>
        </a:xfrm>
        <a:prstGeom prst="blockArc">
          <a:avLst>
            <a:gd name="adj1" fmla="val 11880000"/>
            <a:gd name="adj2" fmla="val 16200000"/>
            <a:gd name="adj3" fmla="val 4639"/>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3BBB80-D7F9-4BFD-AEB5-6EB8D8725445}">
      <dsp:nvSpPr>
        <dsp:cNvPr id="0" name=""/>
        <dsp:cNvSpPr/>
      </dsp:nvSpPr>
      <dsp:spPr>
        <a:xfrm>
          <a:off x="390813" y="1019448"/>
          <a:ext cx="3104573" cy="3104573"/>
        </a:xfrm>
        <a:prstGeom prst="blockArc">
          <a:avLst>
            <a:gd name="adj1" fmla="val 7560000"/>
            <a:gd name="adj2" fmla="val 11880000"/>
            <a:gd name="adj3" fmla="val 4639"/>
          </a:avLst>
        </a:prstGeom>
        <a:solidFill>
          <a:schemeClr val="accent3">
            <a:hueOff val="8437698"/>
            <a:satOff val="-12660"/>
            <a:lumOff val="-20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D05BF3-C8BA-455E-AB89-03EB6F600163}">
      <dsp:nvSpPr>
        <dsp:cNvPr id="0" name=""/>
        <dsp:cNvSpPr/>
      </dsp:nvSpPr>
      <dsp:spPr>
        <a:xfrm>
          <a:off x="390813" y="1019448"/>
          <a:ext cx="3104573" cy="3104573"/>
        </a:xfrm>
        <a:prstGeom prst="blockArc">
          <a:avLst>
            <a:gd name="adj1" fmla="val 3240000"/>
            <a:gd name="adj2" fmla="val 7560000"/>
            <a:gd name="adj3" fmla="val 4639"/>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70AE4B-580E-495B-87A5-8AFB1AC5ADA6}">
      <dsp:nvSpPr>
        <dsp:cNvPr id="0" name=""/>
        <dsp:cNvSpPr/>
      </dsp:nvSpPr>
      <dsp:spPr>
        <a:xfrm>
          <a:off x="390813" y="1019448"/>
          <a:ext cx="3104573" cy="3104573"/>
        </a:xfrm>
        <a:prstGeom prst="blockArc">
          <a:avLst>
            <a:gd name="adj1" fmla="val 20520000"/>
            <a:gd name="adj2" fmla="val 3240000"/>
            <a:gd name="adj3" fmla="val 4639"/>
          </a:avLst>
        </a:prstGeom>
        <a:solidFill>
          <a:schemeClr val="accent3">
            <a:hueOff val="2812566"/>
            <a:satOff val="-4220"/>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4F7974-06B2-4791-A756-FC34CDC2F43C}">
      <dsp:nvSpPr>
        <dsp:cNvPr id="0" name=""/>
        <dsp:cNvSpPr/>
      </dsp:nvSpPr>
      <dsp:spPr>
        <a:xfrm>
          <a:off x="390813" y="1019448"/>
          <a:ext cx="3104573" cy="3104573"/>
        </a:xfrm>
        <a:prstGeom prst="blockArc">
          <a:avLst>
            <a:gd name="adj1" fmla="val 16200000"/>
            <a:gd name="adj2" fmla="val 20520000"/>
            <a:gd name="adj3" fmla="val 463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5753B3-B237-41A3-9444-8840CD1EDAF4}">
      <dsp:nvSpPr>
        <dsp:cNvPr id="0" name=""/>
        <dsp:cNvSpPr/>
      </dsp:nvSpPr>
      <dsp:spPr>
        <a:xfrm>
          <a:off x="1228669" y="1857304"/>
          <a:ext cx="1428861" cy="1428861"/>
        </a:xfrm>
        <a:prstGeom prst="ellipse">
          <a:avLst/>
        </a:prstGeom>
        <a:solidFill>
          <a:srgbClr val="C00000"/>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Attitude </a:t>
          </a:r>
        </a:p>
      </dsp:txBody>
      <dsp:txXfrm>
        <a:off x="1437921" y="2066556"/>
        <a:ext cx="1010357" cy="1010357"/>
      </dsp:txXfrm>
    </dsp:sp>
    <dsp:sp modelId="{D7FCB490-EB97-4DEA-B8C0-F6DBBBF8D8FF}">
      <dsp:nvSpPr>
        <dsp:cNvPr id="0" name=""/>
        <dsp:cNvSpPr/>
      </dsp:nvSpPr>
      <dsp:spPr>
        <a:xfrm>
          <a:off x="1442998" y="555354"/>
          <a:ext cx="1000203" cy="100020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Patience</a:t>
          </a:r>
        </a:p>
      </dsp:txBody>
      <dsp:txXfrm>
        <a:off x="1589474" y="701830"/>
        <a:ext cx="707251" cy="707251"/>
      </dsp:txXfrm>
    </dsp:sp>
    <dsp:sp modelId="{0C8A21BE-1AE5-439D-9917-F28598D7682B}">
      <dsp:nvSpPr>
        <dsp:cNvPr id="0" name=""/>
        <dsp:cNvSpPr/>
      </dsp:nvSpPr>
      <dsp:spPr>
        <a:xfrm>
          <a:off x="2885065" y="1603077"/>
          <a:ext cx="1000203" cy="1000203"/>
        </a:xfrm>
        <a:prstGeom prst="ellipse">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Flexibility</a:t>
          </a:r>
        </a:p>
      </dsp:txBody>
      <dsp:txXfrm>
        <a:off x="3031541" y="1749553"/>
        <a:ext cx="707251" cy="707251"/>
      </dsp:txXfrm>
    </dsp:sp>
    <dsp:sp modelId="{B0E45DBA-FCB7-40E5-BF6C-1BFACA225BD4}">
      <dsp:nvSpPr>
        <dsp:cNvPr id="0" name=""/>
        <dsp:cNvSpPr/>
      </dsp:nvSpPr>
      <dsp:spPr>
        <a:xfrm>
          <a:off x="2334245" y="3298329"/>
          <a:ext cx="1000203" cy="1000203"/>
        </a:xfrm>
        <a:prstGeom prst="ellipse">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Humor</a:t>
          </a:r>
        </a:p>
      </dsp:txBody>
      <dsp:txXfrm>
        <a:off x="2480721" y="3444805"/>
        <a:ext cx="707251" cy="707251"/>
      </dsp:txXfrm>
    </dsp:sp>
    <dsp:sp modelId="{3B60F064-F79D-4E5F-9C87-0D53D9B5CF51}">
      <dsp:nvSpPr>
        <dsp:cNvPr id="0" name=""/>
        <dsp:cNvSpPr/>
      </dsp:nvSpPr>
      <dsp:spPr>
        <a:xfrm>
          <a:off x="551751" y="3298329"/>
          <a:ext cx="1000203" cy="1000203"/>
        </a:xfrm>
        <a:prstGeom prst="ellipse">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Tolerance </a:t>
          </a:r>
        </a:p>
      </dsp:txBody>
      <dsp:txXfrm>
        <a:off x="698227" y="3444805"/>
        <a:ext cx="707251" cy="707251"/>
      </dsp:txXfrm>
    </dsp:sp>
    <dsp:sp modelId="{0CE74465-37FE-483B-B937-E7E2EADD1AB6}">
      <dsp:nvSpPr>
        <dsp:cNvPr id="0" name=""/>
        <dsp:cNvSpPr/>
      </dsp:nvSpPr>
      <dsp:spPr>
        <a:xfrm>
          <a:off x="930" y="1603077"/>
          <a:ext cx="1000203" cy="1000203"/>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Playfulness</a:t>
          </a:r>
        </a:p>
      </dsp:txBody>
      <dsp:txXfrm>
        <a:off x="147406" y="1749553"/>
        <a:ext cx="707251" cy="7072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E50F2-A498-4ADF-8112-CDE10DEF912E}">
      <dsp:nvSpPr>
        <dsp:cNvPr id="0" name=""/>
        <dsp:cNvSpPr/>
      </dsp:nvSpPr>
      <dsp:spPr>
        <a:xfrm>
          <a:off x="1839" y="0"/>
          <a:ext cx="2862522" cy="55165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Identify:</a:t>
          </a:r>
        </a:p>
        <a:p>
          <a:pPr marL="0" lvl="0" indent="0" algn="ctr" defTabSz="889000">
            <a:lnSpc>
              <a:spcPct val="90000"/>
            </a:lnSpc>
            <a:spcBef>
              <a:spcPct val="0"/>
            </a:spcBef>
            <a:spcAft>
              <a:spcPct val="35000"/>
            </a:spcAft>
            <a:buNone/>
          </a:pPr>
          <a:r>
            <a:rPr lang="en-US" sz="2000" kern="1200" dirty="0"/>
            <a:t>Barriers</a:t>
          </a:r>
        </a:p>
        <a:p>
          <a:pPr marL="0" lvl="0" indent="0" algn="ctr" defTabSz="889000">
            <a:lnSpc>
              <a:spcPct val="90000"/>
            </a:lnSpc>
            <a:spcBef>
              <a:spcPct val="0"/>
            </a:spcBef>
            <a:spcAft>
              <a:spcPct val="35000"/>
            </a:spcAft>
            <a:buNone/>
          </a:pPr>
          <a:r>
            <a:rPr lang="en-US" sz="2000" kern="1200" dirty="0"/>
            <a:t>Assumptions</a:t>
          </a:r>
        </a:p>
      </dsp:txBody>
      <dsp:txXfrm>
        <a:off x="1839" y="2206625"/>
        <a:ext cx="2862522" cy="2206625"/>
      </dsp:txXfrm>
    </dsp:sp>
    <dsp:sp modelId="{982B4626-855C-4BBD-910A-1BCA24EE1C0F}">
      <dsp:nvSpPr>
        <dsp:cNvPr id="0" name=""/>
        <dsp:cNvSpPr/>
      </dsp:nvSpPr>
      <dsp:spPr>
        <a:xfrm>
          <a:off x="514593" y="330993"/>
          <a:ext cx="1837015" cy="1837015"/>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0BB8AC-25E7-4DB1-97FF-0DF11B16C131}">
      <dsp:nvSpPr>
        <dsp:cNvPr id="0" name=""/>
        <dsp:cNvSpPr/>
      </dsp:nvSpPr>
      <dsp:spPr>
        <a:xfrm>
          <a:off x="2950238" y="0"/>
          <a:ext cx="2862522" cy="55165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Recognize:</a:t>
          </a:r>
        </a:p>
        <a:p>
          <a:pPr marL="0" lvl="0" indent="0" algn="ctr" defTabSz="889000">
            <a:lnSpc>
              <a:spcPct val="90000"/>
            </a:lnSpc>
            <a:spcBef>
              <a:spcPct val="0"/>
            </a:spcBef>
            <a:spcAft>
              <a:spcPct val="35000"/>
            </a:spcAft>
            <a:buNone/>
          </a:pPr>
          <a:r>
            <a:rPr lang="en-US" sz="2000" kern="1200" dirty="0"/>
            <a:t>Child Development Factors</a:t>
          </a:r>
        </a:p>
        <a:p>
          <a:pPr marL="0" lvl="0" indent="0" algn="ctr" defTabSz="889000">
            <a:lnSpc>
              <a:spcPct val="90000"/>
            </a:lnSpc>
            <a:spcBef>
              <a:spcPct val="0"/>
            </a:spcBef>
            <a:spcAft>
              <a:spcPct val="35000"/>
            </a:spcAft>
            <a:buNone/>
          </a:pPr>
          <a:r>
            <a:rPr lang="en-US" sz="2000" kern="1200" dirty="0"/>
            <a:t>Parent Expertise</a:t>
          </a:r>
        </a:p>
        <a:p>
          <a:pPr marL="0" lvl="0" indent="0" algn="ctr" defTabSz="889000">
            <a:lnSpc>
              <a:spcPct val="90000"/>
            </a:lnSpc>
            <a:spcBef>
              <a:spcPct val="0"/>
            </a:spcBef>
            <a:spcAft>
              <a:spcPct val="35000"/>
            </a:spcAft>
            <a:buNone/>
          </a:pPr>
          <a:r>
            <a:rPr lang="en-US" sz="2200" kern="1200" dirty="0"/>
            <a:t> </a:t>
          </a:r>
        </a:p>
      </dsp:txBody>
      <dsp:txXfrm>
        <a:off x="2950238" y="2206625"/>
        <a:ext cx="2862522" cy="2206625"/>
      </dsp:txXfrm>
    </dsp:sp>
    <dsp:sp modelId="{A3BF646D-3A7B-4940-AAE0-2D1674048A71}">
      <dsp:nvSpPr>
        <dsp:cNvPr id="0" name=""/>
        <dsp:cNvSpPr/>
      </dsp:nvSpPr>
      <dsp:spPr>
        <a:xfrm>
          <a:off x="3462992" y="330993"/>
          <a:ext cx="1837015" cy="1837015"/>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4DDDFA-2A6C-4576-9881-2994D6D8ADC8}">
      <dsp:nvSpPr>
        <dsp:cNvPr id="0" name=""/>
        <dsp:cNvSpPr/>
      </dsp:nvSpPr>
      <dsp:spPr>
        <a:xfrm>
          <a:off x="5898637" y="0"/>
          <a:ext cx="2862522" cy="55165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Use :</a:t>
          </a:r>
        </a:p>
        <a:p>
          <a:pPr marL="0" lvl="0" indent="0" algn="ctr" defTabSz="889000">
            <a:lnSpc>
              <a:spcPct val="90000"/>
            </a:lnSpc>
            <a:spcBef>
              <a:spcPct val="0"/>
            </a:spcBef>
            <a:spcAft>
              <a:spcPct val="35000"/>
            </a:spcAft>
            <a:buNone/>
          </a:pPr>
          <a:r>
            <a:rPr lang="en-US" sz="2000" kern="1200" dirty="0"/>
            <a:t>Child-centered Language &amp; Communication</a:t>
          </a:r>
        </a:p>
        <a:p>
          <a:pPr marL="0" lvl="0" indent="0" algn="ctr" defTabSz="889000">
            <a:lnSpc>
              <a:spcPct val="90000"/>
            </a:lnSpc>
            <a:spcBef>
              <a:spcPct val="0"/>
            </a:spcBef>
            <a:spcAft>
              <a:spcPct val="35000"/>
            </a:spcAft>
            <a:buNone/>
          </a:pPr>
          <a:r>
            <a:rPr lang="en-US" sz="2000" kern="1200" dirty="0"/>
            <a:t>Descriptive Reports</a:t>
          </a:r>
        </a:p>
        <a:p>
          <a:pPr marL="0" lvl="0" indent="0" algn="ctr" defTabSz="889000">
            <a:lnSpc>
              <a:spcPct val="90000"/>
            </a:lnSpc>
            <a:spcBef>
              <a:spcPct val="0"/>
            </a:spcBef>
            <a:spcAft>
              <a:spcPct val="35000"/>
            </a:spcAft>
            <a:buNone/>
          </a:pPr>
          <a:endParaRPr lang="en-US" sz="2200" kern="1200" dirty="0"/>
        </a:p>
      </dsp:txBody>
      <dsp:txXfrm>
        <a:off x="5898637" y="2206625"/>
        <a:ext cx="2862522" cy="2206625"/>
      </dsp:txXfrm>
    </dsp:sp>
    <dsp:sp modelId="{AC186F74-FB0F-4F46-845B-09DEC260BCF1}">
      <dsp:nvSpPr>
        <dsp:cNvPr id="0" name=""/>
        <dsp:cNvSpPr/>
      </dsp:nvSpPr>
      <dsp:spPr>
        <a:xfrm>
          <a:off x="6411390" y="330993"/>
          <a:ext cx="1837015" cy="1837015"/>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A3381B-333C-45A9-852D-5A9C66232479}">
      <dsp:nvSpPr>
        <dsp:cNvPr id="0" name=""/>
        <dsp:cNvSpPr/>
      </dsp:nvSpPr>
      <dsp:spPr>
        <a:xfrm>
          <a:off x="350519" y="4413250"/>
          <a:ext cx="8061960" cy="82748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9A2EF5-5971-4C9A-B9AA-38262F622B4F}" type="datetimeFigureOut">
              <a:rPr lang="en-US" smtClean="0"/>
              <a:pPr/>
              <a:t>7/19/2019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AC778-D731-41EC-BD52-0E0A39601AAD}" type="slidenum">
              <a:rPr lang="en-US" smtClean="0"/>
              <a:pPr/>
              <a:t>‹#›</a:t>
            </a:fld>
            <a:endParaRPr lang="en-US" dirty="0"/>
          </a:p>
        </p:txBody>
      </p:sp>
    </p:spTree>
    <p:extLst>
      <p:ext uri="{BB962C8B-B14F-4D97-AF65-F5344CB8AC3E}">
        <p14:creationId xmlns:p14="http://schemas.microsoft.com/office/powerpoint/2010/main" val="948268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Many of the children we meet in practice have experienced significant single or cumulative adverse experiences;</a:t>
            </a:r>
            <a:r>
              <a:rPr lang="en-US" sz="1200" kern="1200" baseline="0" dirty="0">
                <a:solidFill>
                  <a:schemeClr val="tx1"/>
                </a:solidFill>
                <a:effectLst/>
                <a:latin typeface="+mn-lt"/>
                <a:ea typeface="+mn-ea"/>
                <a:cs typeface="+mn-cs"/>
              </a:rPr>
              <a:t> some </a:t>
            </a:r>
            <a:r>
              <a:rPr lang="en-US" sz="1200" kern="1200" dirty="0">
                <a:solidFill>
                  <a:schemeClr val="tx1"/>
                </a:solidFill>
                <a:effectLst/>
                <a:latin typeface="+mn-lt"/>
                <a:ea typeface="+mn-ea"/>
                <a:cs typeface="+mn-cs"/>
              </a:rPr>
              <a:t>have been targets or witnesses to violence, violation, and high conflict; others may never have experienced being wanted or loved. </a:t>
            </a:r>
          </a:p>
          <a:p>
            <a:pPr marL="228600" indent="-228600">
              <a:buAutoNum type="arabicPeriod"/>
            </a:pPr>
            <a:r>
              <a:rPr lang="en-US" sz="1200" kern="1200" dirty="0">
                <a:solidFill>
                  <a:schemeClr val="tx1"/>
                </a:solidFill>
                <a:effectLst/>
                <a:latin typeface="+mn-lt"/>
                <a:ea typeface="+mn-ea"/>
                <a:cs typeface="+mn-cs"/>
              </a:rPr>
              <a:t>Miller &amp; Sparks</a:t>
            </a:r>
            <a:r>
              <a:rPr lang="en-US" sz="1200" kern="1200" baseline="0" dirty="0">
                <a:solidFill>
                  <a:schemeClr val="tx1"/>
                </a:solidFill>
                <a:effectLst/>
                <a:latin typeface="+mn-lt"/>
                <a:ea typeface="+mn-ea"/>
                <a:cs typeface="+mn-cs"/>
              </a:rPr>
              <a:t> (2007) found that if child clients and parents do not experience a positive connection within the first few sessions they will end treatment. </a:t>
            </a: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Environments of trust exist within relationships and can</a:t>
            </a:r>
            <a:r>
              <a:rPr lang="en-US" sz="1200" kern="1200" baseline="0" dirty="0">
                <a:solidFill>
                  <a:schemeClr val="tx1"/>
                </a:solidFill>
                <a:effectLst/>
                <a:latin typeface="+mn-lt"/>
                <a:ea typeface="+mn-ea"/>
                <a:cs typeface="+mn-cs"/>
              </a:rPr>
              <a:t> be established within a range of settings (e. g. office, home, school).</a:t>
            </a: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 Skills and attitudes essential to establishing safe environments include: 1. Set the stage for all feelings to be heard, tolerated and expressed; 2. Describe and establish limits that assures children their behaviors and feelings can be managed; 3. Be honest within a context of caring; 4. Believe in children’s capacity to self-heal.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9AC778-D731-41EC-BD52-0E0A39601AAD}" type="slidenum">
              <a:rPr lang="en-US" smtClean="0"/>
              <a:pPr/>
              <a:t>2</a:t>
            </a:fld>
            <a:endParaRPr lang="en-US" dirty="0"/>
          </a:p>
        </p:txBody>
      </p:sp>
    </p:spTree>
    <p:extLst>
      <p:ext uri="{BB962C8B-B14F-4D97-AF65-F5344CB8AC3E}">
        <p14:creationId xmlns:p14="http://schemas.microsoft.com/office/powerpoint/2010/main" val="921670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Engaging children in art and other expressive modalities is an invaluable communicative tool (See Chapter 7 for more detailed discussion of art in play therapy). </a:t>
            </a:r>
          </a:p>
          <a:p>
            <a:pPr marL="228600" indent="-228600">
              <a:buAutoNum type="arabicPeriod"/>
            </a:pPr>
            <a:r>
              <a:rPr lang="en-US" dirty="0"/>
              <a:t>Through</a:t>
            </a:r>
            <a:r>
              <a:rPr lang="en-US" baseline="0" dirty="0"/>
              <a:t> art and storytelling, c</a:t>
            </a:r>
            <a:r>
              <a:rPr lang="en-US" dirty="0"/>
              <a:t>hildren of all ages reveal inner thoughts, unspoken feelings, and relational dynamics that may be inaccessible or hard to articulate. </a:t>
            </a:r>
          </a:p>
        </p:txBody>
      </p:sp>
      <p:sp>
        <p:nvSpPr>
          <p:cNvPr id="4" name="Slide Number Placeholder 3"/>
          <p:cNvSpPr>
            <a:spLocks noGrp="1"/>
          </p:cNvSpPr>
          <p:nvPr>
            <p:ph type="sldNum" sz="quarter" idx="10"/>
          </p:nvPr>
        </p:nvSpPr>
        <p:spPr/>
        <p:txBody>
          <a:bodyPr/>
          <a:lstStyle/>
          <a:p>
            <a:fld id="{6F9AC778-D731-41EC-BD52-0E0A39601AAD}" type="slidenum">
              <a:rPr lang="en-US" smtClean="0"/>
              <a:pPr/>
              <a:t>11</a:t>
            </a:fld>
            <a:endParaRPr lang="en-US" dirty="0"/>
          </a:p>
        </p:txBody>
      </p:sp>
    </p:spTree>
    <p:extLst>
      <p:ext uri="{BB962C8B-B14F-4D97-AF65-F5344CB8AC3E}">
        <p14:creationId xmlns:p14="http://schemas.microsoft.com/office/powerpoint/2010/main" val="3130692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Reflective practice asks us to stay in touch with our thoughts, feelings and reactions. </a:t>
            </a:r>
          </a:p>
          <a:p>
            <a:pPr marL="228600" indent="-228600">
              <a:buAutoNum type="arabicPeriod"/>
            </a:pPr>
            <a:r>
              <a:rPr lang="en-US" sz="1200" kern="1200" dirty="0">
                <a:solidFill>
                  <a:schemeClr val="tx1"/>
                </a:solidFill>
                <a:effectLst/>
                <a:latin typeface="+mn-lt"/>
                <a:ea typeface="+mn-ea"/>
                <a:cs typeface="+mn-cs"/>
              </a:rPr>
              <a:t>When working with children it is likely that workers will experience emotional and experiential fallout as a consequence of their unresolved or remembered childhood experiences. Children’s abuse or abandonment may conjure up workers’ memories of their own abuse or other traumas or losses. </a:t>
            </a:r>
          </a:p>
          <a:p>
            <a:pPr marL="228600" indent="-228600">
              <a:buAutoNum type="arabicPeriod"/>
            </a:pPr>
            <a:r>
              <a:rPr lang="en-US" sz="1200" kern="1200" dirty="0">
                <a:solidFill>
                  <a:schemeClr val="tx1"/>
                </a:solidFill>
                <a:effectLst/>
                <a:latin typeface="+mn-lt"/>
                <a:ea typeface="+mn-ea"/>
                <a:cs typeface="+mn-cs"/>
              </a:rPr>
              <a:t>If feelings</a:t>
            </a:r>
            <a:r>
              <a:rPr lang="en-US" sz="1200" kern="1200" baseline="0" dirty="0">
                <a:solidFill>
                  <a:schemeClr val="tx1"/>
                </a:solidFill>
                <a:effectLst/>
                <a:latin typeface="+mn-lt"/>
                <a:ea typeface="+mn-ea"/>
                <a:cs typeface="+mn-cs"/>
              </a:rPr>
              <a:t> and reactions remain</a:t>
            </a:r>
            <a:r>
              <a:rPr lang="en-US" sz="1200" kern="1200" dirty="0">
                <a:solidFill>
                  <a:schemeClr val="tx1"/>
                </a:solidFill>
                <a:effectLst/>
                <a:latin typeface="+mn-lt"/>
                <a:ea typeface="+mn-ea"/>
                <a:cs typeface="+mn-cs"/>
              </a:rPr>
              <a:t> unacknowledged, workers may avoid asking children questions that contain answers they don’t wish to hear;</a:t>
            </a:r>
            <a:r>
              <a:rPr lang="en-US" sz="1200" kern="1200" baseline="0" dirty="0">
                <a:solidFill>
                  <a:schemeClr val="tx1"/>
                </a:solidFill>
                <a:effectLst/>
                <a:latin typeface="+mn-lt"/>
                <a:ea typeface="+mn-ea"/>
                <a:cs typeface="+mn-cs"/>
              </a:rPr>
              <a:t> they may minimize or seek quick fixes for highly complicated problems.</a:t>
            </a: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Finally</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here are times when we simply don’t like the children we</a:t>
            </a:r>
            <a:r>
              <a:rPr lang="en-US" sz="1200" kern="1200" baseline="0" dirty="0">
                <a:solidFill>
                  <a:schemeClr val="tx1"/>
                </a:solidFill>
                <a:effectLst/>
                <a:latin typeface="+mn-lt"/>
                <a:ea typeface="+mn-ea"/>
                <a:cs typeface="+mn-cs"/>
              </a:rPr>
              <a:t> work with or find their behaviors difficult or distressing.</a:t>
            </a:r>
          </a:p>
          <a:p>
            <a:pPr marL="228600" indent="-228600">
              <a:buAutoNum type="arabicPeriod"/>
            </a:pPr>
            <a:r>
              <a:rPr lang="en-US" sz="1200" kern="1200" dirty="0">
                <a:solidFill>
                  <a:schemeClr val="tx1"/>
                </a:solidFill>
                <a:effectLst/>
                <a:latin typeface="+mn-lt"/>
                <a:ea typeface="+mn-ea"/>
                <a:cs typeface="+mn-cs"/>
              </a:rPr>
              <a:t>Reflexive practice asks us to stay in touch with our thoughts, feelings, and reactions to children</a:t>
            </a:r>
            <a:r>
              <a:rPr lang="en-US" sz="1200" kern="1200" baseline="0" dirty="0">
                <a:solidFill>
                  <a:schemeClr val="tx1"/>
                </a:solidFill>
                <a:effectLst/>
                <a:latin typeface="+mn-lt"/>
                <a:ea typeface="+mn-ea"/>
                <a:cs typeface="+mn-cs"/>
              </a:rPr>
              <a:t> k</a:t>
            </a:r>
            <a:r>
              <a:rPr lang="en-US" sz="1200" kern="1200" dirty="0">
                <a:solidFill>
                  <a:schemeClr val="tx1"/>
                </a:solidFill>
                <a:effectLst/>
                <a:latin typeface="+mn-lt"/>
                <a:ea typeface="+mn-ea"/>
                <a:cs typeface="+mn-cs"/>
              </a:rPr>
              <a:t>nowing that conversations often reveal discomforting information evoke difficult feelings. </a:t>
            </a:r>
          </a:p>
          <a:p>
            <a:pPr marL="228600" indent="-228600">
              <a:buAutoNum type="arabicPeriod"/>
            </a:pPr>
            <a:r>
              <a:rPr lang="en-US" sz="1200" kern="1200" dirty="0">
                <a:solidFill>
                  <a:schemeClr val="tx1"/>
                </a:solidFill>
                <a:effectLst/>
                <a:latin typeface="+mn-lt"/>
                <a:ea typeface="+mn-ea"/>
                <a:cs typeface="+mn-cs"/>
              </a:rPr>
              <a:t>Time</a:t>
            </a:r>
            <a:r>
              <a:rPr lang="en-US" sz="1200" kern="1200" baseline="0" dirty="0">
                <a:solidFill>
                  <a:schemeClr val="tx1"/>
                </a:solidFill>
                <a:effectLst/>
                <a:latin typeface="+mn-lt"/>
                <a:ea typeface="+mn-ea"/>
                <a:cs typeface="+mn-cs"/>
              </a:rPr>
              <a:t> set aside for s</a:t>
            </a:r>
            <a:r>
              <a:rPr lang="en-US" sz="1200" kern="1200" dirty="0">
                <a:solidFill>
                  <a:schemeClr val="tx1"/>
                </a:solidFill>
                <a:effectLst/>
                <a:latin typeface="+mn-lt"/>
                <a:ea typeface="+mn-ea"/>
                <a:cs typeface="+mn-cs"/>
              </a:rPr>
              <a:t>elf-reflection,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self-care,</a:t>
            </a:r>
            <a:r>
              <a:rPr lang="en-US" sz="1200" kern="1200" baseline="0" dirty="0">
                <a:solidFill>
                  <a:schemeClr val="tx1"/>
                </a:solidFill>
                <a:effectLst/>
                <a:latin typeface="+mn-lt"/>
                <a:ea typeface="+mn-ea"/>
                <a:cs typeface="+mn-cs"/>
              </a:rPr>
              <a:t> and supervision is a critical aspect of effective relational practice</a:t>
            </a:r>
            <a:r>
              <a:rPr lang="en-US" sz="1200" kern="1200" dirty="0">
                <a:solidFill>
                  <a:schemeClr val="tx1"/>
                </a:solidFill>
                <a:effectLst/>
                <a:latin typeface="+mn-lt"/>
                <a:ea typeface="+mn-ea"/>
                <a:cs typeface="+mn-cs"/>
              </a:rPr>
              <a:t>. </a:t>
            </a:r>
          </a:p>
          <a:p>
            <a:pPr marL="0" indent="0">
              <a:buNone/>
            </a:pPr>
            <a:r>
              <a:rPr lang="en-US" sz="1200" kern="1200" dirty="0">
                <a:solidFill>
                  <a:schemeClr val="tx1"/>
                </a:solidFill>
                <a:effectLst/>
                <a:latin typeface="+mn-lt"/>
                <a:ea typeface="+mn-ea"/>
                <a:cs typeface="+mn-cs"/>
              </a:rPr>
              <a:t>Photos: Silhouettes – Gerd Altmann at Pixabay; Stones at www.flickr.com</a:t>
            </a:r>
            <a:endParaRPr lang="en-US" dirty="0"/>
          </a:p>
        </p:txBody>
      </p:sp>
      <p:sp>
        <p:nvSpPr>
          <p:cNvPr id="4" name="Slide Number Placeholder 3"/>
          <p:cNvSpPr>
            <a:spLocks noGrp="1"/>
          </p:cNvSpPr>
          <p:nvPr>
            <p:ph type="sldNum" sz="quarter" idx="10"/>
          </p:nvPr>
        </p:nvSpPr>
        <p:spPr/>
        <p:txBody>
          <a:bodyPr/>
          <a:lstStyle/>
          <a:p>
            <a:fld id="{6F9AC778-D731-41EC-BD52-0E0A39601AAD}" type="slidenum">
              <a:rPr lang="en-US" smtClean="0"/>
              <a:pPr/>
              <a:t>12</a:t>
            </a:fld>
            <a:endParaRPr lang="en-US" dirty="0"/>
          </a:p>
        </p:txBody>
      </p:sp>
    </p:spTree>
    <p:extLst>
      <p:ext uri="{BB962C8B-B14F-4D97-AF65-F5344CB8AC3E}">
        <p14:creationId xmlns:p14="http://schemas.microsoft.com/office/powerpoint/2010/main" val="1934453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Kahlila Conversation</a:t>
            </a:r>
            <a:r>
              <a:rPr lang="en-US" baseline="0" dirty="0"/>
              <a:t> (A more detailed version can be found on pages 101-106). </a:t>
            </a:r>
            <a:r>
              <a:rPr lang="en-US" sz="1200" kern="1200" dirty="0">
                <a:solidFill>
                  <a:schemeClr val="tx1"/>
                </a:solidFill>
                <a:effectLst/>
                <a:latin typeface="+mn-lt"/>
                <a:ea typeface="+mn-ea"/>
                <a:cs typeface="+mn-cs"/>
              </a:rPr>
              <a:t>Linda Frost, a 25-year-old Caucasian woman she sat looking at Kahlila Johnson’s file. She had very little experience with children except for occasional babysitting in high school and now she was about to meet 4-year-old Kahlila in her role as caseworker. To prepare, Linda read every detail of the case file. According to the notes, the Johnson family recently moved from another state. The family lived in an apartment complex in a low income neighborhood. Mrs. Johnson worked as an administrative assistant. </a:t>
            </a:r>
          </a:p>
          <a:p>
            <a:r>
              <a:rPr lang="en-US" sz="1200" kern="1200" dirty="0">
                <a:solidFill>
                  <a:schemeClr val="tx1"/>
                </a:solidFill>
                <a:effectLst/>
                <a:latin typeface="+mn-lt"/>
                <a:ea typeface="+mn-ea"/>
                <a:cs typeface="+mn-cs"/>
              </a:rPr>
              <a:t>The meeting was held in response to four anonymous complaints about lack of child supervision made to child protective services over the last few months. Child Protective Services required that a caseworker visit with the family to assess the situation.</a:t>
            </a:r>
          </a:p>
          <a:p>
            <a:r>
              <a:rPr lang="en-US" sz="1200" kern="1200" dirty="0">
                <a:solidFill>
                  <a:schemeClr val="tx1"/>
                </a:solidFill>
                <a:effectLst/>
                <a:latin typeface="+mn-lt"/>
                <a:ea typeface="+mn-ea"/>
                <a:cs typeface="+mn-cs"/>
              </a:rPr>
              <a:t>The doorbell was answered by Mrs. Johnson, a 35-year-old tall, heavy-set African-American woman. Linda indicated that she was from CPS and showed Mrs. Johnson her identification. Mrs. Johnson welcomed Linda into her apartment. Linda noted that the house had a lived in quality with lots of family photos displayed on the walls and table tops.</a:t>
            </a:r>
          </a:p>
          <a:p>
            <a:r>
              <a:rPr lang="en-US" sz="1200" kern="1200" dirty="0">
                <a:solidFill>
                  <a:schemeClr val="tx1"/>
                </a:solidFill>
                <a:effectLst/>
                <a:latin typeface="+mn-lt"/>
                <a:ea typeface="+mn-ea"/>
                <a:cs typeface="+mn-cs"/>
              </a:rPr>
              <a:t>Linda informed Mrs. Johnson about the CPS reports. Mrs. Johnson sat back in her chair, smiled, and sighed. She stated in a firm but not unfriendly way that there were very few young families still living in the housing complex. There were even fewer families of color. Most of her neighbors were white, elderly women. According to Mrs. Johnson, “They have shown no interest in getting to know me or my family.”</a:t>
            </a:r>
          </a:p>
          <a:p>
            <a:r>
              <a:rPr lang="en-US" sz="1200" kern="1200" dirty="0">
                <a:solidFill>
                  <a:schemeClr val="tx1"/>
                </a:solidFill>
                <a:effectLst/>
                <a:latin typeface="+mn-lt"/>
                <a:ea typeface="+mn-ea"/>
                <a:cs typeface="+mn-cs"/>
              </a:rPr>
              <a:t>Linda noticed Kahlila standing in the doorway. She was taller and slighter than Linda had expected. Her light brown hair formed a wild, curly mane around her face. “Well hello there” Linda said. Kahlila slowly retreated back into her bedroom. Kahlila looked up from the doll she had been playing with and smiled. Linda looked around noting lots of toys, stuffed animals and a white-veneered bed and dresser.  “Is that your favorite doll?” she asked. Kahlila nodded. “What’s her name?” Kahlila shrugged.  </a:t>
            </a:r>
          </a:p>
          <a:p>
            <a:r>
              <a:rPr lang="en-US" sz="1200" kern="1200" dirty="0">
                <a:solidFill>
                  <a:schemeClr val="tx1"/>
                </a:solidFill>
                <a:effectLst/>
                <a:latin typeface="+mn-lt"/>
                <a:ea typeface="+mn-ea"/>
                <a:cs typeface="+mn-cs"/>
              </a:rPr>
              <a:t>Just as Linda began to panic, Kahlila asked: “What’s your name?” “I’m Linda and I came to visit with you and your Mom.” “She’s not my mom,” Kahlila quickly retorted. Linda was taken aback. She didn’t recall reading anything about Mrs. Johnson being a foster or adoptive parent. “Well then, who is she?” Linda asked. “She’s my mama.” Linda was slightly annoyed by Kahlila’s correction but she was determined to seem positive. </a:t>
            </a:r>
          </a:p>
          <a:p>
            <a:r>
              <a:rPr lang="en-US" sz="1200" kern="1200" dirty="0">
                <a:solidFill>
                  <a:schemeClr val="tx1"/>
                </a:solidFill>
                <a:effectLst/>
                <a:latin typeface="+mn-lt"/>
                <a:ea typeface="+mn-ea"/>
                <a:cs typeface="+mn-cs"/>
              </a:rPr>
              <a:t>Linda proceeded, “So, does your mama work a lot?” she asked. Kahlila answered, “She’s always at work. I hate when she works. And Gustav is really mean to me.” Linda found it difficult to understand Kahlila’s speech and wondered if she might have an accent or perhaps speech impairment. </a:t>
            </a:r>
          </a:p>
          <a:p>
            <a:r>
              <a:rPr lang="en-US" sz="1200" kern="1200" dirty="0">
                <a:solidFill>
                  <a:schemeClr val="tx1"/>
                </a:solidFill>
                <a:effectLst/>
                <a:latin typeface="+mn-lt"/>
                <a:ea typeface="+mn-ea"/>
                <a:cs typeface="+mn-cs"/>
              </a:rPr>
              <a:t>Linda went on to explore Kahlila’s comments. “Is your Mama away from the house a long time? Who takes care of you?” Kahlila shrugged again and then suddenly turned to Linda and asked, “Do you want to hold Tatiana?” She held her doll out to Linda. Linda politely declined her offer. Kahlila turned away looking mildly offended. Linda moderated her tone using her best child-friendly voice. “It’s really important for me to know who takes care of you when Mama’s not home. Little children need to be cared for. Is it Gustav?” Kahlila retorted, “No. He’s always watching TV.”  Linda quickly responded, “Then who takes care of you when Mama’s at work?” “Gustav!” Kahlila shouted impatiently. </a:t>
            </a:r>
          </a:p>
          <a:p>
            <a:r>
              <a:rPr lang="en-US" sz="1200" kern="1200" dirty="0">
                <a:solidFill>
                  <a:schemeClr val="tx1"/>
                </a:solidFill>
                <a:effectLst/>
                <a:latin typeface="+mn-lt"/>
                <a:ea typeface="+mn-ea"/>
                <a:cs typeface="+mn-cs"/>
              </a:rPr>
              <a:t>Linda tried again. “What time your Mama comes home at night from work?” “How should I know?” Kahlila responded. “Maybe midnight, but I can’t tell time.”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Linda left the room and proceeded to the kitchen where she found Mrs. Johnson. Mrs. Johnson asked if Kahlila had behaved and Linda said she did. She then asked Mrs. Johnson what time she typically came home from work. “Around 5,” she answered. “Why?”  “I just need a time line,” Linda replied. They set an appointment for Linda to meet with Gustav the following week and Linda politely said her good-byes. </a:t>
            </a:r>
          </a:p>
          <a:p>
            <a:r>
              <a:rPr lang="en-US" dirty="0"/>
              <a:t>Photo: www.flickr.com</a:t>
            </a:r>
          </a:p>
        </p:txBody>
      </p:sp>
      <p:sp>
        <p:nvSpPr>
          <p:cNvPr id="4" name="Slide Number Placeholder 3"/>
          <p:cNvSpPr>
            <a:spLocks noGrp="1"/>
          </p:cNvSpPr>
          <p:nvPr>
            <p:ph type="sldNum" sz="quarter" idx="10"/>
          </p:nvPr>
        </p:nvSpPr>
        <p:spPr/>
        <p:txBody>
          <a:bodyPr/>
          <a:lstStyle/>
          <a:p>
            <a:fld id="{6F9AC778-D731-41EC-BD52-0E0A39601AAD}" type="slidenum">
              <a:rPr lang="en-US" smtClean="0"/>
              <a:pPr/>
              <a:t>13</a:t>
            </a:fld>
            <a:endParaRPr lang="en-US" dirty="0"/>
          </a:p>
        </p:txBody>
      </p:sp>
    </p:spTree>
    <p:extLst>
      <p:ext uri="{BB962C8B-B14F-4D97-AF65-F5344CB8AC3E}">
        <p14:creationId xmlns:p14="http://schemas.microsoft.com/office/powerpoint/2010/main" val="3200486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a:t>
            </a:r>
            <a:r>
              <a:rPr lang="en-US" baseline="0" dirty="0"/>
              <a:t> Case Note</a:t>
            </a:r>
            <a:r>
              <a:rPr lang="en-US" dirty="0"/>
              <a:t>:</a:t>
            </a:r>
            <a:r>
              <a:rPr lang="en-US" baseline="0" dirty="0"/>
              <a:t> </a:t>
            </a:r>
            <a:r>
              <a:rPr lang="en-US" dirty="0"/>
              <a:t>I met with Kahlila Johnson, age 4, and her mother Mrs. Monica Johnson in their home on 32 Stuyvesant Way. Gustav Stone, 13, Mrs. Johnson’s son from a previous relationship, was not available to be interviewed. The Johnson apartment was small, clean but cluttered. Mrs. Johnson was friendly and did not interfere with the visitation and child interview. The interview took place in the child’s bedroom. Kahlila had little to say. She avoided most questions and used her doll to deflect communication. Kahlila’s speech and language skills were somewhat impaired thus making it difficult at times to determine her communications. </a:t>
            </a:r>
          </a:p>
          <a:p>
            <a:r>
              <a:rPr lang="en-US" dirty="0"/>
              <a:t>While Kahlila did not respond directly to questioning about her mother’s supervision she did state: “She’s always at work. I hate when she works. And Gustav is really mean to me. He makes me shut off the lights and I’m scared of the dark” The child refused to elaborate further leaving this caseworker with concerns about the kind of supervision Kahlila does receive when her mother works. Further, there is a discrepancy between Mrs. Johnson’s and Kahlila’s reports about when the mother comes home from work. Kahlila believes that her mother comes home at “midnight” while Mrs. Johnson insists she’s home by 5 pm. A meeting with Gustav is scheduled for, January 19, 2011. </a:t>
            </a:r>
          </a:p>
          <a:p>
            <a:endParaRPr lang="en-US" dirty="0"/>
          </a:p>
          <a:p>
            <a:r>
              <a:rPr lang="en-US" dirty="0"/>
              <a:t>Suggested activity: Ask students to write up a case note based on a paper</a:t>
            </a:r>
            <a:r>
              <a:rPr lang="en-US" baseline="0" dirty="0"/>
              <a:t> case, video, </a:t>
            </a:r>
            <a:r>
              <a:rPr lang="en-US" baseline="0"/>
              <a:t>or simulation.</a:t>
            </a:r>
            <a:endParaRPr lang="en-US" dirty="0"/>
          </a:p>
          <a:p>
            <a:endParaRPr lang="en-US" dirty="0"/>
          </a:p>
        </p:txBody>
      </p:sp>
      <p:sp>
        <p:nvSpPr>
          <p:cNvPr id="4" name="Slide Number Placeholder 3"/>
          <p:cNvSpPr>
            <a:spLocks noGrp="1"/>
          </p:cNvSpPr>
          <p:nvPr>
            <p:ph type="sldNum" sz="quarter" idx="10"/>
          </p:nvPr>
        </p:nvSpPr>
        <p:spPr/>
        <p:txBody>
          <a:bodyPr/>
          <a:lstStyle/>
          <a:p>
            <a:fld id="{6F9AC778-D731-41EC-BD52-0E0A39601AAD}" type="slidenum">
              <a:rPr lang="en-US" smtClean="0"/>
              <a:pPr/>
              <a:t>14</a:t>
            </a:fld>
            <a:endParaRPr lang="en-US" dirty="0"/>
          </a:p>
        </p:txBody>
      </p:sp>
    </p:spTree>
    <p:extLst>
      <p:ext uri="{BB962C8B-B14F-4D97-AF65-F5344CB8AC3E}">
        <p14:creationId xmlns:p14="http://schemas.microsoft.com/office/powerpoint/2010/main" val="661638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Actions that promote </a:t>
            </a:r>
            <a:r>
              <a:rPr lang="en-US" sz="1200" i="1" kern="1200" dirty="0">
                <a:solidFill>
                  <a:schemeClr val="tx1"/>
                </a:solidFill>
                <a:effectLst/>
                <a:latin typeface="+mn-lt"/>
                <a:ea typeface="+mn-ea"/>
                <a:cs typeface="+mn-cs"/>
              </a:rPr>
              <a:t>effective </a:t>
            </a:r>
            <a:r>
              <a:rPr lang="en-US" sz="1200" kern="1200" dirty="0">
                <a:solidFill>
                  <a:schemeClr val="tx1"/>
                </a:solidFill>
                <a:effectLst/>
                <a:latin typeface="+mn-lt"/>
                <a:ea typeface="+mn-ea"/>
                <a:cs typeface="+mn-cs"/>
              </a:rPr>
              <a:t>child-centered communication include: being attentive to subjects that interest the child; conveying genuine curiosity about their expressed thoughts and feelings; never being dismissive of their opinions, fears or worries; and inviting them to engage in an interactive exchange of ideas.  </a:t>
            </a:r>
          </a:p>
          <a:p>
            <a:r>
              <a:rPr lang="en-US" sz="1200" kern="1200" dirty="0">
                <a:solidFill>
                  <a:schemeClr val="tx1"/>
                </a:solidFill>
                <a:effectLst/>
                <a:latin typeface="+mn-lt"/>
                <a:ea typeface="+mn-ea"/>
                <a:cs typeface="+mn-cs"/>
              </a:rPr>
              <a:t>2. Attitudes that set a positive relational tone include: patience, flexibility, humor, tolerance for ambiguity and playfulness. </a:t>
            </a:r>
          </a:p>
          <a:p>
            <a:r>
              <a:rPr lang="en-US" sz="1200" kern="1200" dirty="0">
                <a:solidFill>
                  <a:schemeClr val="tx1"/>
                </a:solidFill>
                <a:effectLst/>
                <a:latin typeface="+mn-lt"/>
                <a:ea typeface="+mn-ea"/>
                <a:cs typeface="+mn-cs"/>
              </a:rPr>
              <a:t>3. Equally important is validation, which involves an active process of letting children know that what they feel is real, credible and deserving of respectful consideration. </a:t>
            </a:r>
          </a:p>
          <a:p>
            <a:r>
              <a:rPr lang="en-US" sz="1200" kern="1200" dirty="0">
                <a:solidFill>
                  <a:schemeClr val="tx1"/>
                </a:solidFill>
                <a:effectLst/>
                <a:latin typeface="+mn-lt"/>
                <a:ea typeface="+mn-ea"/>
                <a:cs typeface="+mn-cs"/>
              </a:rPr>
              <a:t>4. With younger children, child-centered communication requires knowledge and skills for entering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real and imagined worlds. </a:t>
            </a:r>
            <a:endParaRPr lang="en-US" dirty="0"/>
          </a:p>
        </p:txBody>
      </p:sp>
      <p:sp>
        <p:nvSpPr>
          <p:cNvPr id="4" name="Slide Number Placeholder 3"/>
          <p:cNvSpPr>
            <a:spLocks noGrp="1"/>
          </p:cNvSpPr>
          <p:nvPr>
            <p:ph type="sldNum" sz="quarter" idx="10"/>
          </p:nvPr>
        </p:nvSpPr>
        <p:spPr/>
        <p:txBody>
          <a:bodyPr/>
          <a:lstStyle/>
          <a:p>
            <a:fld id="{6F9AC778-D731-41EC-BD52-0E0A39601AAD}" type="slidenum">
              <a:rPr lang="en-US" smtClean="0"/>
              <a:pPr/>
              <a:t>3</a:t>
            </a:fld>
            <a:endParaRPr lang="en-US" dirty="0"/>
          </a:p>
        </p:txBody>
      </p:sp>
    </p:spTree>
    <p:extLst>
      <p:ext uri="{BB962C8B-B14F-4D97-AF65-F5344CB8AC3E}">
        <p14:creationId xmlns:p14="http://schemas.microsoft.com/office/powerpoint/2010/main" val="1027353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First conversations have far-reaching</a:t>
            </a:r>
            <a:r>
              <a:rPr lang="en-US" baseline="0" dirty="0"/>
              <a:t> effects. </a:t>
            </a:r>
          </a:p>
          <a:p>
            <a:pPr marL="228600" indent="-228600">
              <a:buAutoNum type="arabicPeriod"/>
            </a:pPr>
            <a:r>
              <a:rPr lang="en-US" sz="1200" kern="1200" dirty="0">
                <a:solidFill>
                  <a:schemeClr val="tx1"/>
                </a:solidFill>
                <a:effectLst/>
                <a:latin typeface="+mn-lt"/>
                <a:ea typeface="+mn-ea"/>
                <a:cs typeface="+mn-cs"/>
              </a:rPr>
              <a:t>Ideally parents collaborate with workers to prepare their children for therapeutic conversations. </a:t>
            </a:r>
            <a:endParaRPr lang="en-US" baseline="0" dirty="0"/>
          </a:p>
          <a:p>
            <a:pPr marL="228600" indent="-228600">
              <a:buAutoNum type="arabicPeriod"/>
            </a:pPr>
            <a:r>
              <a:rPr lang="en-US" baseline="0" dirty="0"/>
              <a:t>Preparation: Consideration of child’s age and development; setting; previous experiences with helpers/workers; and circumstances that initiated the referral.</a:t>
            </a:r>
          </a:p>
          <a:p>
            <a:pPr marL="228600" indent="-228600">
              <a:buAutoNum type="arabicPeriod"/>
            </a:pPr>
            <a:r>
              <a:rPr lang="en-US" baseline="0" dirty="0"/>
              <a:t>Language should be age and culturally appropriate.</a:t>
            </a:r>
          </a:p>
          <a:p>
            <a:pPr marL="228600" indent="-228600">
              <a:buAutoNum type="arabicPeriod"/>
            </a:pPr>
            <a:r>
              <a:rPr lang="en-US" baseline="0" dirty="0"/>
              <a:t>Allow time for child to transition into room/setting.</a:t>
            </a:r>
          </a:p>
          <a:p>
            <a:pPr marL="228600" indent="-228600">
              <a:buAutoNum type="arabicPeriod"/>
            </a:pPr>
            <a:r>
              <a:rPr lang="en-US" baseline="0" dirty="0"/>
              <a:t>Worker should provide simple, clarifying introduction and follow the child’s lead.</a:t>
            </a:r>
          </a:p>
          <a:p>
            <a:pPr marL="228600" indent="-228600">
              <a:buAutoNum type="arabicPeriod"/>
            </a:pPr>
            <a:r>
              <a:rPr lang="en-US" baseline="0" dirty="0"/>
              <a:t>Learn what child knows about why she/he is talking with you. Expand upon role worker will play and how child-client and worker can work together.</a:t>
            </a:r>
          </a:p>
          <a:p>
            <a:pPr marL="0" indent="0">
              <a:buNone/>
            </a:pPr>
            <a:r>
              <a:rPr lang="en-US" dirty="0"/>
              <a:t>Photos: Upper left:</a:t>
            </a:r>
            <a:r>
              <a:rPr lang="en-US" baseline="0" dirty="0"/>
              <a:t> Photo by Caleb Woods on </a:t>
            </a:r>
            <a:r>
              <a:rPr lang="en-US" baseline="0" dirty="0" err="1"/>
              <a:t>Unsplash</a:t>
            </a:r>
            <a:r>
              <a:rPr lang="en-US" baseline="0" dirty="0"/>
              <a:t>; Lower right: Photo by Camille </a:t>
            </a:r>
            <a:r>
              <a:rPr lang="en-US" baseline="0" dirty="0" err="1"/>
              <a:t>Minouflet</a:t>
            </a:r>
            <a:r>
              <a:rPr lang="en-US" baseline="0" dirty="0"/>
              <a:t> on </a:t>
            </a:r>
            <a:r>
              <a:rPr lang="en-US" baseline="0" dirty="0" err="1"/>
              <a:t>Unsplash</a:t>
            </a:r>
            <a:endParaRPr lang="en-US" dirty="0"/>
          </a:p>
        </p:txBody>
      </p:sp>
      <p:sp>
        <p:nvSpPr>
          <p:cNvPr id="4" name="Slide Number Placeholder 3"/>
          <p:cNvSpPr>
            <a:spLocks noGrp="1"/>
          </p:cNvSpPr>
          <p:nvPr>
            <p:ph type="sldNum" sz="quarter" idx="10"/>
          </p:nvPr>
        </p:nvSpPr>
        <p:spPr/>
        <p:txBody>
          <a:bodyPr/>
          <a:lstStyle/>
          <a:p>
            <a:fld id="{6F9AC778-D731-41EC-BD52-0E0A39601AAD}" type="slidenum">
              <a:rPr lang="en-US" smtClean="0"/>
              <a:pPr/>
              <a:t>4</a:t>
            </a:fld>
            <a:endParaRPr lang="en-US" dirty="0"/>
          </a:p>
        </p:txBody>
      </p:sp>
    </p:spTree>
    <p:extLst>
      <p:ext uri="{BB962C8B-B14F-4D97-AF65-F5344CB8AC3E}">
        <p14:creationId xmlns:p14="http://schemas.microsoft.com/office/powerpoint/2010/main" val="1184346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Workers are obligated to explain and clarify the boundaries of confidentiality when working with children. </a:t>
            </a:r>
          </a:p>
          <a:p>
            <a:pPr marL="228600" indent="-228600">
              <a:buAutoNum type="arabicPeriod"/>
            </a:pPr>
            <a:r>
              <a:rPr lang="en-US" sz="1200" kern="1200" dirty="0">
                <a:solidFill>
                  <a:schemeClr val="tx1"/>
                </a:solidFill>
                <a:effectLst/>
                <a:latin typeface="+mn-lt"/>
                <a:ea typeface="+mn-ea"/>
                <a:cs typeface="+mn-cs"/>
              </a:rPr>
              <a:t>It is always best to do this early in the relationship-building process as well as with all parties at the same time to reach agreement about what and what not will be considered within the realm of confidential communication. </a:t>
            </a:r>
          </a:p>
          <a:p>
            <a:pPr marL="228600" indent="-228600">
              <a:buAutoNum type="arabicPeriod"/>
            </a:pPr>
            <a:r>
              <a:rPr lang="en-US" sz="1200" kern="1200" dirty="0">
                <a:solidFill>
                  <a:schemeClr val="tx1"/>
                </a:solidFill>
                <a:effectLst/>
                <a:latin typeface="+mn-lt"/>
                <a:ea typeface="+mn-ea"/>
                <a:cs typeface="+mn-cs"/>
              </a:rPr>
              <a:t>With young children it is helpful for parents, guardians, and caregivers to know that pertinent information will always be shared with them and that they are welcome to ask questions or seek advice whenever necessary. </a:t>
            </a:r>
          </a:p>
          <a:p>
            <a:pPr marL="228600" indent="-228600">
              <a:buAutoNum type="arabicPeriod"/>
            </a:pPr>
            <a:r>
              <a:rPr lang="en-US" sz="1200" kern="1200" dirty="0">
                <a:solidFill>
                  <a:schemeClr val="tx1"/>
                </a:solidFill>
                <a:effectLst/>
                <a:latin typeface="+mn-lt"/>
                <a:ea typeface="+mn-ea"/>
                <a:cs typeface="+mn-cs"/>
              </a:rPr>
              <a:t>Parents/caregivers should additionally be informed that children will want to keep aspects of their therapeutic conversations private.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With young children workers should let them know that they regularly speak with parents/caregivers. </a:t>
            </a:r>
            <a:r>
              <a:rPr lang="en-US" dirty="0"/>
              <a:t>Most children are unconcerned, but some might want to know what the worker will share and ask for input into the process.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Flickr</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6F9AC778-D731-41EC-BD52-0E0A39601AAD}" type="slidenum">
              <a:rPr lang="en-US" smtClean="0"/>
              <a:pPr/>
              <a:t>5</a:t>
            </a:fld>
            <a:endParaRPr lang="en-US" dirty="0"/>
          </a:p>
        </p:txBody>
      </p:sp>
    </p:spTree>
    <p:extLst>
      <p:ext uri="{BB962C8B-B14F-4D97-AF65-F5344CB8AC3E}">
        <p14:creationId xmlns:p14="http://schemas.microsoft.com/office/powerpoint/2010/main" val="4289759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Confidentiality with adolescents is more complex than with younger children.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In some states there are health care laws that permit minors (ages 14 and older) to give consent for their own health and mental health care, meaning that they’re entitled to the same confidentiality rights as adults.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Variability of these laws however demands that confidentiality agreements be individualized and explicitly agreed upon with each adolescent client.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Workers should discuss the parameters of confidentiality with adolescent clients and their parents/guardians making sure that all parties understand and agree to the terms.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When working with adolescents </a:t>
            </a:r>
            <a:r>
              <a:rPr lang="en-US" sz="1200" kern="1200" baseline="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orker discretion is used in conjunction with consulting professional ethical guidelines when decisions are made</a:t>
            </a:r>
            <a:r>
              <a:rPr lang="en-US" sz="1200" kern="1200" baseline="0" dirty="0">
                <a:solidFill>
                  <a:schemeClr val="tx1"/>
                </a:solidFill>
                <a:effectLst/>
                <a:latin typeface="+mn-lt"/>
                <a:ea typeface="+mn-ea"/>
                <a:cs typeface="+mn-cs"/>
              </a:rPr>
              <a:t> to disclose otherwise confidential information</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F9AC778-D731-41EC-BD52-0E0A39601AAD}" type="slidenum">
              <a:rPr lang="en-US" smtClean="0"/>
              <a:pPr/>
              <a:t>6</a:t>
            </a:fld>
            <a:endParaRPr lang="en-US" dirty="0"/>
          </a:p>
        </p:txBody>
      </p:sp>
    </p:spTree>
    <p:extLst>
      <p:ext uri="{BB962C8B-B14F-4D97-AF65-F5344CB8AC3E}">
        <p14:creationId xmlns:p14="http://schemas.microsoft.com/office/powerpoint/2010/main" val="623008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Sadie’s Story: </a:t>
            </a:r>
            <a:r>
              <a:rPr lang="en-US" sz="1200" kern="1200" dirty="0">
                <a:solidFill>
                  <a:schemeClr val="tx1"/>
                </a:solidFill>
                <a:effectLst/>
                <a:latin typeface="+mn-lt"/>
                <a:ea typeface="+mn-ea"/>
                <a:cs typeface="+mn-cs"/>
              </a:rPr>
              <a:t>Sadie’s adoptive parents referred the shy 15-year-old for counseling because she seemed depressed and lonely. Their two biological children were honor students and athletes. Sadie was bothered by the fact that she simply could not keep pace with their accomplishments. </a:t>
            </a:r>
          </a:p>
          <a:p>
            <a:r>
              <a:rPr lang="en-US" sz="1200" kern="1200" dirty="0">
                <a:solidFill>
                  <a:schemeClr val="tx1"/>
                </a:solidFill>
                <a:effectLst/>
                <a:latin typeface="+mn-lt"/>
                <a:ea typeface="+mn-ea"/>
                <a:cs typeface="+mn-cs"/>
              </a:rPr>
              <a:t>During</a:t>
            </a:r>
            <a:r>
              <a:rPr lang="en-US" sz="1200" kern="1200" baseline="0" dirty="0">
                <a:solidFill>
                  <a:schemeClr val="tx1"/>
                </a:solidFill>
                <a:effectLst/>
                <a:latin typeface="+mn-lt"/>
                <a:ea typeface="+mn-ea"/>
                <a:cs typeface="+mn-cs"/>
              </a:rPr>
              <a:t> a session</a:t>
            </a:r>
            <a:r>
              <a:rPr lang="en-US" sz="1200" kern="1200" dirty="0">
                <a:solidFill>
                  <a:schemeClr val="tx1"/>
                </a:solidFill>
                <a:effectLst/>
                <a:latin typeface="+mn-lt"/>
                <a:ea typeface="+mn-ea"/>
                <a:cs typeface="+mn-cs"/>
              </a:rPr>
              <a:t> Sadie reported to the worker that she had a new group of friends, mostly boys, who she met on the internet. Shortly thereafter her style of dress and make-up changed drastically and her parents reported that Sadie’s behaviors were</a:t>
            </a:r>
            <a:r>
              <a:rPr lang="en-US" sz="1200" kern="1200" baseline="0" dirty="0">
                <a:solidFill>
                  <a:schemeClr val="tx1"/>
                </a:solidFill>
                <a:effectLst/>
                <a:latin typeface="+mn-lt"/>
                <a:ea typeface="+mn-ea"/>
                <a:cs typeface="+mn-cs"/>
              </a:rPr>
              <a:t> uncharacteristically </a:t>
            </a:r>
            <a:r>
              <a:rPr lang="en-US" sz="1200" kern="1200" dirty="0">
                <a:solidFill>
                  <a:schemeClr val="tx1"/>
                </a:solidFill>
                <a:effectLst/>
                <a:latin typeface="+mn-lt"/>
                <a:ea typeface="+mn-ea"/>
                <a:cs typeface="+mn-cs"/>
              </a:rPr>
              <a:t>challenging. One evening the worker received an emergency call from the parents frantic that Sadie had run away. She returned home safely but refused to talk to any of her family members about where she’d been or what had happened.</a:t>
            </a:r>
          </a:p>
          <a:p>
            <a:r>
              <a:rPr lang="en-US" sz="1200" kern="1200" dirty="0">
                <a:solidFill>
                  <a:schemeClr val="tx1"/>
                </a:solidFill>
                <a:effectLst/>
                <a:latin typeface="+mn-lt"/>
                <a:ea typeface="+mn-ea"/>
                <a:cs typeface="+mn-cs"/>
              </a:rPr>
              <a:t>Sadie eventually opened up to the worker, disclosing that she was meeting these boys in remote locations without informing anyone of her whereabouts. The worker discussed the danger Sadie was putting herself in. Initially Sadie minimized her concerns stating that the boys “were really nice people.” She was defensive and challenged the worker to trust in her judgment. </a:t>
            </a:r>
          </a:p>
          <a:p>
            <a:r>
              <a:rPr lang="en-US" sz="1200" kern="1200" dirty="0">
                <a:solidFill>
                  <a:schemeClr val="tx1"/>
                </a:solidFill>
                <a:effectLst/>
                <a:latin typeface="+mn-lt"/>
                <a:ea typeface="+mn-ea"/>
                <a:cs typeface="+mn-cs"/>
              </a:rPr>
              <a:t>However the worker could not take this chance</a:t>
            </a:r>
            <a:r>
              <a:rPr lang="en-US" sz="1200" kern="1200" baseline="0" dirty="0">
                <a:solidFill>
                  <a:schemeClr val="tx1"/>
                </a:solidFill>
                <a:effectLst/>
                <a:latin typeface="+mn-lt"/>
                <a:ea typeface="+mn-ea"/>
                <a:cs typeface="+mn-cs"/>
              </a:rPr>
              <a:t> and a</a:t>
            </a:r>
            <a:r>
              <a:rPr lang="en-US" sz="1200" kern="1200" dirty="0">
                <a:solidFill>
                  <a:schemeClr val="tx1"/>
                </a:solidFill>
                <a:effectLst/>
                <a:latin typeface="+mn-lt"/>
                <a:ea typeface="+mn-ea"/>
                <a:cs typeface="+mn-cs"/>
              </a:rPr>
              <a:t>lthough she wished to honor Sadie’s right</a:t>
            </a:r>
            <a:r>
              <a:rPr lang="en-US" sz="1200" kern="1200" baseline="0" dirty="0">
                <a:solidFill>
                  <a:schemeClr val="tx1"/>
                </a:solidFill>
                <a:effectLst/>
                <a:latin typeface="+mn-lt"/>
                <a:ea typeface="+mn-ea"/>
                <a:cs typeface="+mn-cs"/>
              </a:rPr>
              <a:t> to</a:t>
            </a:r>
            <a:r>
              <a:rPr lang="en-US" sz="1200" kern="1200" dirty="0">
                <a:solidFill>
                  <a:schemeClr val="tx1"/>
                </a:solidFill>
                <a:effectLst/>
                <a:latin typeface="+mn-lt"/>
                <a:ea typeface="+mn-ea"/>
                <a:cs typeface="+mn-cs"/>
              </a:rPr>
              <a:t> privacy perceptions, the</a:t>
            </a:r>
            <a:r>
              <a:rPr lang="en-US" sz="1200" kern="1200" baseline="0" dirty="0">
                <a:solidFill>
                  <a:schemeClr val="tx1"/>
                </a:solidFill>
                <a:effectLst/>
                <a:latin typeface="+mn-lt"/>
                <a:ea typeface="+mn-ea"/>
                <a:cs typeface="+mn-cs"/>
              </a:rPr>
              <a:t> worker’s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first </a:t>
            </a:r>
            <a:r>
              <a:rPr lang="en-US" sz="1200" kern="1200" dirty="0">
                <a:solidFill>
                  <a:schemeClr val="tx1"/>
                </a:solidFill>
                <a:effectLst/>
                <a:latin typeface="+mn-lt"/>
                <a:ea typeface="+mn-ea"/>
                <a:cs typeface="+mn-cs"/>
              </a:rPr>
              <a:t>obligation was to </a:t>
            </a:r>
            <a:r>
              <a:rPr lang="en-US" sz="1200" i="1" kern="1200" dirty="0">
                <a:solidFill>
                  <a:schemeClr val="tx1"/>
                </a:solidFill>
                <a:effectLst/>
                <a:latin typeface="+mn-lt"/>
                <a:ea typeface="+mn-ea"/>
                <a:cs typeface="+mn-cs"/>
              </a:rPr>
              <a:t>protect </a:t>
            </a:r>
            <a:r>
              <a:rPr lang="en-US" sz="1200" i="0" kern="1200" dirty="0">
                <a:solidFill>
                  <a:schemeClr val="tx1"/>
                </a:solidFill>
                <a:effectLst/>
                <a:latin typeface="+mn-lt"/>
                <a:ea typeface="+mn-ea"/>
                <a:cs typeface="+mn-cs"/>
              </a:rPr>
              <a:t>her</a:t>
            </a:r>
            <a:r>
              <a:rPr lang="en-US" sz="1200" kern="1200" dirty="0">
                <a:solidFill>
                  <a:schemeClr val="tx1"/>
                </a:solidFill>
                <a:effectLst/>
                <a:latin typeface="+mn-lt"/>
                <a:ea typeface="+mn-ea"/>
                <a:cs typeface="+mn-cs"/>
              </a:rPr>
              <a:t> from harm. The worker reminded Sadie that</a:t>
            </a:r>
            <a:r>
              <a:rPr lang="en-US" sz="1200" kern="1200" baseline="0" dirty="0">
                <a:solidFill>
                  <a:schemeClr val="tx1"/>
                </a:solidFill>
                <a:effectLst/>
                <a:latin typeface="+mn-lt"/>
                <a:ea typeface="+mn-ea"/>
                <a:cs typeface="+mn-cs"/>
              </a:rPr>
              <a:t> they agreed from the beginning that </a:t>
            </a:r>
            <a:r>
              <a:rPr lang="en-US" sz="1200" kern="1200" dirty="0">
                <a:solidFill>
                  <a:schemeClr val="tx1"/>
                </a:solidFill>
                <a:effectLst/>
                <a:latin typeface="+mn-lt"/>
                <a:ea typeface="+mn-ea"/>
                <a:cs typeface="+mn-cs"/>
              </a:rPr>
              <a:t>confidentiality could</a:t>
            </a:r>
            <a:r>
              <a:rPr lang="en-US" sz="1200" kern="1200" baseline="0" dirty="0">
                <a:solidFill>
                  <a:schemeClr val="tx1"/>
                </a:solidFill>
                <a:effectLst/>
                <a:latin typeface="+mn-lt"/>
                <a:ea typeface="+mn-ea"/>
                <a:cs typeface="+mn-cs"/>
              </a:rPr>
              <a:t> be breached if Sadie put herself in harm’s way</a:t>
            </a:r>
            <a:r>
              <a:rPr lang="en-US" sz="1200" kern="1200" dirty="0">
                <a:solidFill>
                  <a:schemeClr val="tx1"/>
                </a:solidFill>
                <a:effectLst/>
                <a:latin typeface="+mn-lt"/>
                <a:ea typeface="+mn-ea"/>
                <a:cs typeface="+mn-cs"/>
              </a:rPr>
              <a:t>. When the time came to speak with her parents</a:t>
            </a:r>
            <a:r>
              <a:rPr lang="en-US" sz="1200" kern="1200" baseline="0" dirty="0">
                <a:solidFill>
                  <a:schemeClr val="tx1"/>
                </a:solidFill>
                <a:effectLst/>
                <a:latin typeface="+mn-lt"/>
                <a:ea typeface="+mn-ea"/>
                <a:cs typeface="+mn-cs"/>
              </a:rPr>
              <a:t> Sadie, though reluctant,</a:t>
            </a:r>
            <a:r>
              <a:rPr lang="en-US" sz="1200" kern="1200" dirty="0">
                <a:solidFill>
                  <a:schemeClr val="tx1"/>
                </a:solidFill>
                <a:effectLst/>
                <a:latin typeface="+mn-lt"/>
                <a:ea typeface="+mn-ea"/>
                <a:cs typeface="+mn-cs"/>
              </a:rPr>
              <a:t> confided to her parents</a:t>
            </a:r>
            <a:r>
              <a:rPr lang="en-US" sz="1200" kern="1200" baseline="0" dirty="0">
                <a:solidFill>
                  <a:schemeClr val="tx1"/>
                </a:solidFill>
                <a:effectLst/>
                <a:latin typeface="+mn-lt"/>
                <a:ea typeface="+mn-ea"/>
                <a:cs typeface="+mn-cs"/>
              </a:rPr>
              <a:t> about meeting the boys</a:t>
            </a:r>
            <a:r>
              <a:rPr lang="en-US" sz="1200" kern="1200" dirty="0">
                <a:solidFill>
                  <a:schemeClr val="tx1"/>
                </a:solidFill>
                <a:effectLst/>
                <a:latin typeface="+mn-lt"/>
                <a:ea typeface="+mn-ea"/>
                <a:cs typeface="+mn-cs"/>
              </a:rPr>
              <a:t>. The process of disclosure proved revelatory for all involved. Sadie was able to see that these youth were not her friends and that indeed she had put herself in physical and emotional jeopardy. Sadie’s parents didn’t dismiss her perspective and were receptive to her feelings. Family counseling was suggested to promote further conversation and solidify family connections.</a:t>
            </a:r>
          </a:p>
          <a:p>
            <a:r>
              <a:rPr lang="en-US" dirty="0"/>
              <a:t>Photo: www.flickr.com</a:t>
            </a:r>
          </a:p>
        </p:txBody>
      </p:sp>
      <p:sp>
        <p:nvSpPr>
          <p:cNvPr id="4" name="Slide Number Placeholder 3"/>
          <p:cNvSpPr>
            <a:spLocks noGrp="1"/>
          </p:cNvSpPr>
          <p:nvPr>
            <p:ph type="sldNum" sz="quarter" idx="10"/>
          </p:nvPr>
        </p:nvSpPr>
        <p:spPr/>
        <p:txBody>
          <a:bodyPr/>
          <a:lstStyle/>
          <a:p>
            <a:fld id="{6F9AC778-D731-41EC-BD52-0E0A39601AAD}" type="slidenum">
              <a:rPr lang="en-US" smtClean="0"/>
              <a:pPr/>
              <a:t>7</a:t>
            </a:fld>
            <a:endParaRPr lang="en-US" dirty="0"/>
          </a:p>
        </p:txBody>
      </p:sp>
    </p:spTree>
    <p:extLst>
      <p:ext uri="{BB962C8B-B14F-4D97-AF65-F5344CB8AC3E}">
        <p14:creationId xmlns:p14="http://schemas.microsoft.com/office/powerpoint/2010/main" val="2014621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Reflect upon what the barriers might be in getting to know each child and family;</a:t>
            </a:r>
            <a:r>
              <a:rPr lang="en-US" sz="1200" kern="1200" baseline="0" dirty="0">
                <a:solidFill>
                  <a:schemeClr val="tx1"/>
                </a:solidFill>
                <a:effectLst/>
                <a:latin typeface="+mn-lt"/>
                <a:ea typeface="+mn-ea"/>
                <a:cs typeface="+mn-cs"/>
              </a:rPr>
              <a:t> recognize the assumptions, knowledge, beliefs and values that could potentially influence the encounter.</a:t>
            </a:r>
          </a:p>
          <a:p>
            <a:pPr marL="228600" indent="-228600">
              <a:buAutoNum type="arabicPeriod"/>
            </a:pPr>
            <a:r>
              <a:rPr lang="en-US" sz="1200" kern="1200" dirty="0">
                <a:solidFill>
                  <a:schemeClr val="tx1"/>
                </a:solidFill>
                <a:effectLst/>
                <a:latin typeface="+mn-lt"/>
                <a:ea typeface="+mn-ea"/>
                <a:cs typeface="+mn-cs"/>
              </a:rPr>
              <a:t>Become</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cquainted with pertinent child development literature or consult</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 supervisor about what one</a:t>
            </a:r>
            <a:r>
              <a:rPr lang="en-US" sz="1200" kern="1200" baseline="0" dirty="0">
                <a:solidFill>
                  <a:schemeClr val="tx1"/>
                </a:solidFill>
                <a:effectLst/>
                <a:latin typeface="+mn-lt"/>
                <a:ea typeface="+mn-ea"/>
                <a:cs typeface="+mn-cs"/>
              </a:rPr>
              <a:t> might</a:t>
            </a:r>
            <a:r>
              <a:rPr lang="en-US" sz="1200" kern="1200" dirty="0">
                <a:solidFill>
                  <a:schemeClr val="tx1"/>
                </a:solidFill>
                <a:effectLst/>
                <a:latin typeface="+mn-lt"/>
                <a:ea typeface="+mn-ea"/>
                <a:cs typeface="+mn-cs"/>
              </a:rPr>
              <a:t> expect from an interview with children of any age, race, culture, and circumstance. </a:t>
            </a:r>
          </a:p>
          <a:p>
            <a:pPr marL="228600" indent="-228600">
              <a:buAutoNum type="arabicPeriod"/>
            </a:pPr>
            <a:r>
              <a:rPr lang="en-US" sz="1200" kern="1200" dirty="0">
                <a:solidFill>
                  <a:schemeClr val="tx1"/>
                </a:solidFill>
                <a:effectLst/>
                <a:latin typeface="+mn-lt"/>
                <a:ea typeface="+mn-ea"/>
                <a:cs typeface="+mn-cs"/>
              </a:rPr>
              <a:t>Enter</a:t>
            </a:r>
            <a:r>
              <a:rPr lang="en-US" sz="1200" kern="1200" baseline="0" dirty="0">
                <a:solidFill>
                  <a:schemeClr val="tx1"/>
                </a:solidFill>
                <a:effectLst/>
                <a:latin typeface="+mn-lt"/>
                <a:ea typeface="+mn-ea"/>
                <a:cs typeface="+mn-cs"/>
              </a:rPr>
              <a:t> into child-centered conversations with curiosity; be playful; ask for clarification, making sure what the child says is understood and respected. (See slide #4 – qualities for child-centered conversations).</a:t>
            </a:r>
          </a:p>
          <a:p>
            <a:pPr marL="228600" indent="-228600">
              <a:buAutoNum type="arabicPeriod"/>
            </a:pPr>
            <a:r>
              <a:rPr lang="en-US" sz="1200" kern="1200" baseline="0" dirty="0">
                <a:solidFill>
                  <a:schemeClr val="tx1"/>
                </a:solidFill>
                <a:effectLst/>
                <a:latin typeface="+mn-lt"/>
                <a:ea typeface="+mn-ea"/>
                <a:cs typeface="+mn-cs"/>
              </a:rPr>
              <a:t>Listen to parents and let them know they’ve been heard. Present information clearly and respectfully, checking in to see if information has been received and understood. Be prepared for anger and other difficult feelings to arise.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Use descriptive, non-judgmental language in reports.</a:t>
            </a:r>
            <a:r>
              <a:rPr lang="en-US" sz="1200" kern="1200" dirty="0">
                <a:solidFill>
                  <a:schemeClr val="tx1"/>
                </a:solidFill>
                <a:effectLst/>
                <a:latin typeface="+mn-lt"/>
                <a:ea typeface="+mn-ea"/>
                <a:cs typeface="+mn-cs"/>
              </a:rPr>
              <a:t> It is not unusual reports to focu</a:t>
            </a:r>
            <a:r>
              <a:rPr lang="en-US" sz="1200" kern="1200" baseline="0" dirty="0">
                <a:solidFill>
                  <a:schemeClr val="tx1"/>
                </a:solidFill>
                <a:effectLst/>
                <a:latin typeface="+mn-lt"/>
                <a:ea typeface="+mn-ea"/>
                <a:cs typeface="+mn-cs"/>
              </a:rPr>
              <a:t>s on problems rather than strengths.</a:t>
            </a:r>
            <a:r>
              <a:rPr lang="en-US" sz="1200" kern="1200" dirty="0">
                <a:solidFill>
                  <a:schemeClr val="tx1"/>
                </a:solidFill>
                <a:effectLst/>
                <a:latin typeface="+mn-lt"/>
                <a:ea typeface="+mn-ea"/>
                <a:cs typeface="+mn-cs"/>
              </a:rPr>
              <a:t> The zeal to identify</a:t>
            </a:r>
            <a:r>
              <a:rPr lang="en-US" sz="1200" kern="1200" baseline="0" dirty="0">
                <a:solidFill>
                  <a:schemeClr val="tx1"/>
                </a:solidFill>
                <a:effectLst/>
                <a:latin typeface="+mn-lt"/>
                <a:ea typeface="+mn-ea"/>
                <a:cs typeface="+mn-cs"/>
              </a:rPr>
              <a:t> and/or remediate</a:t>
            </a:r>
            <a:r>
              <a:rPr lang="en-US" sz="1200" kern="1200" dirty="0">
                <a:solidFill>
                  <a:schemeClr val="tx1"/>
                </a:solidFill>
                <a:effectLst/>
                <a:latin typeface="+mn-lt"/>
                <a:ea typeface="+mn-ea"/>
                <a:cs typeface="+mn-cs"/>
              </a:rPr>
              <a:t> problems however should not exclude reporting evidence that highlights what is going right. It</a:t>
            </a:r>
            <a:r>
              <a:rPr lang="en-US" sz="1200" kern="1200" baseline="0" dirty="0">
                <a:solidFill>
                  <a:schemeClr val="tx1"/>
                </a:solidFill>
                <a:effectLst/>
                <a:latin typeface="+mn-lt"/>
                <a:ea typeface="+mn-ea"/>
                <a:cs typeface="+mn-cs"/>
              </a:rPr>
              <a:t>’s the worker’s responsibility to provide accurate and holistic information because recommendations made based on the findings</a:t>
            </a:r>
            <a:r>
              <a:rPr lang="en-US" sz="1200" kern="1200" dirty="0">
                <a:solidFill>
                  <a:schemeClr val="tx1"/>
                </a:solidFill>
                <a:effectLst/>
                <a:latin typeface="+mn-lt"/>
                <a:ea typeface="+mn-ea"/>
                <a:cs typeface="+mn-cs"/>
              </a:rPr>
              <a:t> can</a:t>
            </a:r>
            <a:r>
              <a:rPr lang="en-US" sz="1200" kern="1200" baseline="0" dirty="0">
                <a:solidFill>
                  <a:schemeClr val="tx1"/>
                </a:solidFill>
                <a:effectLst/>
                <a:latin typeface="+mn-lt"/>
                <a:ea typeface="+mn-ea"/>
                <a:cs typeface="+mn-cs"/>
              </a:rPr>
              <a:t> and do</a:t>
            </a:r>
            <a:r>
              <a:rPr lang="en-US" sz="1200" kern="1200" dirty="0">
                <a:solidFill>
                  <a:schemeClr val="tx1"/>
                </a:solidFill>
                <a:effectLst/>
                <a:latin typeface="+mn-lt"/>
                <a:ea typeface="+mn-ea"/>
                <a:cs typeface="+mn-cs"/>
              </a:rPr>
              <a:t> lead to dire and irreparable consequences for children</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families. </a:t>
            </a:r>
          </a:p>
          <a:p>
            <a:pPr marL="228600" indent="-228600">
              <a:buAutoNum type="arabicPeriod"/>
            </a:pPr>
            <a:endParaRPr lang="en-US" dirty="0"/>
          </a:p>
          <a:p>
            <a:r>
              <a:rPr lang="en-US" dirty="0"/>
              <a:t>Photo: Children</a:t>
            </a:r>
            <a:r>
              <a:rPr lang="en-US" baseline="0" dirty="0"/>
              <a:t> playing: By DFID - UK Department for International Development - Circles of care, CC BY 2.0, https://commons.wikimedia.org/w/index.php?curid=26240006 – commons.wikimedia.org; Blocks – Photo by Susan Holt Simpson on </a:t>
            </a:r>
            <a:r>
              <a:rPr lang="en-US" baseline="0" dirty="0" err="1"/>
              <a:t>Unsplash</a:t>
            </a:r>
            <a:r>
              <a:rPr lang="en-US" baseline="0" dirty="0"/>
              <a:t>; Young boy – Photo by Joseph Gonzalez on </a:t>
            </a:r>
            <a:r>
              <a:rPr lang="en-US" baseline="0" dirty="0" err="1"/>
              <a:t>Unsplash</a:t>
            </a:r>
            <a:endParaRPr lang="en-US" dirty="0"/>
          </a:p>
        </p:txBody>
      </p:sp>
      <p:sp>
        <p:nvSpPr>
          <p:cNvPr id="4" name="Slide Number Placeholder 3"/>
          <p:cNvSpPr>
            <a:spLocks noGrp="1"/>
          </p:cNvSpPr>
          <p:nvPr>
            <p:ph type="sldNum" sz="quarter" idx="10"/>
          </p:nvPr>
        </p:nvSpPr>
        <p:spPr/>
        <p:txBody>
          <a:bodyPr/>
          <a:lstStyle/>
          <a:p>
            <a:fld id="{6F9AC778-D731-41EC-BD52-0E0A39601AAD}" type="slidenum">
              <a:rPr lang="en-US" smtClean="0"/>
              <a:pPr/>
              <a:t>8</a:t>
            </a:fld>
            <a:endParaRPr lang="en-US" dirty="0"/>
          </a:p>
        </p:txBody>
      </p:sp>
    </p:spTree>
    <p:extLst>
      <p:ext uri="{BB962C8B-B14F-4D97-AF65-F5344CB8AC3E}">
        <p14:creationId xmlns:p14="http://schemas.microsoft.com/office/powerpoint/2010/main" val="2013276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Hard conversations arise when difficult or life-changing events occur in families and/or communities. </a:t>
            </a:r>
          </a:p>
          <a:p>
            <a:pPr marL="228600" indent="-228600">
              <a:buAutoNum type="arabicPeriod"/>
            </a:pPr>
            <a:r>
              <a:rPr lang="en-US" dirty="0"/>
              <a:t>The desire to shield children from unfairness, suffering and sorrow is understandable and not uncommon. However, in the long run avoiding difficult conversations can backfire or cause more harm than good. </a:t>
            </a:r>
          </a:p>
          <a:p>
            <a:pPr marL="228600" indent="-228600">
              <a:buAutoNum type="arabicPeriod"/>
            </a:pPr>
            <a:r>
              <a:rPr lang="en-US" dirty="0"/>
              <a:t>Although children respond differently than adults, they nonetheless feel the impact of trauma and tragedy in their lives. </a:t>
            </a:r>
          </a:p>
          <a:p>
            <a:pPr marL="228600" indent="-228600">
              <a:buAutoNum type="arabicPeriod"/>
            </a:pPr>
            <a:r>
              <a:rPr lang="en-US" dirty="0"/>
              <a:t>Workers and families set the tone for difficult conversations to take place. Children need permission, support, and patience to</a:t>
            </a:r>
            <a:r>
              <a:rPr lang="en-US" baseline="0" dirty="0"/>
              <a:t> voice their innermost feelings.</a:t>
            </a:r>
          </a:p>
          <a:p>
            <a:pPr marL="228600" indent="-228600">
              <a:buAutoNum type="arabicPeriod"/>
            </a:pPr>
            <a:r>
              <a:rPr lang="en-US" dirty="0"/>
              <a:t>Relational practice encourages workers to stay current with evidence-based research to determine services that meet children’s and families</a:t>
            </a:r>
            <a:r>
              <a:rPr lang="en-US" baseline="0" dirty="0"/>
              <a:t> facing traumatic, transitional, and/or tragic circumstances.</a:t>
            </a:r>
          </a:p>
          <a:p>
            <a:pPr marL="228600" indent="-228600">
              <a:buAutoNum type="arabicPeriod"/>
            </a:pPr>
            <a:r>
              <a:rPr lang="en-US" baseline="0" dirty="0"/>
              <a:t>Image: Photo by Kat J on </a:t>
            </a:r>
            <a:r>
              <a:rPr lang="en-US" baseline="0" dirty="0" err="1"/>
              <a:t>Unsplash</a:t>
            </a:r>
            <a:endParaRPr lang="en-US" dirty="0"/>
          </a:p>
        </p:txBody>
      </p:sp>
      <p:sp>
        <p:nvSpPr>
          <p:cNvPr id="4" name="Slide Number Placeholder 3"/>
          <p:cNvSpPr>
            <a:spLocks noGrp="1"/>
          </p:cNvSpPr>
          <p:nvPr>
            <p:ph type="sldNum" sz="quarter" idx="10"/>
          </p:nvPr>
        </p:nvSpPr>
        <p:spPr/>
        <p:txBody>
          <a:bodyPr/>
          <a:lstStyle/>
          <a:p>
            <a:fld id="{6F9AC778-D731-41EC-BD52-0E0A39601AAD}" type="slidenum">
              <a:rPr lang="en-US" smtClean="0"/>
              <a:pPr/>
              <a:t>9</a:t>
            </a:fld>
            <a:endParaRPr lang="en-US" dirty="0"/>
          </a:p>
        </p:txBody>
      </p:sp>
    </p:spTree>
    <p:extLst>
      <p:ext uri="{BB962C8B-B14F-4D97-AF65-F5344CB8AC3E}">
        <p14:creationId xmlns:p14="http://schemas.microsoft.com/office/powerpoint/2010/main" val="1470224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Children’s behaviors, actions, and expressive gestures frequently speak louder than words. </a:t>
            </a:r>
          </a:p>
          <a:p>
            <a:pPr marL="228600" indent="-228600">
              <a:buAutoNum type="arabicPeriod"/>
            </a:pPr>
            <a:r>
              <a:rPr lang="en-US" sz="1200" kern="1200" dirty="0">
                <a:solidFill>
                  <a:schemeClr val="tx1"/>
                </a:solidFill>
                <a:effectLst/>
                <a:latin typeface="+mn-lt"/>
                <a:ea typeface="+mn-ea"/>
                <a:cs typeface="+mn-cs"/>
              </a:rPr>
              <a:t>Children may communicate through sensory, behavioral or ritualized modes; some children pass wind when anxious; others act up or disruptively seek attention;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others clear their throats or pull at their hair when stressed. </a:t>
            </a:r>
          </a:p>
          <a:p>
            <a:pPr marL="228600" indent="-228600">
              <a:buAutoNum type="arabicPeriod"/>
            </a:pPr>
            <a:r>
              <a:rPr lang="en-US" sz="1200" kern="1200" dirty="0">
                <a:solidFill>
                  <a:schemeClr val="tx1"/>
                </a:solidFill>
                <a:effectLst/>
                <a:latin typeface="+mn-lt"/>
                <a:ea typeface="+mn-ea"/>
                <a:cs typeface="+mn-cs"/>
              </a:rPr>
              <a:t>The use of symbols and metaphors is a natural means of communication and engagement with children. </a:t>
            </a:r>
          </a:p>
          <a:p>
            <a:pPr marL="228600" indent="-228600">
              <a:buAutoNum type="arabicPeriod"/>
            </a:pPr>
            <a:r>
              <a:rPr lang="en-US" sz="1200" kern="1200" dirty="0">
                <a:solidFill>
                  <a:schemeClr val="tx1"/>
                </a:solidFill>
                <a:effectLst/>
                <a:latin typeface="+mn-lt"/>
                <a:ea typeface="+mn-ea"/>
                <a:cs typeface="+mn-cs"/>
              </a:rPr>
              <a:t>Children also express inner thoughts, unspoken feelings, and relational dynamics through art, storytelling, and play (See Chapter 7 for a more</a:t>
            </a:r>
            <a:r>
              <a:rPr lang="en-US" sz="1200" kern="1200" baseline="0" dirty="0">
                <a:solidFill>
                  <a:schemeClr val="tx1"/>
                </a:solidFill>
                <a:effectLst/>
                <a:latin typeface="+mn-lt"/>
                <a:ea typeface="+mn-ea"/>
                <a:cs typeface="+mn-cs"/>
              </a:rPr>
              <a:t> detailed discussion of play therapies</a:t>
            </a:r>
            <a:r>
              <a:rPr lang="en-US" sz="1200" kern="1200" dirty="0">
                <a:solidFill>
                  <a:schemeClr val="tx1"/>
                </a:solidFill>
                <a:effectLst/>
                <a:latin typeface="+mn-lt"/>
                <a:ea typeface="+mn-ea"/>
                <a:cs typeface="+mn-cs"/>
              </a:rPr>
              <a:t>).</a:t>
            </a:r>
          </a:p>
          <a:p>
            <a:pPr fontAlgn="ctr"/>
            <a:endParaRPr lang="en-US" dirty="0"/>
          </a:p>
          <a:p>
            <a:pPr fontAlgn="ctr"/>
            <a:r>
              <a:rPr lang="en-US" dirty="0"/>
              <a:t>Photo:</a:t>
            </a:r>
            <a:r>
              <a:rPr lang="en-US" baseline="0" dirty="0"/>
              <a:t> Puppets – By </a:t>
            </a:r>
            <a:r>
              <a:rPr lang="en-US" baseline="0" dirty="0" err="1"/>
              <a:t>Kwangmo</a:t>
            </a:r>
            <a:r>
              <a:rPr lang="en-US" baseline="0" dirty="0"/>
              <a:t> - Own work, CC0, https://commons.wikimedia.org/w/index.php?curid=45473120; Teen Art by Gaara of the Desert at Deviantart.com; Child art courtesy of Shelley Cohen Konrad; Child with guitar: Photo by </a:t>
            </a:r>
            <a:r>
              <a:rPr lang="en-US" baseline="0" dirty="0" err="1"/>
              <a:t>kychan</a:t>
            </a:r>
            <a:r>
              <a:rPr lang="en-US" baseline="0" dirty="0"/>
              <a:t> on </a:t>
            </a:r>
            <a:r>
              <a:rPr lang="en-US" baseline="0" dirty="0" err="1"/>
              <a:t>Unsplash</a:t>
            </a:r>
            <a:endParaRPr lang="en-US" dirty="0"/>
          </a:p>
        </p:txBody>
      </p:sp>
      <p:sp>
        <p:nvSpPr>
          <p:cNvPr id="4" name="Slide Number Placeholder 3"/>
          <p:cNvSpPr>
            <a:spLocks noGrp="1"/>
          </p:cNvSpPr>
          <p:nvPr>
            <p:ph type="sldNum" sz="quarter" idx="10"/>
          </p:nvPr>
        </p:nvSpPr>
        <p:spPr/>
        <p:txBody>
          <a:bodyPr/>
          <a:lstStyle/>
          <a:p>
            <a:fld id="{6F9AC778-D731-41EC-BD52-0E0A39601AAD}" type="slidenum">
              <a:rPr lang="en-US" smtClean="0"/>
              <a:pPr/>
              <a:t>10</a:t>
            </a:fld>
            <a:endParaRPr lang="en-US" dirty="0"/>
          </a:p>
        </p:txBody>
      </p:sp>
    </p:spTree>
    <p:extLst>
      <p:ext uri="{BB962C8B-B14F-4D97-AF65-F5344CB8AC3E}">
        <p14:creationId xmlns:p14="http://schemas.microsoft.com/office/powerpoint/2010/main" val="275724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496566-4254-4D35-8E3B-13CF8A63F28E}"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DDC9AE-A6E2-4562-8EE3-3A383709655D}" type="slidenum">
              <a:rPr lang="en-US" smtClean="0"/>
              <a:pPr/>
              <a:t>‹#›</a:t>
            </a:fld>
            <a:endParaRPr lang="en-US" dirty="0"/>
          </a:p>
        </p:txBody>
      </p:sp>
    </p:spTree>
    <p:extLst>
      <p:ext uri="{BB962C8B-B14F-4D97-AF65-F5344CB8AC3E}">
        <p14:creationId xmlns:p14="http://schemas.microsoft.com/office/powerpoint/2010/main" val="2687827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496566-4254-4D35-8E3B-13CF8A63F28E}"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DDC9AE-A6E2-4562-8EE3-3A383709655D}" type="slidenum">
              <a:rPr lang="en-US" smtClean="0"/>
              <a:pPr/>
              <a:t>‹#›</a:t>
            </a:fld>
            <a:endParaRPr lang="en-US" dirty="0"/>
          </a:p>
        </p:txBody>
      </p:sp>
    </p:spTree>
    <p:extLst>
      <p:ext uri="{BB962C8B-B14F-4D97-AF65-F5344CB8AC3E}">
        <p14:creationId xmlns:p14="http://schemas.microsoft.com/office/powerpoint/2010/main" val="1250069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496566-4254-4D35-8E3B-13CF8A63F28E}"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DDC9AE-A6E2-4562-8EE3-3A383709655D}" type="slidenum">
              <a:rPr lang="en-US" smtClean="0"/>
              <a:pPr/>
              <a:t>‹#›</a:t>
            </a:fld>
            <a:endParaRPr lang="en-US" dirty="0"/>
          </a:p>
        </p:txBody>
      </p:sp>
    </p:spTree>
    <p:extLst>
      <p:ext uri="{BB962C8B-B14F-4D97-AF65-F5344CB8AC3E}">
        <p14:creationId xmlns:p14="http://schemas.microsoft.com/office/powerpoint/2010/main" val="2293017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496566-4254-4D35-8E3B-13CF8A63F28E}"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DDC9AE-A6E2-4562-8EE3-3A383709655D}" type="slidenum">
              <a:rPr lang="en-US" smtClean="0"/>
              <a:pPr/>
              <a:t>‹#›</a:t>
            </a:fld>
            <a:endParaRPr lang="en-US" dirty="0"/>
          </a:p>
        </p:txBody>
      </p:sp>
    </p:spTree>
    <p:extLst>
      <p:ext uri="{BB962C8B-B14F-4D97-AF65-F5344CB8AC3E}">
        <p14:creationId xmlns:p14="http://schemas.microsoft.com/office/powerpoint/2010/main" val="2123632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496566-4254-4D35-8E3B-13CF8A63F28E}" type="datetimeFigureOut">
              <a:rPr lang="en-US" smtClean="0"/>
              <a:pPr/>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DDC9AE-A6E2-4562-8EE3-3A383709655D}" type="slidenum">
              <a:rPr lang="en-US" smtClean="0"/>
              <a:pPr/>
              <a:t>‹#›</a:t>
            </a:fld>
            <a:endParaRPr lang="en-US" dirty="0"/>
          </a:p>
        </p:txBody>
      </p:sp>
    </p:spTree>
    <p:extLst>
      <p:ext uri="{BB962C8B-B14F-4D97-AF65-F5344CB8AC3E}">
        <p14:creationId xmlns:p14="http://schemas.microsoft.com/office/powerpoint/2010/main" val="3302655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496566-4254-4D35-8E3B-13CF8A63F28E}" type="datetimeFigureOut">
              <a:rPr lang="en-US" smtClean="0"/>
              <a:pPr/>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DDC9AE-A6E2-4562-8EE3-3A383709655D}" type="slidenum">
              <a:rPr lang="en-US" smtClean="0"/>
              <a:pPr/>
              <a:t>‹#›</a:t>
            </a:fld>
            <a:endParaRPr lang="en-US" dirty="0"/>
          </a:p>
        </p:txBody>
      </p:sp>
    </p:spTree>
    <p:extLst>
      <p:ext uri="{BB962C8B-B14F-4D97-AF65-F5344CB8AC3E}">
        <p14:creationId xmlns:p14="http://schemas.microsoft.com/office/powerpoint/2010/main" val="252871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496566-4254-4D35-8E3B-13CF8A63F28E}" type="datetimeFigureOut">
              <a:rPr lang="en-US" smtClean="0"/>
              <a:pPr/>
              <a:t>7/19/2019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DDC9AE-A6E2-4562-8EE3-3A383709655D}" type="slidenum">
              <a:rPr lang="en-US" smtClean="0"/>
              <a:pPr/>
              <a:t>‹#›</a:t>
            </a:fld>
            <a:endParaRPr lang="en-US" dirty="0"/>
          </a:p>
        </p:txBody>
      </p:sp>
    </p:spTree>
    <p:extLst>
      <p:ext uri="{BB962C8B-B14F-4D97-AF65-F5344CB8AC3E}">
        <p14:creationId xmlns:p14="http://schemas.microsoft.com/office/powerpoint/2010/main" val="106122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496566-4254-4D35-8E3B-13CF8A63F28E}" type="datetimeFigureOut">
              <a:rPr lang="en-US" smtClean="0"/>
              <a:pPr/>
              <a:t>7/19/2019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DDC9AE-A6E2-4562-8EE3-3A383709655D}" type="slidenum">
              <a:rPr lang="en-US" smtClean="0"/>
              <a:pPr/>
              <a:t>‹#›</a:t>
            </a:fld>
            <a:endParaRPr lang="en-US" dirty="0"/>
          </a:p>
        </p:txBody>
      </p:sp>
    </p:spTree>
    <p:extLst>
      <p:ext uri="{BB962C8B-B14F-4D97-AF65-F5344CB8AC3E}">
        <p14:creationId xmlns:p14="http://schemas.microsoft.com/office/powerpoint/2010/main" val="4160648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496566-4254-4D35-8E3B-13CF8A63F28E}" type="datetimeFigureOut">
              <a:rPr lang="en-US" smtClean="0"/>
              <a:pPr/>
              <a:t>7/19/2019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DDC9AE-A6E2-4562-8EE3-3A383709655D}" type="slidenum">
              <a:rPr lang="en-US" smtClean="0"/>
              <a:pPr/>
              <a:t>‹#›</a:t>
            </a:fld>
            <a:endParaRPr lang="en-US" dirty="0"/>
          </a:p>
        </p:txBody>
      </p:sp>
    </p:spTree>
    <p:extLst>
      <p:ext uri="{BB962C8B-B14F-4D97-AF65-F5344CB8AC3E}">
        <p14:creationId xmlns:p14="http://schemas.microsoft.com/office/powerpoint/2010/main" val="768625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496566-4254-4D35-8E3B-13CF8A63F28E}" type="datetimeFigureOut">
              <a:rPr lang="en-US" smtClean="0"/>
              <a:pPr/>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DDC9AE-A6E2-4562-8EE3-3A383709655D}" type="slidenum">
              <a:rPr lang="en-US" smtClean="0"/>
              <a:pPr/>
              <a:t>‹#›</a:t>
            </a:fld>
            <a:endParaRPr lang="en-US" dirty="0"/>
          </a:p>
        </p:txBody>
      </p:sp>
    </p:spTree>
    <p:extLst>
      <p:ext uri="{BB962C8B-B14F-4D97-AF65-F5344CB8AC3E}">
        <p14:creationId xmlns:p14="http://schemas.microsoft.com/office/powerpoint/2010/main" val="1236217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496566-4254-4D35-8E3B-13CF8A63F28E}" type="datetimeFigureOut">
              <a:rPr lang="en-US" smtClean="0"/>
              <a:pPr/>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DDC9AE-A6E2-4562-8EE3-3A383709655D}" type="slidenum">
              <a:rPr lang="en-US" smtClean="0"/>
              <a:pPr/>
              <a:t>‹#›</a:t>
            </a:fld>
            <a:endParaRPr lang="en-US" dirty="0"/>
          </a:p>
        </p:txBody>
      </p:sp>
    </p:spTree>
    <p:extLst>
      <p:ext uri="{BB962C8B-B14F-4D97-AF65-F5344CB8AC3E}">
        <p14:creationId xmlns:p14="http://schemas.microsoft.com/office/powerpoint/2010/main" val="3948225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496566-4254-4D35-8E3B-13CF8A63F28E}" type="datetimeFigureOut">
              <a:rPr lang="en-US" smtClean="0"/>
              <a:pPr/>
              <a:t>7/19/2019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DC9AE-A6E2-4562-8EE3-3A383709655D}" type="slidenum">
              <a:rPr lang="en-US" smtClean="0"/>
              <a:pPr/>
              <a:t>‹#›</a:t>
            </a:fld>
            <a:endParaRPr lang="en-US" dirty="0"/>
          </a:p>
        </p:txBody>
      </p:sp>
    </p:spTree>
    <p:extLst>
      <p:ext uri="{BB962C8B-B14F-4D97-AF65-F5344CB8AC3E}">
        <p14:creationId xmlns:p14="http://schemas.microsoft.com/office/powerpoint/2010/main" val="873296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7399" y="643467"/>
            <a:ext cx="8408193" cy="744836"/>
          </a:xfrm>
        </p:spPr>
        <p:txBody>
          <a:bodyPr vert="horz" lIns="91440" tIns="45720" rIns="91440" bIns="45720" rtlCol="0" anchor="ctr">
            <a:normAutofit/>
          </a:bodyPr>
          <a:lstStyle/>
          <a:p>
            <a:pPr>
              <a:lnSpc>
                <a:spcPct val="90000"/>
              </a:lnSpc>
            </a:pPr>
            <a:r>
              <a:rPr lang="en-US" sz="2800" kern="1200">
                <a:solidFill>
                  <a:schemeClr val="bg1"/>
                </a:solidFill>
                <a:latin typeface="+mj-lt"/>
                <a:ea typeface="+mj-ea"/>
                <a:cs typeface="+mj-cs"/>
              </a:rPr>
              <a:t>Chapter 5: Therapeutic Conversations with Children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325" y="1675227"/>
            <a:ext cx="6947348" cy="4394199"/>
          </a:xfrm>
          <a:prstGeom prst="rect">
            <a:avLst/>
          </a:prstGeom>
        </p:spPr>
      </p:pic>
    </p:spTree>
    <p:extLst>
      <p:ext uri="{BB962C8B-B14F-4D97-AF65-F5344CB8AC3E}">
        <p14:creationId xmlns:p14="http://schemas.microsoft.com/office/powerpoint/2010/main" val="1528590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noFill/>
          <a:ln>
            <a:noFill/>
          </a:ln>
        </p:spPr>
        <p:txBody>
          <a:bodyPr/>
          <a:lstStyle/>
          <a:p>
            <a:r>
              <a:rPr lang="en-US" dirty="0">
                <a:solidFill>
                  <a:srgbClr val="002060"/>
                </a:solidFill>
              </a:rPr>
              <a:t>Non-verbal Communication</a:t>
            </a:r>
          </a:p>
        </p:txBody>
      </p:sp>
      <p:pic>
        <p:nvPicPr>
          <p:cNvPr id="7172" name="Picture 4" descr="C:\Users\Shelley\Pictures\2012-06-08\#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1" y="3956650"/>
            <a:ext cx="3429000" cy="2628834"/>
          </a:xfrm>
          <a:prstGeom prst="rect">
            <a:avLst/>
          </a:prstGeom>
          <a:noFill/>
          <a:ln>
            <a:solidFill>
              <a:schemeClr val="accent4">
                <a:lumMod val="75000"/>
              </a:schemeClr>
            </a:solidFill>
          </a:ln>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1" y="1316373"/>
            <a:ext cx="3733800" cy="23046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Connector 4"/>
          <p:cNvCxnSpPr/>
          <p:nvPr/>
        </p:nvCxnSpPr>
        <p:spPr>
          <a:xfrm>
            <a:off x="4572000" y="1289159"/>
            <a:ext cx="0" cy="5334983"/>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0426" y="3871979"/>
            <a:ext cx="8001000"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685800" y="1336430"/>
            <a:ext cx="3429000" cy="2284572"/>
          </a:xfrm>
          <a:prstGeom prst="rect">
            <a:avLst/>
          </a:prstGeom>
        </p:spPr>
      </p:pic>
      <p:pic>
        <p:nvPicPr>
          <p:cNvPr id="1026" name="Picture 2" descr="boy running while holding ukele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3887" y="3914792"/>
            <a:ext cx="3722914" cy="267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3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5653" y="4756638"/>
            <a:ext cx="8354891" cy="930447"/>
          </a:xfrm>
        </p:spPr>
        <p:txBody>
          <a:bodyPr vert="horz" lIns="91440" tIns="45720" rIns="91440" bIns="45720" rtlCol="0" anchor="b">
            <a:normAutofit/>
          </a:bodyPr>
          <a:lstStyle/>
          <a:p>
            <a:pPr>
              <a:lnSpc>
                <a:spcPct val="90000"/>
              </a:lnSpc>
            </a:pPr>
            <a:r>
              <a:rPr lang="en-US" sz="4700">
                <a:solidFill>
                  <a:srgbClr val="FFFFFF"/>
                </a:solidFill>
              </a:rPr>
              <a:t>Art as Communication</a:t>
            </a:r>
          </a:p>
        </p:txBody>
      </p:sp>
      <p:pic>
        <p:nvPicPr>
          <p:cNvPr id="4" name="Picture 3"/>
          <p:cNvPicPr>
            <a:picLocks noChangeAspect="1"/>
          </p:cNvPicPr>
          <p:nvPr/>
        </p:nvPicPr>
        <p:blipFill>
          <a:blip r:embed="rId3"/>
          <a:stretch>
            <a:fillRect/>
          </a:stretch>
        </p:blipFill>
        <p:spPr>
          <a:xfrm>
            <a:off x="240030" y="864142"/>
            <a:ext cx="4091937" cy="2884815"/>
          </a:xfrm>
          <a:prstGeom prst="rect">
            <a:avLst/>
          </a:prstGeom>
        </p:spPr>
      </p:pic>
      <p:pic>
        <p:nvPicPr>
          <p:cNvPr id="5" name="Picture 4"/>
          <p:cNvPicPr>
            <a:picLocks noChangeAspect="1"/>
          </p:cNvPicPr>
          <p:nvPr/>
        </p:nvPicPr>
        <p:blipFill>
          <a:blip r:embed="rId4"/>
          <a:stretch>
            <a:fillRect/>
          </a:stretch>
        </p:blipFill>
        <p:spPr>
          <a:xfrm>
            <a:off x="4812032" y="1032933"/>
            <a:ext cx="4091938" cy="2547232"/>
          </a:xfrm>
          <a:prstGeom prst="rect">
            <a:avLst/>
          </a:prstGeom>
        </p:spPr>
      </p:pic>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02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763" y="433545"/>
            <a:ext cx="8354890" cy="930447"/>
          </a:xfrm>
        </p:spPr>
        <p:txBody>
          <a:bodyPr vert="horz" lIns="91440" tIns="45720" rIns="91440" bIns="45720" rtlCol="0" anchor="b">
            <a:normAutofit/>
          </a:bodyPr>
          <a:lstStyle/>
          <a:p>
            <a:pPr>
              <a:lnSpc>
                <a:spcPct val="90000"/>
              </a:lnSpc>
            </a:pPr>
            <a:r>
              <a:rPr lang="en-US" sz="4700">
                <a:solidFill>
                  <a:srgbClr val="FFFFFF"/>
                </a:solidFill>
              </a:rPr>
              <a:t>Reflective Practice</a:t>
            </a:r>
          </a:p>
        </p:txBody>
      </p:sp>
      <p:cxnSp>
        <p:nvCxnSpPr>
          <p:cNvPr id="74" name="Straight Connector 7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0569" y="2426818"/>
            <a:ext cx="3128150"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6" name="Straight Connector 7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33804" y="2978113"/>
            <a:ext cx="4091938" cy="289504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6026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a:solidFill>
                  <a:srgbClr val="FFFFFF"/>
                </a:solidFill>
                <a:latin typeface="+mj-lt"/>
                <a:ea typeface="+mj-ea"/>
                <a:cs typeface="+mj-cs"/>
              </a:rPr>
              <a:t>Kahlila Johnson, Age 4</a:t>
            </a:r>
          </a:p>
        </p:txBody>
      </p:sp>
      <p:cxnSp>
        <p:nvCxnSpPr>
          <p:cNvPr id="74" name="Straight Connector 7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65366" y="975391"/>
            <a:ext cx="4915159" cy="491515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1853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0" y="947057"/>
            <a:ext cx="65532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413705">
            <a:off x="2855661" y="1321246"/>
            <a:ext cx="3949279" cy="5078313"/>
          </a:xfrm>
          <a:prstGeom prst="rect">
            <a:avLst/>
          </a:prstGeom>
          <a:noFill/>
        </p:spPr>
        <p:txBody>
          <a:bodyPr wrap="square" rtlCol="0">
            <a:spAutoFit/>
          </a:bodyPr>
          <a:lstStyle/>
          <a:p>
            <a:pPr algn="ctr"/>
            <a:r>
              <a:rPr lang="en-US" sz="1400" b="1" dirty="0">
                <a:latin typeface="Batang" pitchFamily="18" charset="-127"/>
                <a:ea typeface="Batang" pitchFamily="18" charset="-127"/>
              </a:rPr>
              <a:t>         Child and Family Services Office </a:t>
            </a:r>
          </a:p>
          <a:p>
            <a:pPr algn="ctr"/>
            <a:r>
              <a:rPr lang="en-US" sz="1400" b="1" dirty="0">
                <a:latin typeface="Batang" pitchFamily="18" charset="-127"/>
                <a:ea typeface="Batang" pitchFamily="18" charset="-127"/>
              </a:rPr>
              <a:t>Division of the Department of Health &amp; Human Services</a:t>
            </a:r>
          </a:p>
          <a:p>
            <a:endParaRPr lang="en-US" sz="1400" b="1" dirty="0">
              <a:latin typeface="Batang" pitchFamily="18" charset="-127"/>
              <a:ea typeface="Batang" pitchFamily="18" charset="-127"/>
            </a:endParaRPr>
          </a:p>
          <a:p>
            <a:r>
              <a:rPr lang="en-US" sz="1400" b="1" dirty="0">
                <a:latin typeface="Batang" pitchFamily="18" charset="-127"/>
                <a:ea typeface="Batang" pitchFamily="18" charset="-127"/>
              </a:rPr>
              <a:t>To Whom it May Concern:</a:t>
            </a:r>
          </a:p>
          <a:p>
            <a:r>
              <a:rPr lang="en-US" sz="1600" dirty="0">
                <a:latin typeface="Batang" pitchFamily="18" charset="-127"/>
                <a:ea typeface="Batang" pitchFamily="18" charset="-127"/>
              </a:rPr>
              <a:t>	</a:t>
            </a:r>
            <a:r>
              <a:rPr lang="en-US" sz="1400" dirty="0">
                <a:latin typeface="Batang" pitchFamily="18" charset="-127"/>
                <a:ea typeface="Batang" pitchFamily="18" charset="-127"/>
              </a:rPr>
              <a:t>Re: Kahlila Johnson</a:t>
            </a:r>
          </a:p>
          <a:p>
            <a:r>
              <a:rPr lang="en-US" sz="1400" dirty="0">
                <a:latin typeface="Batang" pitchFamily="18" charset="-127"/>
                <a:ea typeface="Batang" pitchFamily="18" charset="-127"/>
              </a:rPr>
              <a:t>	      DOB: 2-05-2007</a:t>
            </a:r>
          </a:p>
          <a:p>
            <a:endParaRPr lang="en-US" sz="1600" dirty="0">
              <a:latin typeface="Batang" pitchFamily="18" charset="-127"/>
              <a:ea typeface="Batang" pitchFamily="18" charset="-127"/>
            </a:endParaRPr>
          </a:p>
          <a:p>
            <a:r>
              <a:rPr lang="en-US" sz="1600" dirty="0">
                <a:latin typeface="Batang" pitchFamily="18" charset="-127"/>
                <a:ea typeface="Batang" pitchFamily="18" charset="-127"/>
              </a:rPr>
              <a:t>I met with Kahlila Johnson, age 4, and her mother Mrs. Monica Johnson in their home on 32 Stuyvesant Way. Gustav Stone, 13, Mrs. Johnson’s son from a previous relationship, was not available to be interviewed. The Johnson apartment was small, clean but cluttered. Mrs. Johnson was friendly and did not interfere with the visitation and child interview. The interview took place in the child’s bedroom. Kahlila had little to say. She avoided most questions and used her</a:t>
            </a:r>
            <a:endParaRPr lang="en-US" sz="1400" dirty="0">
              <a:latin typeface="Batang" pitchFamily="18" charset="-127"/>
              <a:ea typeface="Batang" pitchFamily="18" charset="-127"/>
            </a:endParaRPr>
          </a:p>
        </p:txBody>
      </p:sp>
      <p:sp>
        <p:nvSpPr>
          <p:cNvPr id="6" name="TextBox 5"/>
          <p:cNvSpPr txBox="1"/>
          <p:nvPr/>
        </p:nvSpPr>
        <p:spPr>
          <a:xfrm>
            <a:off x="1295400" y="152400"/>
            <a:ext cx="7391400" cy="584775"/>
          </a:xfrm>
          <a:prstGeom prst="rect">
            <a:avLst/>
          </a:prstGeom>
          <a:noFill/>
          <a:ln>
            <a:noFill/>
          </a:ln>
        </p:spPr>
        <p:txBody>
          <a:bodyPr wrap="square" rtlCol="0">
            <a:spAutoFit/>
          </a:bodyPr>
          <a:lstStyle/>
          <a:p>
            <a:pPr algn="ctr"/>
            <a:r>
              <a:rPr lang="en-US" sz="3200" dirty="0">
                <a:solidFill>
                  <a:srgbClr val="002060"/>
                </a:solidFill>
                <a:latin typeface="+mj-lt"/>
              </a:rPr>
              <a:t>Case Note</a:t>
            </a:r>
          </a:p>
        </p:txBody>
      </p:sp>
    </p:spTree>
    <p:extLst>
      <p:ext uri="{BB962C8B-B14F-4D97-AF65-F5344CB8AC3E}">
        <p14:creationId xmlns:p14="http://schemas.microsoft.com/office/powerpoint/2010/main" val="4025268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63877"/>
            <a:ext cx="2620771" cy="4930246"/>
          </a:xfrm>
        </p:spPr>
        <p:txBody>
          <a:bodyPr>
            <a:normAutofit/>
          </a:bodyPr>
          <a:lstStyle/>
          <a:p>
            <a:pPr algn="r"/>
            <a:r>
              <a:rPr lang="en-US" sz="3400" dirty="0">
                <a:solidFill>
                  <a:schemeClr val="accent1"/>
                </a:solidFill>
              </a:rPr>
              <a:t>Conversation Starters</a:t>
            </a:r>
          </a:p>
        </p:txBody>
      </p:sp>
      <p:sp>
        <p:nvSpPr>
          <p:cNvPr id="3" name="Content Placeholder 2"/>
          <p:cNvSpPr>
            <a:spLocks noGrp="1"/>
          </p:cNvSpPr>
          <p:nvPr>
            <p:ph idx="1"/>
          </p:nvPr>
        </p:nvSpPr>
        <p:spPr>
          <a:xfrm>
            <a:off x="3732023" y="963877"/>
            <a:ext cx="4783327" cy="4930246"/>
          </a:xfrm>
        </p:spPr>
        <p:txBody>
          <a:bodyPr anchor="ctr">
            <a:normAutofit fontScale="92500" lnSpcReduction="10000"/>
          </a:bodyPr>
          <a:lstStyle/>
          <a:p>
            <a:pPr marL="514350" indent="-514350">
              <a:lnSpc>
                <a:spcPct val="90000"/>
              </a:lnSpc>
              <a:buAutoNum type="arabicPeriod"/>
            </a:pPr>
            <a:endParaRPr lang="en-US" sz="2100" dirty="0"/>
          </a:p>
          <a:p>
            <a:pPr marL="514350" indent="-514350">
              <a:lnSpc>
                <a:spcPct val="90000"/>
              </a:lnSpc>
              <a:buAutoNum type="arabicPeriod"/>
            </a:pPr>
            <a:r>
              <a:rPr lang="en-US" sz="2100" dirty="0"/>
              <a:t>Identify qualities of communication that contributed to the worker’s first meeting with Kahlila and Mrs. Johnson. Offer critique on ways the worker might have improved communication. </a:t>
            </a:r>
          </a:p>
          <a:p>
            <a:pPr marL="514350" indent="-514350">
              <a:lnSpc>
                <a:spcPct val="90000"/>
              </a:lnSpc>
              <a:buAutoNum type="arabicPeriod"/>
            </a:pPr>
            <a:r>
              <a:rPr lang="en-US" sz="2100" dirty="0"/>
              <a:t>What worker-related factors influenced this first session outcome? What are your suggestions for preparing for a first-time meeting?</a:t>
            </a:r>
          </a:p>
          <a:p>
            <a:pPr marL="514350" indent="-514350">
              <a:lnSpc>
                <a:spcPct val="90000"/>
              </a:lnSpc>
              <a:buAutoNum type="arabicPeriod"/>
            </a:pPr>
            <a:r>
              <a:rPr lang="en-US" sz="2100" dirty="0"/>
              <a:t>Sadie’s case presents an ethical dilemma surrounding disclosure of confidential information. Would you have made the same decisions?  </a:t>
            </a:r>
          </a:p>
          <a:p>
            <a:pPr marL="514350" indent="-514350">
              <a:lnSpc>
                <a:spcPct val="90000"/>
              </a:lnSpc>
              <a:buAutoNum type="arabicPeriod"/>
            </a:pPr>
            <a:r>
              <a:rPr lang="en-US" sz="2100" dirty="0"/>
              <a:t>Art exercise: Using either Sadie’s or Kahlila’s case vignette, draw or write a reflective response. Indicate whose perspective you’re representing – the worker’s, the client’s, or your own.</a:t>
            </a:r>
          </a:p>
        </p:txBody>
      </p:sp>
    </p:spTree>
    <p:extLst>
      <p:ext uri="{BB962C8B-B14F-4D97-AF65-F5344CB8AC3E}">
        <p14:creationId xmlns:p14="http://schemas.microsoft.com/office/powerpoint/2010/main" val="2077410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lgn="ctr">
              <a:buNone/>
            </a:pPr>
            <a:r>
              <a:rPr lang="en-US" dirty="0"/>
              <a:t>Trust forms over time, when children can “be sure of you”</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227898"/>
            <a:ext cx="50292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2057400"/>
            <a:ext cx="1828800" cy="3447098"/>
          </a:xfrm>
          <a:prstGeom prst="rect">
            <a:avLst/>
          </a:prstGeom>
          <a:noFill/>
        </p:spPr>
        <p:txBody>
          <a:bodyPr wrap="square" rtlCol="0">
            <a:spAutoFit/>
          </a:bodyPr>
          <a:lstStyle/>
          <a:p>
            <a:endParaRPr lang="en-US" dirty="0"/>
          </a:p>
          <a:p>
            <a:r>
              <a:rPr lang="en-US" sz="2000" dirty="0">
                <a:latin typeface="Boopee" pitchFamily="2" charset="0"/>
              </a:rPr>
              <a:t>“Piglet sidled up to Pooh from behind. “Pooh, he whispered.</a:t>
            </a:r>
          </a:p>
          <a:p>
            <a:r>
              <a:rPr lang="en-US" sz="2000" dirty="0">
                <a:latin typeface="Boopee" pitchFamily="2" charset="0"/>
              </a:rPr>
              <a:t>“Yes Piglet?” “Nothing,” said Piglet, taking Pooh’s paw, “I just wanted to be sure of you.”</a:t>
            </a:r>
          </a:p>
          <a:p>
            <a:r>
              <a:rPr lang="en-US" sz="2000" dirty="0">
                <a:latin typeface="Arabic Typesetting" pitchFamily="66" charset="-78"/>
                <a:cs typeface="Arabic Typesetting" pitchFamily="66" charset="-78"/>
              </a:rPr>
              <a:t>               A. A. Milne</a:t>
            </a:r>
            <a:r>
              <a:rPr lang="en-US" dirty="0"/>
              <a:t>	</a:t>
            </a:r>
          </a:p>
        </p:txBody>
      </p:sp>
    </p:spTree>
    <p:extLst>
      <p:ext uri="{BB962C8B-B14F-4D97-AF65-F5344CB8AC3E}">
        <p14:creationId xmlns:p14="http://schemas.microsoft.com/office/powerpoint/2010/main" val="1802734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noFill/>
          <a:ln>
            <a:noFill/>
          </a:ln>
        </p:spPr>
        <p:txBody>
          <a:bodyPr>
            <a:normAutofit/>
          </a:bodyPr>
          <a:lstStyle/>
          <a:p>
            <a:r>
              <a:rPr lang="en-US" sz="3600" dirty="0">
                <a:solidFill>
                  <a:srgbClr val="002060"/>
                </a:solidFill>
              </a:rPr>
              <a:t>Qualities of Child-centered Conversations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0750023"/>
              </p:ext>
            </p:extLst>
          </p:nvPr>
        </p:nvGraphicFramePr>
        <p:xfrm>
          <a:off x="304800" y="1219200"/>
          <a:ext cx="39624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2759598574"/>
              </p:ext>
            </p:extLst>
          </p:nvPr>
        </p:nvGraphicFramePr>
        <p:xfrm>
          <a:off x="4724400" y="1219200"/>
          <a:ext cx="3886200" cy="4876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54376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8BC887-4916-4227-9F48-3B078D23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rgbClr val="634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1AD6DCFA-0E71-4650-A5E4-3C20E73EB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84632"/>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srcRect l="16025" r="22650" b="3"/>
          <a:stretch/>
        </p:blipFill>
        <p:spPr>
          <a:xfrm>
            <a:off x="603504" y="803049"/>
            <a:ext cx="2269998" cy="2470743"/>
          </a:xfrm>
          <a:prstGeom prst="rect">
            <a:avLst/>
          </a:prstGeom>
          <a:effectLst/>
        </p:spPr>
      </p:pic>
      <p:pic>
        <p:nvPicPr>
          <p:cNvPr id="10" name="Picture 9"/>
          <p:cNvPicPr>
            <a:picLocks noChangeAspect="1"/>
          </p:cNvPicPr>
          <p:nvPr/>
        </p:nvPicPr>
        <p:blipFill rotWithShape="1">
          <a:blip r:embed="rId4"/>
          <a:srcRect l="20162" r="18167" b="5"/>
          <a:stretch/>
        </p:blipFill>
        <p:spPr>
          <a:xfrm>
            <a:off x="603504" y="3461344"/>
            <a:ext cx="2269997" cy="2438400"/>
          </a:xfrm>
          <a:prstGeom prst="rect">
            <a:avLst/>
          </a:prstGeom>
        </p:spPr>
      </p:pic>
      <p:sp>
        <p:nvSpPr>
          <p:cNvPr id="9" name="TextBox 8"/>
          <p:cNvSpPr txBox="1"/>
          <p:nvPr/>
        </p:nvSpPr>
        <p:spPr>
          <a:xfrm>
            <a:off x="3837660" y="2438400"/>
            <a:ext cx="4817136" cy="3785419"/>
          </a:xfrm>
          <a:prstGeom prst="rect">
            <a:avLst/>
          </a:prstGeom>
        </p:spPr>
        <p:txBody>
          <a:bodyPr vert="horz" lIns="91440" tIns="45720" rIns="91440" bIns="45720" rtlCol="0">
            <a:normAutofit/>
          </a:bodyPr>
          <a:lstStyle/>
          <a:p>
            <a:pPr>
              <a:lnSpc>
                <a:spcPct val="90000"/>
              </a:lnSpc>
              <a:spcAft>
                <a:spcPts val="600"/>
              </a:spcAft>
            </a:pPr>
            <a:r>
              <a:rPr lang="en-US" sz="2800" dirty="0"/>
              <a:t>First encounters should be </a:t>
            </a:r>
            <a:r>
              <a:rPr lang="en-US" sz="2800" b="1" dirty="0"/>
              <a:t>positive</a:t>
            </a:r>
            <a:r>
              <a:rPr lang="en-US" sz="2800" dirty="0"/>
              <a:t> and </a:t>
            </a:r>
            <a:r>
              <a:rPr lang="en-US" sz="2800" b="1" dirty="0"/>
              <a:t>hopeful </a:t>
            </a:r>
            <a:r>
              <a:rPr lang="en-US" sz="2800" dirty="0"/>
              <a:t>with the singular goal of children returning for a second conversation.</a:t>
            </a:r>
          </a:p>
        </p:txBody>
      </p:sp>
    </p:spTree>
    <p:extLst>
      <p:ext uri="{BB962C8B-B14F-4D97-AF65-F5344CB8AC3E}">
        <p14:creationId xmlns:p14="http://schemas.microsoft.com/office/powerpoint/2010/main" val="1127877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19800"/>
          </a:xfrm>
        </p:spPr>
        <p:txBody>
          <a:bodyPr/>
          <a:lstStyle/>
          <a:p>
            <a:pPr marL="0" indent="0" algn="ctr">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84" y="304800"/>
            <a:ext cx="8657832" cy="6324599"/>
          </a:xfrm>
          <a:prstGeom prst="rect">
            <a:avLst/>
          </a:prstGeom>
        </p:spPr>
      </p:pic>
      <p:sp>
        <p:nvSpPr>
          <p:cNvPr id="6" name="Rectangle 5"/>
          <p:cNvSpPr/>
          <p:nvPr/>
        </p:nvSpPr>
        <p:spPr>
          <a:xfrm>
            <a:off x="609600" y="609600"/>
            <a:ext cx="5791200" cy="923330"/>
          </a:xfrm>
          <a:prstGeom prst="rect">
            <a:avLst/>
          </a:prstGeom>
        </p:spPr>
        <p:txBody>
          <a:bodyPr wrap="square">
            <a:spAutoFit/>
          </a:bodyPr>
          <a:lstStyle/>
          <a:p>
            <a:r>
              <a:rPr lang="en-US" dirty="0">
                <a:solidFill>
                  <a:schemeClr val="bg1"/>
                </a:solidFill>
              </a:rPr>
              <a:t>Confidentiality is an ethic of social work practice. Child-centered workers must inform and remind younger children that they regularly speak with their parents and caregivers. </a:t>
            </a:r>
          </a:p>
        </p:txBody>
      </p:sp>
    </p:spTree>
    <p:extLst>
      <p:ext uri="{BB962C8B-B14F-4D97-AF65-F5344CB8AC3E}">
        <p14:creationId xmlns:p14="http://schemas.microsoft.com/office/powerpoint/2010/main" val="2181462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600201"/>
            <a:ext cx="8229600" cy="954107"/>
          </a:xfrm>
          <a:prstGeom prst="rect">
            <a:avLst/>
          </a:prstGeom>
        </p:spPr>
        <p:txBody>
          <a:bodyPr wrap="square">
            <a:spAutoFit/>
          </a:bodyPr>
          <a:lstStyle/>
          <a:p>
            <a:pPr>
              <a:defRPr/>
            </a:pPr>
            <a:endParaRPr lang="en-US" sz="2800" dirty="0"/>
          </a:p>
          <a:p>
            <a:pPr>
              <a:defRPr/>
            </a:pPr>
            <a:endParaRPr lang="en-US" sz="2800" dirty="0"/>
          </a:p>
        </p:txBody>
      </p:sp>
      <p:sp>
        <p:nvSpPr>
          <p:cNvPr id="6" name="Rectangle 5"/>
          <p:cNvSpPr/>
          <p:nvPr/>
        </p:nvSpPr>
        <p:spPr>
          <a:xfrm>
            <a:off x="838200" y="1447800"/>
            <a:ext cx="7315200" cy="4524315"/>
          </a:xfrm>
          <a:prstGeom prst="rect">
            <a:avLst/>
          </a:prstGeom>
          <a:solidFill>
            <a:schemeClr val="accent5">
              <a:lumMod val="40000"/>
              <a:lumOff val="60000"/>
            </a:schemeClr>
          </a:solidFill>
          <a:ln>
            <a:solidFill>
              <a:schemeClr val="accent4">
                <a:lumMod val="75000"/>
              </a:schemeClr>
            </a:solidFill>
          </a:ln>
        </p:spPr>
        <p:txBody>
          <a:bodyPr wrap="square">
            <a:spAutoFit/>
          </a:bodyPr>
          <a:lstStyle/>
          <a:p>
            <a:r>
              <a:rPr lang="en-US" sz="2400" dirty="0"/>
              <a:t>“Individual adolescents vary in their levels of psychosocial maturity and economic independence, as well as in their behaviors and family situations. Therefore, it is  inappropriate to apply a single moral prescription in all cases. </a:t>
            </a:r>
          </a:p>
          <a:p>
            <a:r>
              <a:rPr lang="en-US" sz="2400" dirty="0"/>
              <a:t>The protection of confidentiality in adolescent health care should be grounded in the moral principle </a:t>
            </a:r>
          </a:p>
          <a:p>
            <a:r>
              <a:rPr lang="en-US" sz="2400" dirty="0"/>
              <a:t>of respect for autonomy, but must recognize that in specific circumstances it may be permissible or even necessary to breach confidentiality to further other important  moral principles, such as beneficence or nonmalificence.” </a:t>
            </a:r>
          </a:p>
        </p:txBody>
      </p:sp>
      <p:sp>
        <p:nvSpPr>
          <p:cNvPr id="7" name="Rectangle 6"/>
          <p:cNvSpPr/>
          <p:nvPr/>
        </p:nvSpPr>
        <p:spPr>
          <a:xfrm>
            <a:off x="1143000" y="544188"/>
            <a:ext cx="6705600" cy="584775"/>
          </a:xfrm>
          <a:prstGeom prst="rect">
            <a:avLst/>
          </a:prstGeom>
        </p:spPr>
        <p:txBody>
          <a:bodyPr wrap="square">
            <a:spAutoFit/>
          </a:bodyPr>
          <a:lstStyle/>
          <a:p>
            <a:pPr algn="ctr"/>
            <a:r>
              <a:rPr lang="en-US" sz="3200" dirty="0"/>
              <a:t>Society for Adolescent Medicine (SAM)  </a:t>
            </a:r>
          </a:p>
        </p:txBody>
      </p:sp>
    </p:spTree>
    <p:extLst>
      <p:ext uri="{BB962C8B-B14F-4D97-AF65-F5344CB8AC3E}">
        <p14:creationId xmlns:p14="http://schemas.microsoft.com/office/powerpoint/2010/main" val="4014337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21001" b="1"/>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a:solidFill>
                  <a:schemeClr val="tx1">
                    <a:lumMod val="85000"/>
                    <a:lumOff val="15000"/>
                  </a:schemeClr>
                </a:solidFill>
              </a:rPr>
              <a:t>Sadie</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952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93870928"/>
              </p:ext>
            </p:extLst>
          </p:nvPr>
        </p:nvGraphicFramePr>
        <p:xfrm>
          <a:off x="228600" y="609600"/>
          <a:ext cx="8763000" cy="5516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371600" y="5181600"/>
            <a:ext cx="6781800" cy="523220"/>
          </a:xfrm>
          <a:prstGeom prst="rect">
            <a:avLst/>
          </a:prstGeom>
          <a:noFill/>
        </p:spPr>
        <p:txBody>
          <a:bodyPr wrap="square" rtlCol="0">
            <a:spAutoFit/>
          </a:bodyPr>
          <a:lstStyle/>
          <a:p>
            <a:pPr algn="ctr"/>
            <a:r>
              <a:rPr lang="en-US" sz="2800" dirty="0"/>
              <a:t>Preparation for First Conversations</a:t>
            </a:r>
          </a:p>
        </p:txBody>
      </p:sp>
    </p:spTree>
    <p:extLst>
      <p:ext uri="{BB962C8B-B14F-4D97-AF65-F5344CB8AC3E}">
        <p14:creationId xmlns:p14="http://schemas.microsoft.com/office/powerpoint/2010/main" val="4008994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628650" y="5534025"/>
            <a:ext cx="7886700" cy="82232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a:latin typeface="+mj-lt"/>
                <a:ea typeface="+mj-ea"/>
                <a:cs typeface="+mj-cs"/>
              </a:rPr>
              <a:t>Difficult Conversations</a:t>
            </a:r>
          </a:p>
        </p:txBody>
      </p:sp>
      <p:pic>
        <p:nvPicPr>
          <p:cNvPr id="2050" name="Picture 2" descr="black haired boy crying"/>
          <p:cNvPicPr>
            <a:picLocks noChangeAspect="1" noChangeArrowheads="1"/>
          </p:cNvPicPr>
          <p:nvPr/>
        </p:nvPicPr>
        <p:blipFill rotWithShape="1">
          <a:blip r:embed="rId3">
            <a:extLst>
              <a:ext uri="{28A0092B-C50C-407E-A947-70E740481C1C}">
                <a14:useLocalDpi xmlns:a14="http://schemas.microsoft.com/office/drawing/2010/main" val="0"/>
              </a:ext>
            </a:extLst>
          </a:blip>
          <a:srcRect t="19495" b="21495"/>
          <a:stretch/>
        </p:blipFill>
        <p:spPr bwMode="auto">
          <a:xfrm>
            <a:off x="20" y="10"/>
            <a:ext cx="9143980" cy="539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857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3354</Words>
  <Application>Microsoft Office PowerPoint</Application>
  <PresentationFormat>On-screen Show (4:3)</PresentationFormat>
  <Paragraphs>146</Paragraphs>
  <Slides>15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Batang</vt:lpstr>
      <vt:lpstr>Arabic Typesetting</vt:lpstr>
      <vt:lpstr>Arial</vt:lpstr>
      <vt:lpstr>Boopee</vt:lpstr>
      <vt:lpstr>Calibri</vt:lpstr>
      <vt:lpstr>Office Theme</vt:lpstr>
      <vt:lpstr>Chapter 5: Therapeutic Conversations with Children </vt:lpstr>
      <vt:lpstr>PowerPoint Presentation</vt:lpstr>
      <vt:lpstr>Qualities of Child-centered Conversations</vt:lpstr>
      <vt:lpstr>PowerPoint Presentation</vt:lpstr>
      <vt:lpstr>PowerPoint Presentation</vt:lpstr>
      <vt:lpstr>PowerPoint Presentation</vt:lpstr>
      <vt:lpstr>Sadie</vt:lpstr>
      <vt:lpstr>PowerPoint Presentation</vt:lpstr>
      <vt:lpstr>PowerPoint Presentation</vt:lpstr>
      <vt:lpstr>Non-verbal Communication</vt:lpstr>
      <vt:lpstr>Art as Communication</vt:lpstr>
      <vt:lpstr>Reflective Practice</vt:lpstr>
      <vt:lpstr>Kahlila Johnson, Age 4</vt:lpstr>
      <vt:lpstr>PowerPoint Presentation</vt:lpstr>
      <vt:lpstr>Conversation Starters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 Therapeutic Conversations with Children </dc:title>
  <dc:creator>Shelley Cohen Konrad</dc:creator>
  <cp:lastModifiedBy>Shelley Cohen Konrad</cp:lastModifiedBy>
  <cp:revision>1</cp:revision>
  <dcterms:created xsi:type="dcterms:W3CDTF">2019-07-19T17:10:06Z</dcterms:created>
  <dcterms:modified xsi:type="dcterms:W3CDTF">2019-07-19T17:15:30Z</dcterms:modified>
</cp:coreProperties>
</file>