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2" d="100"/>
          <a:sy n="72" d="100"/>
        </p:scale>
        <p:origin x="1384"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F29A2-4509-4F14-AF52-B3C59721C1F4}"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en-US"/>
        </a:p>
      </dgm:t>
    </dgm:pt>
    <dgm:pt modelId="{813AFBFE-0215-4B6A-8428-23E50EEC437B}">
      <dgm:prSet phldrT="[Text]" custT="1"/>
      <dgm:spPr/>
      <dgm:t>
        <a:bodyPr/>
        <a:lstStyle/>
        <a:p>
          <a:r>
            <a:rPr lang="en-US" sz="2400"/>
            <a:t>Relationship</a:t>
          </a:r>
          <a:endParaRPr lang="en-US" sz="2400" dirty="0"/>
        </a:p>
      </dgm:t>
    </dgm:pt>
    <dgm:pt modelId="{0B4D57F2-5A85-4225-96DE-362AA8032D0A}" type="parTrans" cxnId="{08180A30-5ABF-48B2-B8F0-5B7881D508EE}">
      <dgm:prSet/>
      <dgm:spPr/>
      <dgm:t>
        <a:bodyPr/>
        <a:lstStyle/>
        <a:p>
          <a:endParaRPr lang="en-US"/>
        </a:p>
      </dgm:t>
    </dgm:pt>
    <dgm:pt modelId="{99D824C2-5984-4907-9F56-2F9A5FB52D1E}" type="sibTrans" cxnId="{08180A30-5ABF-48B2-B8F0-5B7881D508EE}">
      <dgm:prSet/>
      <dgm:spPr/>
      <dgm:t>
        <a:bodyPr/>
        <a:lstStyle/>
        <a:p>
          <a:endParaRPr lang="en-US"/>
        </a:p>
      </dgm:t>
    </dgm:pt>
    <dgm:pt modelId="{73CB6A0D-FB60-4B13-963E-A2DDA386F570}">
      <dgm:prSet phldrT="[Text]"/>
      <dgm:spPr/>
      <dgm:t>
        <a:bodyPr/>
        <a:lstStyle/>
        <a:p>
          <a:endParaRPr lang="en-US" dirty="0"/>
        </a:p>
      </dgm:t>
    </dgm:pt>
    <dgm:pt modelId="{4318CDF9-80D8-4082-B9E1-34176FA60740}" type="parTrans" cxnId="{0C578769-B3D2-4B11-91CD-7C79D515803E}">
      <dgm:prSet/>
      <dgm:spPr/>
      <dgm:t>
        <a:bodyPr/>
        <a:lstStyle/>
        <a:p>
          <a:endParaRPr lang="en-US"/>
        </a:p>
      </dgm:t>
    </dgm:pt>
    <dgm:pt modelId="{F5DD3712-0D83-4F0E-B76F-1074C993A9EE}" type="sibTrans" cxnId="{0C578769-B3D2-4B11-91CD-7C79D515803E}">
      <dgm:prSet/>
      <dgm:spPr/>
      <dgm:t>
        <a:bodyPr/>
        <a:lstStyle/>
        <a:p>
          <a:endParaRPr lang="en-US"/>
        </a:p>
      </dgm:t>
    </dgm:pt>
    <dgm:pt modelId="{B229DA63-186B-4268-817B-F92ACEB3888F}">
      <dgm:prSet phldrT="[Text]" custT="1"/>
      <dgm:spPr/>
      <dgm:t>
        <a:bodyPr/>
        <a:lstStyle/>
        <a:p>
          <a:r>
            <a:rPr lang="en-US" sz="2400"/>
            <a:t>Reflexivity</a:t>
          </a:r>
          <a:endParaRPr lang="en-US" sz="2400" dirty="0"/>
        </a:p>
      </dgm:t>
    </dgm:pt>
    <dgm:pt modelId="{019F5A2A-FE2E-4B9C-9CD6-66A696D027F2}" type="parTrans" cxnId="{F5291318-9657-46AD-9563-2F1AB94C1112}">
      <dgm:prSet/>
      <dgm:spPr/>
      <dgm:t>
        <a:bodyPr/>
        <a:lstStyle/>
        <a:p>
          <a:endParaRPr lang="en-US"/>
        </a:p>
      </dgm:t>
    </dgm:pt>
    <dgm:pt modelId="{9CFBB173-4BC2-4241-B8FA-838B0DB91C15}" type="sibTrans" cxnId="{F5291318-9657-46AD-9563-2F1AB94C1112}">
      <dgm:prSet/>
      <dgm:spPr/>
      <dgm:t>
        <a:bodyPr/>
        <a:lstStyle/>
        <a:p>
          <a:endParaRPr lang="en-US"/>
        </a:p>
      </dgm:t>
    </dgm:pt>
    <dgm:pt modelId="{52634AEB-8F2B-45C4-9C2D-99B9243C8E3E}" type="pres">
      <dgm:prSet presAssocID="{1E7F29A2-4509-4F14-AF52-B3C59721C1F4}" presName="Name0" presStyleCnt="0">
        <dgm:presLayoutVars>
          <dgm:chMax val="7"/>
          <dgm:chPref val="7"/>
          <dgm:dir/>
          <dgm:animLvl val="lvl"/>
        </dgm:presLayoutVars>
      </dgm:prSet>
      <dgm:spPr/>
      <dgm:t>
        <a:bodyPr/>
        <a:lstStyle/>
        <a:p>
          <a:endParaRPr lang="en-US"/>
        </a:p>
      </dgm:t>
    </dgm:pt>
    <dgm:pt modelId="{0B25222D-FB0A-4F1E-9EB8-D3C05D711B6C}" type="pres">
      <dgm:prSet presAssocID="{813AFBFE-0215-4B6A-8428-23E50EEC437B}" presName="Accent1" presStyleCnt="0"/>
      <dgm:spPr/>
    </dgm:pt>
    <dgm:pt modelId="{08197EAB-73FC-4E45-B556-776B628BD831}" type="pres">
      <dgm:prSet presAssocID="{813AFBFE-0215-4B6A-8428-23E50EEC437B}" presName="Accent" presStyleLbl="node1" presStyleIdx="0" presStyleCnt="3" custScaleX="114713"/>
      <dgm:spPr/>
    </dgm:pt>
    <dgm:pt modelId="{41384770-4EB1-47E5-8129-A01679E7BD1D}" type="pres">
      <dgm:prSet presAssocID="{813AFBFE-0215-4B6A-8428-23E50EEC437B}" presName="Parent1" presStyleLbl="revTx" presStyleIdx="0" presStyleCnt="3" custScaleX="239981">
        <dgm:presLayoutVars>
          <dgm:chMax val="1"/>
          <dgm:chPref val="1"/>
          <dgm:bulletEnabled val="1"/>
        </dgm:presLayoutVars>
      </dgm:prSet>
      <dgm:spPr/>
      <dgm:t>
        <a:bodyPr/>
        <a:lstStyle/>
        <a:p>
          <a:endParaRPr lang="en-US"/>
        </a:p>
      </dgm:t>
    </dgm:pt>
    <dgm:pt modelId="{3EC68337-04D4-4FE9-8D99-A83AD42D219B}" type="pres">
      <dgm:prSet presAssocID="{73CB6A0D-FB60-4B13-963E-A2DDA386F570}" presName="Accent2" presStyleCnt="0"/>
      <dgm:spPr/>
    </dgm:pt>
    <dgm:pt modelId="{BE7EFCE6-3837-47AD-B267-C32628E7A40A}" type="pres">
      <dgm:prSet presAssocID="{73CB6A0D-FB60-4B13-963E-A2DDA386F570}" presName="Accent" presStyleLbl="node1" presStyleIdx="1" presStyleCnt="3"/>
      <dgm:spPr/>
    </dgm:pt>
    <dgm:pt modelId="{35FC6D1F-46A6-469D-8643-2932302C6DC3}" type="pres">
      <dgm:prSet presAssocID="{73CB6A0D-FB60-4B13-963E-A2DDA386F570}" presName="Parent2" presStyleLbl="revTx" presStyleIdx="1" presStyleCnt="3">
        <dgm:presLayoutVars>
          <dgm:chMax val="1"/>
          <dgm:chPref val="1"/>
          <dgm:bulletEnabled val="1"/>
        </dgm:presLayoutVars>
      </dgm:prSet>
      <dgm:spPr/>
      <dgm:t>
        <a:bodyPr/>
        <a:lstStyle/>
        <a:p>
          <a:endParaRPr lang="en-US"/>
        </a:p>
      </dgm:t>
    </dgm:pt>
    <dgm:pt modelId="{5DD4D711-2CB9-4713-A5FE-C23181F2997B}" type="pres">
      <dgm:prSet presAssocID="{B229DA63-186B-4268-817B-F92ACEB3888F}" presName="Accent3" presStyleCnt="0"/>
      <dgm:spPr/>
    </dgm:pt>
    <dgm:pt modelId="{FFCA6291-8F70-433C-BFC6-9C101137DB69}" type="pres">
      <dgm:prSet presAssocID="{B229DA63-186B-4268-817B-F92ACEB3888F}" presName="Accent" presStyleLbl="node1" presStyleIdx="2" presStyleCnt="3"/>
      <dgm:spPr/>
    </dgm:pt>
    <dgm:pt modelId="{4FA7D279-3040-4261-8D27-7390F4C03B54}" type="pres">
      <dgm:prSet presAssocID="{B229DA63-186B-4268-817B-F92ACEB3888F}" presName="Parent3" presStyleLbl="revTx" presStyleIdx="2" presStyleCnt="3" custScaleX="156010">
        <dgm:presLayoutVars>
          <dgm:chMax val="1"/>
          <dgm:chPref val="1"/>
          <dgm:bulletEnabled val="1"/>
        </dgm:presLayoutVars>
      </dgm:prSet>
      <dgm:spPr/>
      <dgm:t>
        <a:bodyPr/>
        <a:lstStyle/>
        <a:p>
          <a:endParaRPr lang="en-US"/>
        </a:p>
      </dgm:t>
    </dgm:pt>
  </dgm:ptLst>
  <dgm:cxnLst>
    <dgm:cxn modelId="{08180A30-5ABF-48B2-B8F0-5B7881D508EE}" srcId="{1E7F29A2-4509-4F14-AF52-B3C59721C1F4}" destId="{813AFBFE-0215-4B6A-8428-23E50EEC437B}" srcOrd="0" destOrd="0" parTransId="{0B4D57F2-5A85-4225-96DE-362AA8032D0A}" sibTransId="{99D824C2-5984-4907-9F56-2F9A5FB52D1E}"/>
    <dgm:cxn modelId="{1CBF6FB8-9750-4F8E-B047-D557073BA518}" type="presOf" srcId="{1E7F29A2-4509-4F14-AF52-B3C59721C1F4}" destId="{52634AEB-8F2B-45C4-9C2D-99B9243C8E3E}" srcOrd="0" destOrd="0" presId="urn:microsoft.com/office/officeart/2009/layout/CircleArrowProcess"/>
    <dgm:cxn modelId="{9A57B767-3F6E-4537-9C68-BC9BE26070F1}" type="presOf" srcId="{73CB6A0D-FB60-4B13-963E-A2DDA386F570}" destId="{35FC6D1F-46A6-469D-8643-2932302C6DC3}" srcOrd="0" destOrd="0" presId="urn:microsoft.com/office/officeart/2009/layout/CircleArrowProcess"/>
    <dgm:cxn modelId="{BC489565-1092-4CB1-A4D0-72784CE2C08B}" type="presOf" srcId="{813AFBFE-0215-4B6A-8428-23E50EEC437B}" destId="{41384770-4EB1-47E5-8129-A01679E7BD1D}" srcOrd="0" destOrd="0" presId="urn:microsoft.com/office/officeart/2009/layout/CircleArrowProcess"/>
    <dgm:cxn modelId="{0C578769-B3D2-4B11-91CD-7C79D515803E}" srcId="{1E7F29A2-4509-4F14-AF52-B3C59721C1F4}" destId="{73CB6A0D-FB60-4B13-963E-A2DDA386F570}" srcOrd="1" destOrd="0" parTransId="{4318CDF9-80D8-4082-B9E1-34176FA60740}" sibTransId="{F5DD3712-0D83-4F0E-B76F-1074C993A9EE}"/>
    <dgm:cxn modelId="{2178D373-22E5-4B7A-9775-8F24F5361564}" type="presOf" srcId="{B229DA63-186B-4268-817B-F92ACEB3888F}" destId="{4FA7D279-3040-4261-8D27-7390F4C03B54}" srcOrd="0" destOrd="0" presId="urn:microsoft.com/office/officeart/2009/layout/CircleArrowProcess"/>
    <dgm:cxn modelId="{F5291318-9657-46AD-9563-2F1AB94C1112}" srcId="{1E7F29A2-4509-4F14-AF52-B3C59721C1F4}" destId="{B229DA63-186B-4268-817B-F92ACEB3888F}" srcOrd="2" destOrd="0" parTransId="{019F5A2A-FE2E-4B9C-9CD6-66A696D027F2}" sibTransId="{9CFBB173-4BC2-4241-B8FA-838B0DB91C15}"/>
    <dgm:cxn modelId="{28D8917E-21D3-44FC-8EFF-8207D7DB5D20}" type="presParOf" srcId="{52634AEB-8F2B-45C4-9C2D-99B9243C8E3E}" destId="{0B25222D-FB0A-4F1E-9EB8-D3C05D711B6C}" srcOrd="0" destOrd="0" presId="urn:microsoft.com/office/officeart/2009/layout/CircleArrowProcess"/>
    <dgm:cxn modelId="{B8527902-E222-4559-B252-5B5A0891870C}" type="presParOf" srcId="{0B25222D-FB0A-4F1E-9EB8-D3C05D711B6C}" destId="{08197EAB-73FC-4E45-B556-776B628BD831}" srcOrd="0" destOrd="0" presId="urn:microsoft.com/office/officeart/2009/layout/CircleArrowProcess"/>
    <dgm:cxn modelId="{E37FEF7F-3D1E-4BB1-B8B4-9F62B74E63A1}" type="presParOf" srcId="{52634AEB-8F2B-45C4-9C2D-99B9243C8E3E}" destId="{41384770-4EB1-47E5-8129-A01679E7BD1D}" srcOrd="1" destOrd="0" presId="urn:microsoft.com/office/officeart/2009/layout/CircleArrowProcess"/>
    <dgm:cxn modelId="{A5447B52-C057-4973-B652-AB282F4C9099}" type="presParOf" srcId="{52634AEB-8F2B-45C4-9C2D-99B9243C8E3E}" destId="{3EC68337-04D4-4FE9-8D99-A83AD42D219B}" srcOrd="2" destOrd="0" presId="urn:microsoft.com/office/officeart/2009/layout/CircleArrowProcess"/>
    <dgm:cxn modelId="{A7A01CC1-2F9D-4262-BCF5-47119DC88751}" type="presParOf" srcId="{3EC68337-04D4-4FE9-8D99-A83AD42D219B}" destId="{BE7EFCE6-3837-47AD-B267-C32628E7A40A}" srcOrd="0" destOrd="0" presId="urn:microsoft.com/office/officeart/2009/layout/CircleArrowProcess"/>
    <dgm:cxn modelId="{BF6C6D4B-8162-4270-947D-E89210D54EA2}" type="presParOf" srcId="{52634AEB-8F2B-45C4-9C2D-99B9243C8E3E}" destId="{35FC6D1F-46A6-469D-8643-2932302C6DC3}" srcOrd="3" destOrd="0" presId="urn:microsoft.com/office/officeart/2009/layout/CircleArrowProcess"/>
    <dgm:cxn modelId="{6E8E458C-42F7-47E8-A13C-787B985188FF}" type="presParOf" srcId="{52634AEB-8F2B-45C4-9C2D-99B9243C8E3E}" destId="{5DD4D711-2CB9-4713-A5FE-C23181F2997B}" srcOrd="4" destOrd="0" presId="urn:microsoft.com/office/officeart/2009/layout/CircleArrowProcess"/>
    <dgm:cxn modelId="{BF5CE18B-CF45-479F-9E43-DA0C3D23A1F6}" type="presParOf" srcId="{5DD4D711-2CB9-4713-A5FE-C23181F2997B}" destId="{FFCA6291-8F70-433C-BFC6-9C101137DB69}" srcOrd="0" destOrd="0" presId="urn:microsoft.com/office/officeart/2009/layout/CircleArrowProcess"/>
    <dgm:cxn modelId="{4F176DD7-9F5D-4335-9F0D-87665EE6BEFD}" type="presParOf" srcId="{52634AEB-8F2B-45C4-9C2D-99B9243C8E3E}" destId="{4FA7D279-3040-4261-8D27-7390F4C03B54}"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2EEB35-2F53-449E-9C0A-6CF24C33A123}"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42BB9392-571C-4A21-9BEE-A2889D2F8E9D}">
      <dgm:prSet phldrT="[Text]"/>
      <dgm:spPr>
        <a:solidFill>
          <a:srgbClr val="FF9900"/>
        </a:solidFill>
      </dgm:spPr>
      <dgm:t>
        <a:bodyPr/>
        <a:lstStyle/>
        <a:p>
          <a:r>
            <a:rPr lang="en-US" dirty="0"/>
            <a:t>Reflexive Practice</a:t>
          </a:r>
        </a:p>
      </dgm:t>
    </dgm:pt>
    <dgm:pt modelId="{79FD4E22-FC45-4DEC-83FC-105FDDA50C26}" type="parTrans" cxnId="{EC3E7D8D-F2E0-418F-9A91-D236CE80F1A4}">
      <dgm:prSet/>
      <dgm:spPr/>
      <dgm:t>
        <a:bodyPr/>
        <a:lstStyle/>
        <a:p>
          <a:endParaRPr lang="en-US"/>
        </a:p>
      </dgm:t>
    </dgm:pt>
    <dgm:pt modelId="{F41C8C2C-D360-49CF-9FC4-57C0C426349B}" type="sibTrans" cxnId="{EC3E7D8D-F2E0-418F-9A91-D236CE80F1A4}">
      <dgm:prSet/>
      <dgm:spPr/>
      <dgm:t>
        <a:bodyPr/>
        <a:lstStyle/>
        <a:p>
          <a:endParaRPr lang="en-US"/>
        </a:p>
      </dgm:t>
    </dgm:pt>
    <dgm:pt modelId="{F07CF810-0683-479A-9FAF-EFA3E197AC71}">
      <dgm:prSet phldrT="[Text]" custT="1"/>
      <dgm:spPr>
        <a:solidFill>
          <a:srgbClr val="FFC000"/>
        </a:solidFill>
      </dgm:spPr>
      <dgm:t>
        <a:bodyPr/>
        <a:lstStyle/>
        <a:p>
          <a:r>
            <a:rPr lang="en-US" sz="1050" dirty="0">
              <a:solidFill>
                <a:schemeClr val="bg2">
                  <a:lumMod val="50000"/>
                </a:schemeClr>
              </a:solidFill>
            </a:rPr>
            <a:t>Curiosity &amp; Openness</a:t>
          </a:r>
        </a:p>
      </dgm:t>
    </dgm:pt>
    <dgm:pt modelId="{0E44F471-70AF-4C1A-A586-DAC88F514EFF}" type="parTrans" cxnId="{7AFC5358-6DF4-4306-9D3F-414F10A38577}">
      <dgm:prSet/>
      <dgm:spPr/>
      <dgm:t>
        <a:bodyPr/>
        <a:lstStyle/>
        <a:p>
          <a:endParaRPr lang="en-US"/>
        </a:p>
      </dgm:t>
    </dgm:pt>
    <dgm:pt modelId="{538AAEE4-457E-49B8-A7B5-A32426E66061}" type="sibTrans" cxnId="{7AFC5358-6DF4-4306-9D3F-414F10A38577}">
      <dgm:prSet/>
      <dgm:spPr/>
      <dgm:t>
        <a:bodyPr/>
        <a:lstStyle/>
        <a:p>
          <a:endParaRPr lang="en-US"/>
        </a:p>
      </dgm:t>
    </dgm:pt>
    <dgm:pt modelId="{337CFEE9-325A-498A-B221-6D6E7C21324E}">
      <dgm:prSet phldrT="[Text]" custT="1"/>
      <dgm:spPr>
        <a:solidFill>
          <a:srgbClr val="92D050"/>
        </a:solidFill>
      </dgm:spPr>
      <dgm:t>
        <a:bodyPr/>
        <a:lstStyle/>
        <a:p>
          <a:r>
            <a:rPr lang="en-US" sz="1050" dirty="0">
              <a:solidFill>
                <a:schemeClr val="bg2">
                  <a:lumMod val="50000"/>
                </a:schemeClr>
              </a:solidFill>
            </a:rPr>
            <a:t>Examine  knowledge</a:t>
          </a:r>
        </a:p>
      </dgm:t>
    </dgm:pt>
    <dgm:pt modelId="{682FECA3-69D5-4400-823B-FCAF588FDB84}" type="parTrans" cxnId="{0C4B0913-25B6-4358-ABD7-4F39E367DC01}">
      <dgm:prSet/>
      <dgm:spPr/>
      <dgm:t>
        <a:bodyPr/>
        <a:lstStyle/>
        <a:p>
          <a:endParaRPr lang="en-US"/>
        </a:p>
      </dgm:t>
    </dgm:pt>
    <dgm:pt modelId="{2026B697-E0B8-46BB-A3FA-872E281A9BE8}" type="sibTrans" cxnId="{0C4B0913-25B6-4358-ABD7-4F39E367DC01}">
      <dgm:prSet/>
      <dgm:spPr/>
      <dgm:t>
        <a:bodyPr/>
        <a:lstStyle/>
        <a:p>
          <a:endParaRPr lang="en-US"/>
        </a:p>
      </dgm:t>
    </dgm:pt>
    <dgm:pt modelId="{684712F6-BBEE-4111-8E8E-8EB07B848152}">
      <dgm:prSet phldrT="[Text]" custT="1"/>
      <dgm:spPr>
        <a:solidFill>
          <a:srgbClr val="336699"/>
        </a:solidFill>
      </dgm:spPr>
      <dgm:t>
        <a:bodyPr/>
        <a:lstStyle/>
        <a:p>
          <a:r>
            <a:rPr lang="en-US" sz="1050" b="1" dirty="0"/>
            <a:t>Shared Expertise</a:t>
          </a:r>
        </a:p>
      </dgm:t>
    </dgm:pt>
    <dgm:pt modelId="{173CCD1D-E329-44D8-8EA2-E33F71CFF529}" type="parTrans" cxnId="{25DDB63B-AC88-4B9B-8C93-B38445B5E7F2}">
      <dgm:prSet/>
      <dgm:spPr/>
      <dgm:t>
        <a:bodyPr/>
        <a:lstStyle/>
        <a:p>
          <a:endParaRPr lang="en-US"/>
        </a:p>
      </dgm:t>
    </dgm:pt>
    <dgm:pt modelId="{DFEACF58-6784-445A-A806-02EE96B11D14}" type="sibTrans" cxnId="{25DDB63B-AC88-4B9B-8C93-B38445B5E7F2}">
      <dgm:prSet/>
      <dgm:spPr/>
      <dgm:t>
        <a:bodyPr/>
        <a:lstStyle/>
        <a:p>
          <a:endParaRPr lang="en-US"/>
        </a:p>
      </dgm:t>
    </dgm:pt>
    <dgm:pt modelId="{F65B16CF-43CC-47D9-88BE-5CAB51ED5B80}">
      <dgm:prSet phldrT="[Text]" custT="1"/>
      <dgm:spPr>
        <a:solidFill>
          <a:srgbClr val="C00000"/>
        </a:solidFill>
      </dgm:spPr>
      <dgm:t>
        <a:bodyPr/>
        <a:lstStyle/>
        <a:p>
          <a:r>
            <a:rPr lang="en-US" sz="1050" dirty="0">
              <a:solidFill>
                <a:schemeClr val="bg2">
                  <a:lumMod val="50000"/>
                </a:schemeClr>
              </a:solidFill>
            </a:rPr>
            <a:t>Awareness       of Biases</a:t>
          </a:r>
        </a:p>
      </dgm:t>
    </dgm:pt>
    <dgm:pt modelId="{6200EB0C-0614-4AE5-B858-F51C121700A6}" type="parTrans" cxnId="{32351611-DEDD-4B30-9D90-40C2D47171B8}">
      <dgm:prSet/>
      <dgm:spPr/>
      <dgm:t>
        <a:bodyPr/>
        <a:lstStyle/>
        <a:p>
          <a:endParaRPr lang="en-US"/>
        </a:p>
      </dgm:t>
    </dgm:pt>
    <dgm:pt modelId="{9DDD3C69-BFE8-4025-95A3-3983471421CF}" type="sibTrans" cxnId="{32351611-DEDD-4B30-9D90-40C2D47171B8}">
      <dgm:prSet/>
      <dgm:spPr/>
      <dgm:t>
        <a:bodyPr/>
        <a:lstStyle/>
        <a:p>
          <a:endParaRPr lang="en-US"/>
        </a:p>
      </dgm:t>
    </dgm:pt>
    <dgm:pt modelId="{2D09C286-22BD-4BDE-AC6E-1F9A44CEA43B}">
      <dgm:prSet phldrT="[Text]"/>
      <dgm:spPr>
        <a:solidFill>
          <a:srgbClr val="C00000"/>
        </a:solidFill>
      </dgm:spPr>
      <dgm:t>
        <a:bodyPr/>
        <a:lstStyle/>
        <a:p>
          <a:endParaRPr lang="en-US"/>
        </a:p>
      </dgm:t>
    </dgm:pt>
    <dgm:pt modelId="{04B049CD-0C7A-4C74-A961-6FA3EF19CC9F}" type="parTrans" cxnId="{C84F531C-5DFA-4111-AB8E-24554E03452B}">
      <dgm:prSet/>
      <dgm:spPr/>
      <dgm:t>
        <a:bodyPr/>
        <a:lstStyle/>
        <a:p>
          <a:endParaRPr lang="en-US"/>
        </a:p>
      </dgm:t>
    </dgm:pt>
    <dgm:pt modelId="{6EDAE0F8-7E8A-4764-9BC7-A9008696E891}" type="sibTrans" cxnId="{C84F531C-5DFA-4111-AB8E-24554E03452B}">
      <dgm:prSet/>
      <dgm:spPr/>
      <dgm:t>
        <a:bodyPr/>
        <a:lstStyle/>
        <a:p>
          <a:endParaRPr lang="en-US"/>
        </a:p>
      </dgm:t>
    </dgm:pt>
    <dgm:pt modelId="{2C73824A-9A50-4CE1-9B21-296A6A350FDB}" type="pres">
      <dgm:prSet presAssocID="{5C2EEB35-2F53-449E-9C0A-6CF24C33A123}" presName="Name0" presStyleCnt="0">
        <dgm:presLayoutVars>
          <dgm:chMax val="1"/>
          <dgm:dir/>
          <dgm:animLvl val="ctr"/>
          <dgm:resizeHandles val="exact"/>
        </dgm:presLayoutVars>
      </dgm:prSet>
      <dgm:spPr/>
      <dgm:t>
        <a:bodyPr/>
        <a:lstStyle/>
        <a:p>
          <a:endParaRPr lang="en-US"/>
        </a:p>
      </dgm:t>
    </dgm:pt>
    <dgm:pt modelId="{591741FF-C887-4CCF-876C-7A9A06D05CB8}" type="pres">
      <dgm:prSet presAssocID="{42BB9392-571C-4A21-9BEE-A2889D2F8E9D}" presName="centerShape" presStyleLbl="node0" presStyleIdx="0" presStyleCnt="1"/>
      <dgm:spPr/>
      <dgm:t>
        <a:bodyPr/>
        <a:lstStyle/>
        <a:p>
          <a:endParaRPr lang="en-US"/>
        </a:p>
      </dgm:t>
    </dgm:pt>
    <dgm:pt modelId="{67B62FDB-0737-49DA-8391-A64945CB7A4B}" type="pres">
      <dgm:prSet presAssocID="{F07CF810-0683-479A-9FAF-EFA3E197AC71}" presName="node" presStyleLbl="node1" presStyleIdx="0" presStyleCnt="4">
        <dgm:presLayoutVars>
          <dgm:bulletEnabled val="1"/>
        </dgm:presLayoutVars>
      </dgm:prSet>
      <dgm:spPr/>
      <dgm:t>
        <a:bodyPr/>
        <a:lstStyle/>
        <a:p>
          <a:endParaRPr lang="en-US"/>
        </a:p>
      </dgm:t>
    </dgm:pt>
    <dgm:pt modelId="{AEE10502-B16C-40EC-8D3A-8480D47982F4}" type="pres">
      <dgm:prSet presAssocID="{F07CF810-0683-479A-9FAF-EFA3E197AC71}" presName="dummy" presStyleCnt="0"/>
      <dgm:spPr/>
    </dgm:pt>
    <dgm:pt modelId="{6A1ED3C3-D5CE-4365-A256-D62BFF3AAC07}" type="pres">
      <dgm:prSet presAssocID="{538AAEE4-457E-49B8-A7B5-A32426E66061}" presName="sibTrans" presStyleLbl="sibTrans2D1" presStyleIdx="0" presStyleCnt="4"/>
      <dgm:spPr/>
      <dgm:t>
        <a:bodyPr/>
        <a:lstStyle/>
        <a:p>
          <a:endParaRPr lang="en-US"/>
        </a:p>
      </dgm:t>
    </dgm:pt>
    <dgm:pt modelId="{BB773673-AE51-4703-9783-145BAAF6F967}" type="pres">
      <dgm:prSet presAssocID="{337CFEE9-325A-498A-B221-6D6E7C21324E}" presName="node" presStyleLbl="node1" presStyleIdx="1" presStyleCnt="4">
        <dgm:presLayoutVars>
          <dgm:bulletEnabled val="1"/>
        </dgm:presLayoutVars>
      </dgm:prSet>
      <dgm:spPr/>
      <dgm:t>
        <a:bodyPr/>
        <a:lstStyle/>
        <a:p>
          <a:endParaRPr lang="en-US"/>
        </a:p>
      </dgm:t>
    </dgm:pt>
    <dgm:pt modelId="{3B91BB41-D4BE-4B04-9294-3B4AB032B68F}" type="pres">
      <dgm:prSet presAssocID="{337CFEE9-325A-498A-B221-6D6E7C21324E}" presName="dummy" presStyleCnt="0"/>
      <dgm:spPr/>
    </dgm:pt>
    <dgm:pt modelId="{9C2C1206-FC72-4D53-A265-133A9E0F98E6}" type="pres">
      <dgm:prSet presAssocID="{2026B697-E0B8-46BB-A3FA-872E281A9BE8}" presName="sibTrans" presStyleLbl="sibTrans2D1" presStyleIdx="1" presStyleCnt="4"/>
      <dgm:spPr/>
      <dgm:t>
        <a:bodyPr/>
        <a:lstStyle/>
        <a:p>
          <a:endParaRPr lang="en-US"/>
        </a:p>
      </dgm:t>
    </dgm:pt>
    <dgm:pt modelId="{DA811CBE-3D57-443D-B6CD-6F2C2BF9F0AC}" type="pres">
      <dgm:prSet presAssocID="{684712F6-BBEE-4111-8E8E-8EB07B848152}" presName="node" presStyleLbl="node1" presStyleIdx="2" presStyleCnt="4">
        <dgm:presLayoutVars>
          <dgm:bulletEnabled val="1"/>
        </dgm:presLayoutVars>
      </dgm:prSet>
      <dgm:spPr/>
      <dgm:t>
        <a:bodyPr/>
        <a:lstStyle/>
        <a:p>
          <a:endParaRPr lang="en-US"/>
        </a:p>
      </dgm:t>
    </dgm:pt>
    <dgm:pt modelId="{C93B0CB1-0A47-4622-8595-3212E3C44616}" type="pres">
      <dgm:prSet presAssocID="{684712F6-BBEE-4111-8E8E-8EB07B848152}" presName="dummy" presStyleCnt="0"/>
      <dgm:spPr/>
    </dgm:pt>
    <dgm:pt modelId="{6305D14E-DF1A-413C-B3E5-0A21C30B21FA}" type="pres">
      <dgm:prSet presAssocID="{DFEACF58-6784-445A-A806-02EE96B11D14}" presName="sibTrans" presStyleLbl="sibTrans2D1" presStyleIdx="2" presStyleCnt="4"/>
      <dgm:spPr/>
      <dgm:t>
        <a:bodyPr/>
        <a:lstStyle/>
        <a:p>
          <a:endParaRPr lang="en-US"/>
        </a:p>
      </dgm:t>
    </dgm:pt>
    <dgm:pt modelId="{061DF98A-ABEB-45AF-95C0-6C834FC4614E}" type="pres">
      <dgm:prSet presAssocID="{F65B16CF-43CC-47D9-88BE-5CAB51ED5B80}" presName="node" presStyleLbl="node1" presStyleIdx="3" presStyleCnt="4">
        <dgm:presLayoutVars>
          <dgm:bulletEnabled val="1"/>
        </dgm:presLayoutVars>
      </dgm:prSet>
      <dgm:spPr/>
      <dgm:t>
        <a:bodyPr/>
        <a:lstStyle/>
        <a:p>
          <a:endParaRPr lang="en-US"/>
        </a:p>
      </dgm:t>
    </dgm:pt>
    <dgm:pt modelId="{7781BE80-F3F3-4B74-9F60-ECF7A3F943C4}" type="pres">
      <dgm:prSet presAssocID="{F65B16CF-43CC-47D9-88BE-5CAB51ED5B80}" presName="dummy" presStyleCnt="0"/>
      <dgm:spPr/>
    </dgm:pt>
    <dgm:pt modelId="{FDF94519-40AD-4FE4-B89C-1CD94E7D809A}" type="pres">
      <dgm:prSet presAssocID="{9DDD3C69-BFE8-4025-95A3-3983471421CF}" presName="sibTrans" presStyleLbl="sibTrans2D1" presStyleIdx="3" presStyleCnt="4"/>
      <dgm:spPr/>
      <dgm:t>
        <a:bodyPr/>
        <a:lstStyle/>
        <a:p>
          <a:endParaRPr lang="en-US"/>
        </a:p>
      </dgm:t>
    </dgm:pt>
  </dgm:ptLst>
  <dgm:cxnLst>
    <dgm:cxn modelId="{25DDB63B-AC88-4B9B-8C93-B38445B5E7F2}" srcId="{42BB9392-571C-4A21-9BEE-A2889D2F8E9D}" destId="{684712F6-BBEE-4111-8E8E-8EB07B848152}" srcOrd="2" destOrd="0" parTransId="{173CCD1D-E329-44D8-8EA2-E33F71CFF529}" sibTransId="{DFEACF58-6784-445A-A806-02EE96B11D14}"/>
    <dgm:cxn modelId="{EC3E7D8D-F2E0-418F-9A91-D236CE80F1A4}" srcId="{5C2EEB35-2F53-449E-9C0A-6CF24C33A123}" destId="{42BB9392-571C-4A21-9BEE-A2889D2F8E9D}" srcOrd="0" destOrd="0" parTransId="{79FD4E22-FC45-4DEC-83FC-105FDDA50C26}" sibTransId="{F41C8C2C-D360-49CF-9FC4-57C0C426349B}"/>
    <dgm:cxn modelId="{9B505E93-5157-4722-BBFF-69A832D83BA3}" type="presOf" srcId="{538AAEE4-457E-49B8-A7B5-A32426E66061}" destId="{6A1ED3C3-D5CE-4365-A256-D62BFF3AAC07}" srcOrd="0" destOrd="0" presId="urn:microsoft.com/office/officeart/2005/8/layout/radial6"/>
    <dgm:cxn modelId="{6CAD2EA4-7C2E-40D1-B06D-38F756BF7361}" type="presOf" srcId="{9DDD3C69-BFE8-4025-95A3-3983471421CF}" destId="{FDF94519-40AD-4FE4-B89C-1CD94E7D809A}" srcOrd="0" destOrd="0" presId="urn:microsoft.com/office/officeart/2005/8/layout/radial6"/>
    <dgm:cxn modelId="{21C65BD1-D097-43E8-8242-EB1607E5DCF4}" type="presOf" srcId="{337CFEE9-325A-498A-B221-6D6E7C21324E}" destId="{BB773673-AE51-4703-9783-145BAAF6F967}" srcOrd="0" destOrd="0" presId="urn:microsoft.com/office/officeart/2005/8/layout/radial6"/>
    <dgm:cxn modelId="{C84F531C-5DFA-4111-AB8E-24554E03452B}" srcId="{5C2EEB35-2F53-449E-9C0A-6CF24C33A123}" destId="{2D09C286-22BD-4BDE-AC6E-1F9A44CEA43B}" srcOrd="1" destOrd="0" parTransId="{04B049CD-0C7A-4C74-A961-6FA3EF19CC9F}" sibTransId="{6EDAE0F8-7E8A-4764-9BC7-A9008696E891}"/>
    <dgm:cxn modelId="{AA3E0B24-3998-4CEA-B7E3-5749853594C6}" type="presOf" srcId="{684712F6-BBEE-4111-8E8E-8EB07B848152}" destId="{DA811CBE-3D57-443D-B6CD-6F2C2BF9F0AC}" srcOrd="0" destOrd="0" presId="urn:microsoft.com/office/officeart/2005/8/layout/radial6"/>
    <dgm:cxn modelId="{23BA6B22-3523-47AF-8831-AD1D12944DAC}" type="presOf" srcId="{42BB9392-571C-4A21-9BEE-A2889D2F8E9D}" destId="{591741FF-C887-4CCF-876C-7A9A06D05CB8}" srcOrd="0" destOrd="0" presId="urn:microsoft.com/office/officeart/2005/8/layout/radial6"/>
    <dgm:cxn modelId="{A90D15F5-525D-4FEE-88F7-0121C96A20B0}" type="presOf" srcId="{DFEACF58-6784-445A-A806-02EE96B11D14}" destId="{6305D14E-DF1A-413C-B3E5-0A21C30B21FA}" srcOrd="0" destOrd="0" presId="urn:microsoft.com/office/officeart/2005/8/layout/radial6"/>
    <dgm:cxn modelId="{0C4B0913-25B6-4358-ABD7-4F39E367DC01}" srcId="{42BB9392-571C-4A21-9BEE-A2889D2F8E9D}" destId="{337CFEE9-325A-498A-B221-6D6E7C21324E}" srcOrd="1" destOrd="0" parTransId="{682FECA3-69D5-4400-823B-FCAF588FDB84}" sibTransId="{2026B697-E0B8-46BB-A3FA-872E281A9BE8}"/>
    <dgm:cxn modelId="{CDF45AF4-CBC3-4D73-903C-8CF25D0EEED0}" type="presOf" srcId="{F07CF810-0683-479A-9FAF-EFA3E197AC71}" destId="{67B62FDB-0737-49DA-8391-A64945CB7A4B}" srcOrd="0" destOrd="0" presId="urn:microsoft.com/office/officeart/2005/8/layout/radial6"/>
    <dgm:cxn modelId="{7AFC5358-6DF4-4306-9D3F-414F10A38577}" srcId="{42BB9392-571C-4A21-9BEE-A2889D2F8E9D}" destId="{F07CF810-0683-479A-9FAF-EFA3E197AC71}" srcOrd="0" destOrd="0" parTransId="{0E44F471-70AF-4C1A-A586-DAC88F514EFF}" sibTransId="{538AAEE4-457E-49B8-A7B5-A32426E66061}"/>
    <dgm:cxn modelId="{2AEAF0F0-1BD0-4E83-AC98-A7290F765487}" type="presOf" srcId="{5C2EEB35-2F53-449E-9C0A-6CF24C33A123}" destId="{2C73824A-9A50-4CE1-9B21-296A6A350FDB}" srcOrd="0" destOrd="0" presId="urn:microsoft.com/office/officeart/2005/8/layout/radial6"/>
    <dgm:cxn modelId="{697B0742-24C1-4BB2-B888-57BA63300F85}" type="presOf" srcId="{2026B697-E0B8-46BB-A3FA-872E281A9BE8}" destId="{9C2C1206-FC72-4D53-A265-133A9E0F98E6}" srcOrd="0" destOrd="0" presId="urn:microsoft.com/office/officeart/2005/8/layout/radial6"/>
    <dgm:cxn modelId="{32351611-DEDD-4B30-9D90-40C2D47171B8}" srcId="{42BB9392-571C-4A21-9BEE-A2889D2F8E9D}" destId="{F65B16CF-43CC-47D9-88BE-5CAB51ED5B80}" srcOrd="3" destOrd="0" parTransId="{6200EB0C-0614-4AE5-B858-F51C121700A6}" sibTransId="{9DDD3C69-BFE8-4025-95A3-3983471421CF}"/>
    <dgm:cxn modelId="{245D1446-F9C7-407E-806B-672E5E854F19}" type="presOf" srcId="{F65B16CF-43CC-47D9-88BE-5CAB51ED5B80}" destId="{061DF98A-ABEB-45AF-95C0-6C834FC4614E}" srcOrd="0" destOrd="0" presId="urn:microsoft.com/office/officeart/2005/8/layout/radial6"/>
    <dgm:cxn modelId="{4D505EFE-D9B0-4BCD-9963-85ADB8101AE2}" type="presParOf" srcId="{2C73824A-9A50-4CE1-9B21-296A6A350FDB}" destId="{591741FF-C887-4CCF-876C-7A9A06D05CB8}" srcOrd="0" destOrd="0" presId="urn:microsoft.com/office/officeart/2005/8/layout/radial6"/>
    <dgm:cxn modelId="{5893C532-F767-4B82-8E91-0C81608B9D5A}" type="presParOf" srcId="{2C73824A-9A50-4CE1-9B21-296A6A350FDB}" destId="{67B62FDB-0737-49DA-8391-A64945CB7A4B}" srcOrd="1" destOrd="0" presId="urn:microsoft.com/office/officeart/2005/8/layout/radial6"/>
    <dgm:cxn modelId="{65EC73FD-FCB1-4D33-843D-EC7A22857205}" type="presParOf" srcId="{2C73824A-9A50-4CE1-9B21-296A6A350FDB}" destId="{AEE10502-B16C-40EC-8D3A-8480D47982F4}" srcOrd="2" destOrd="0" presId="urn:microsoft.com/office/officeart/2005/8/layout/radial6"/>
    <dgm:cxn modelId="{13CE7CEC-6982-4A5C-93DD-DB0F0F9A3EB2}" type="presParOf" srcId="{2C73824A-9A50-4CE1-9B21-296A6A350FDB}" destId="{6A1ED3C3-D5CE-4365-A256-D62BFF3AAC07}" srcOrd="3" destOrd="0" presId="urn:microsoft.com/office/officeart/2005/8/layout/radial6"/>
    <dgm:cxn modelId="{DA09C9ED-9B5B-4AC5-9E11-1506597500FD}" type="presParOf" srcId="{2C73824A-9A50-4CE1-9B21-296A6A350FDB}" destId="{BB773673-AE51-4703-9783-145BAAF6F967}" srcOrd="4" destOrd="0" presId="urn:microsoft.com/office/officeart/2005/8/layout/radial6"/>
    <dgm:cxn modelId="{78B9868A-8A31-400B-98C6-30BDA01F7778}" type="presParOf" srcId="{2C73824A-9A50-4CE1-9B21-296A6A350FDB}" destId="{3B91BB41-D4BE-4B04-9294-3B4AB032B68F}" srcOrd="5" destOrd="0" presId="urn:microsoft.com/office/officeart/2005/8/layout/radial6"/>
    <dgm:cxn modelId="{CE8C381F-1A60-4852-A3AD-43C485E3E9F5}" type="presParOf" srcId="{2C73824A-9A50-4CE1-9B21-296A6A350FDB}" destId="{9C2C1206-FC72-4D53-A265-133A9E0F98E6}" srcOrd="6" destOrd="0" presId="urn:microsoft.com/office/officeart/2005/8/layout/radial6"/>
    <dgm:cxn modelId="{4B9B92F0-4D7B-4F84-B152-E7334991EFF6}" type="presParOf" srcId="{2C73824A-9A50-4CE1-9B21-296A6A350FDB}" destId="{DA811CBE-3D57-443D-B6CD-6F2C2BF9F0AC}" srcOrd="7" destOrd="0" presId="urn:microsoft.com/office/officeart/2005/8/layout/radial6"/>
    <dgm:cxn modelId="{5817CAE9-D874-4E26-BCFD-3C0FBD708117}" type="presParOf" srcId="{2C73824A-9A50-4CE1-9B21-296A6A350FDB}" destId="{C93B0CB1-0A47-4622-8595-3212E3C44616}" srcOrd="8" destOrd="0" presId="urn:microsoft.com/office/officeart/2005/8/layout/radial6"/>
    <dgm:cxn modelId="{A8D96108-72A1-4119-A866-E5121F188CCA}" type="presParOf" srcId="{2C73824A-9A50-4CE1-9B21-296A6A350FDB}" destId="{6305D14E-DF1A-413C-B3E5-0A21C30B21FA}" srcOrd="9" destOrd="0" presId="urn:microsoft.com/office/officeart/2005/8/layout/radial6"/>
    <dgm:cxn modelId="{3459C84E-7242-4CB0-996A-5C3685735D5A}" type="presParOf" srcId="{2C73824A-9A50-4CE1-9B21-296A6A350FDB}" destId="{061DF98A-ABEB-45AF-95C0-6C834FC4614E}" srcOrd="10" destOrd="0" presId="urn:microsoft.com/office/officeart/2005/8/layout/radial6"/>
    <dgm:cxn modelId="{C1989A53-EB66-4E10-8168-8F80AB95AC33}" type="presParOf" srcId="{2C73824A-9A50-4CE1-9B21-296A6A350FDB}" destId="{7781BE80-F3F3-4B74-9F60-ECF7A3F943C4}" srcOrd="11" destOrd="0" presId="urn:microsoft.com/office/officeart/2005/8/layout/radial6"/>
    <dgm:cxn modelId="{5C51206D-B1D2-41AB-9BB4-3A9E8A6A9757}" type="presParOf" srcId="{2C73824A-9A50-4CE1-9B21-296A6A350FDB}" destId="{FDF94519-40AD-4FE4-B89C-1CD94E7D809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49C6C3-9A43-44CE-A0AC-1D7CE317884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B0F6240C-BBB8-4DC1-9FE8-B7862137AF00}">
      <dgm:prSet phldrT="[Text]"/>
      <dgm:spPr>
        <a:solidFill>
          <a:srgbClr val="92D050">
            <a:alpha val="90000"/>
          </a:srgbClr>
        </a:solidFill>
      </dgm:spPr>
      <dgm:t>
        <a:bodyPr/>
        <a:lstStyle/>
        <a:p>
          <a:r>
            <a:rPr lang="en-US" dirty="0">
              <a:solidFill>
                <a:schemeClr val="bg1"/>
              </a:solidFill>
            </a:rPr>
            <a:t>Children are resilient and thrive if given opportunities</a:t>
          </a:r>
        </a:p>
      </dgm:t>
    </dgm:pt>
    <dgm:pt modelId="{B4C76BCE-4E79-40BF-95DD-83C21DA2FAF5}" type="parTrans" cxnId="{994D058E-89E1-49DE-BDDA-908A188F4EBC}">
      <dgm:prSet/>
      <dgm:spPr/>
      <dgm:t>
        <a:bodyPr/>
        <a:lstStyle/>
        <a:p>
          <a:endParaRPr lang="en-US"/>
        </a:p>
      </dgm:t>
    </dgm:pt>
    <dgm:pt modelId="{1798E248-1047-491D-A0DE-6CECF47147D6}" type="sibTrans" cxnId="{994D058E-89E1-49DE-BDDA-908A188F4EBC}">
      <dgm:prSet/>
      <dgm:spPr/>
      <dgm:t>
        <a:bodyPr/>
        <a:lstStyle/>
        <a:p>
          <a:endParaRPr lang="en-US"/>
        </a:p>
      </dgm:t>
    </dgm:pt>
    <dgm:pt modelId="{2A2E560E-9422-4406-960E-1DB3A8CD3DB1}">
      <dgm:prSet phldrT="[Text]"/>
      <dgm:spPr>
        <a:solidFill>
          <a:schemeClr val="accent2">
            <a:lumMod val="60000"/>
            <a:lumOff val="40000"/>
            <a:alpha val="90000"/>
          </a:schemeClr>
        </a:solidFill>
      </dgm:spPr>
      <dgm:t>
        <a:bodyPr/>
        <a:lstStyle/>
        <a:p>
          <a:r>
            <a:rPr lang="en-US" dirty="0">
              <a:solidFill>
                <a:schemeClr val="bg1"/>
              </a:solidFill>
            </a:rPr>
            <a:t>Children and Caregivers are Interdependent</a:t>
          </a:r>
        </a:p>
      </dgm:t>
    </dgm:pt>
    <dgm:pt modelId="{F7F80DA8-34D8-445E-BB95-86E57EB3BCA5}" type="parTrans" cxnId="{880AC2CD-7C4B-4CAB-AB6D-747273F85AEA}">
      <dgm:prSet/>
      <dgm:spPr/>
      <dgm:t>
        <a:bodyPr/>
        <a:lstStyle/>
        <a:p>
          <a:endParaRPr lang="en-US"/>
        </a:p>
      </dgm:t>
    </dgm:pt>
    <dgm:pt modelId="{31500521-8383-4D68-8A5C-087277B7FE55}" type="sibTrans" cxnId="{880AC2CD-7C4B-4CAB-AB6D-747273F85AEA}">
      <dgm:prSet/>
      <dgm:spPr/>
      <dgm:t>
        <a:bodyPr/>
        <a:lstStyle/>
        <a:p>
          <a:endParaRPr lang="en-US"/>
        </a:p>
      </dgm:t>
    </dgm:pt>
    <dgm:pt modelId="{E2E4BAA6-9152-4CB5-A1F9-CF9ED782BFC2}">
      <dgm:prSet phldrT="[Text]"/>
      <dgm:spPr>
        <a:solidFill>
          <a:srgbClr val="C00000"/>
        </a:solidFill>
      </dgm:spPr>
      <dgm:t>
        <a:bodyPr/>
        <a:lstStyle/>
        <a:p>
          <a:r>
            <a:rPr lang="en-US" dirty="0">
              <a:solidFill>
                <a:schemeClr val="bg1"/>
              </a:solidFill>
            </a:rPr>
            <a:t>The child-worker relationship                  is powerful  </a:t>
          </a:r>
        </a:p>
      </dgm:t>
    </dgm:pt>
    <dgm:pt modelId="{3C71C540-40F4-4F09-A486-0C12CD8325C2}" type="parTrans" cxnId="{AA8BD030-BCD7-4275-8A96-27EA42482740}">
      <dgm:prSet/>
      <dgm:spPr/>
      <dgm:t>
        <a:bodyPr/>
        <a:lstStyle/>
        <a:p>
          <a:endParaRPr lang="en-US"/>
        </a:p>
      </dgm:t>
    </dgm:pt>
    <dgm:pt modelId="{6544CDC2-FA01-4803-9478-F267F2FCE986}" type="sibTrans" cxnId="{AA8BD030-BCD7-4275-8A96-27EA42482740}">
      <dgm:prSet/>
      <dgm:spPr/>
      <dgm:t>
        <a:bodyPr/>
        <a:lstStyle/>
        <a:p>
          <a:endParaRPr lang="en-US"/>
        </a:p>
      </dgm:t>
    </dgm:pt>
    <dgm:pt modelId="{AA79B3C9-D7FC-4F19-BCC4-3FC19F2DB024}" type="pres">
      <dgm:prSet presAssocID="{8A49C6C3-9A43-44CE-A0AC-1D7CE3178840}" presName="Name0" presStyleCnt="0">
        <dgm:presLayoutVars>
          <dgm:chMax val="11"/>
          <dgm:chPref val="11"/>
          <dgm:dir/>
          <dgm:resizeHandles/>
        </dgm:presLayoutVars>
      </dgm:prSet>
      <dgm:spPr/>
      <dgm:t>
        <a:bodyPr/>
        <a:lstStyle/>
        <a:p>
          <a:endParaRPr lang="en-US"/>
        </a:p>
      </dgm:t>
    </dgm:pt>
    <dgm:pt modelId="{9572DEBF-A7B3-4399-817F-0199DCCD9A90}" type="pres">
      <dgm:prSet presAssocID="{E2E4BAA6-9152-4CB5-A1F9-CF9ED782BFC2}" presName="Accent3" presStyleCnt="0"/>
      <dgm:spPr/>
    </dgm:pt>
    <dgm:pt modelId="{129FBD0D-2D4C-4230-A49E-1BDA87B08A18}" type="pres">
      <dgm:prSet presAssocID="{E2E4BAA6-9152-4CB5-A1F9-CF9ED782BFC2}" presName="Accent" presStyleLbl="node1" presStyleIdx="0" presStyleCnt="3"/>
      <dgm:spPr/>
    </dgm:pt>
    <dgm:pt modelId="{39514653-B3A8-450E-857E-8ADE109A2C96}" type="pres">
      <dgm:prSet presAssocID="{E2E4BAA6-9152-4CB5-A1F9-CF9ED782BFC2}" presName="ParentBackground3" presStyleCnt="0"/>
      <dgm:spPr/>
    </dgm:pt>
    <dgm:pt modelId="{FA404963-D579-404C-B574-5CD5DAF46ACB}" type="pres">
      <dgm:prSet presAssocID="{E2E4BAA6-9152-4CB5-A1F9-CF9ED782BFC2}" presName="ParentBackground" presStyleLbl="fgAcc1" presStyleIdx="0" presStyleCnt="3"/>
      <dgm:spPr/>
      <dgm:t>
        <a:bodyPr/>
        <a:lstStyle/>
        <a:p>
          <a:endParaRPr lang="en-US"/>
        </a:p>
      </dgm:t>
    </dgm:pt>
    <dgm:pt modelId="{51D20182-98CA-49C6-8C03-BEF18511E964}" type="pres">
      <dgm:prSet presAssocID="{E2E4BAA6-9152-4CB5-A1F9-CF9ED782BFC2}" presName="Parent3" presStyleLbl="revTx" presStyleIdx="0" presStyleCnt="0">
        <dgm:presLayoutVars>
          <dgm:chMax val="1"/>
          <dgm:chPref val="1"/>
          <dgm:bulletEnabled val="1"/>
        </dgm:presLayoutVars>
      </dgm:prSet>
      <dgm:spPr/>
      <dgm:t>
        <a:bodyPr/>
        <a:lstStyle/>
        <a:p>
          <a:endParaRPr lang="en-US"/>
        </a:p>
      </dgm:t>
    </dgm:pt>
    <dgm:pt modelId="{A2352FCC-9E65-47F5-8251-0BE7DCC493C6}" type="pres">
      <dgm:prSet presAssocID="{2A2E560E-9422-4406-960E-1DB3A8CD3DB1}" presName="Accent2" presStyleCnt="0"/>
      <dgm:spPr/>
    </dgm:pt>
    <dgm:pt modelId="{6DF35F75-C919-4457-A417-043D7D9282E5}" type="pres">
      <dgm:prSet presAssocID="{2A2E560E-9422-4406-960E-1DB3A8CD3DB1}" presName="Accent" presStyleLbl="node1" presStyleIdx="1" presStyleCnt="3"/>
      <dgm:spPr/>
    </dgm:pt>
    <dgm:pt modelId="{B36D5C97-A04F-474A-AFA3-C109DD974F88}" type="pres">
      <dgm:prSet presAssocID="{2A2E560E-9422-4406-960E-1DB3A8CD3DB1}" presName="ParentBackground2" presStyleCnt="0"/>
      <dgm:spPr/>
    </dgm:pt>
    <dgm:pt modelId="{7BE4C59C-3C99-438E-A611-07697A86911A}" type="pres">
      <dgm:prSet presAssocID="{2A2E560E-9422-4406-960E-1DB3A8CD3DB1}" presName="ParentBackground" presStyleLbl="fgAcc1" presStyleIdx="1" presStyleCnt="3"/>
      <dgm:spPr/>
      <dgm:t>
        <a:bodyPr/>
        <a:lstStyle/>
        <a:p>
          <a:endParaRPr lang="en-US"/>
        </a:p>
      </dgm:t>
    </dgm:pt>
    <dgm:pt modelId="{6297130A-9D0F-456D-947F-4E630F28E976}" type="pres">
      <dgm:prSet presAssocID="{2A2E560E-9422-4406-960E-1DB3A8CD3DB1}" presName="Parent2" presStyleLbl="revTx" presStyleIdx="0" presStyleCnt="0">
        <dgm:presLayoutVars>
          <dgm:chMax val="1"/>
          <dgm:chPref val="1"/>
          <dgm:bulletEnabled val="1"/>
        </dgm:presLayoutVars>
      </dgm:prSet>
      <dgm:spPr/>
      <dgm:t>
        <a:bodyPr/>
        <a:lstStyle/>
        <a:p>
          <a:endParaRPr lang="en-US"/>
        </a:p>
      </dgm:t>
    </dgm:pt>
    <dgm:pt modelId="{C5BF4EAD-C887-45E7-B858-D68FEDBFB5B3}" type="pres">
      <dgm:prSet presAssocID="{B0F6240C-BBB8-4DC1-9FE8-B7862137AF00}" presName="Accent1" presStyleCnt="0"/>
      <dgm:spPr/>
    </dgm:pt>
    <dgm:pt modelId="{BCDA6339-A63B-4B48-B2F8-655539416F23}" type="pres">
      <dgm:prSet presAssocID="{B0F6240C-BBB8-4DC1-9FE8-B7862137AF00}" presName="Accent" presStyleLbl="node1" presStyleIdx="2" presStyleCnt="3"/>
      <dgm:spPr/>
    </dgm:pt>
    <dgm:pt modelId="{718CD78C-7EDF-4AF8-8DC8-DD364DEA2E04}" type="pres">
      <dgm:prSet presAssocID="{B0F6240C-BBB8-4DC1-9FE8-B7862137AF00}" presName="ParentBackground1" presStyleCnt="0"/>
      <dgm:spPr/>
    </dgm:pt>
    <dgm:pt modelId="{FD281452-3901-4DBE-99B7-57A8332DF211}" type="pres">
      <dgm:prSet presAssocID="{B0F6240C-BBB8-4DC1-9FE8-B7862137AF00}" presName="ParentBackground" presStyleLbl="fgAcc1" presStyleIdx="2" presStyleCnt="3"/>
      <dgm:spPr/>
      <dgm:t>
        <a:bodyPr/>
        <a:lstStyle/>
        <a:p>
          <a:endParaRPr lang="en-US"/>
        </a:p>
      </dgm:t>
    </dgm:pt>
    <dgm:pt modelId="{2D05732B-AC84-48C1-8FCB-A890193BD213}" type="pres">
      <dgm:prSet presAssocID="{B0F6240C-BBB8-4DC1-9FE8-B7862137AF00}" presName="Parent1" presStyleLbl="revTx" presStyleIdx="0" presStyleCnt="0">
        <dgm:presLayoutVars>
          <dgm:chMax val="1"/>
          <dgm:chPref val="1"/>
          <dgm:bulletEnabled val="1"/>
        </dgm:presLayoutVars>
      </dgm:prSet>
      <dgm:spPr/>
      <dgm:t>
        <a:bodyPr/>
        <a:lstStyle/>
        <a:p>
          <a:endParaRPr lang="en-US"/>
        </a:p>
      </dgm:t>
    </dgm:pt>
  </dgm:ptLst>
  <dgm:cxnLst>
    <dgm:cxn modelId="{E92F63F4-FADA-4CF6-95B3-355E80C80889}" type="presOf" srcId="{E2E4BAA6-9152-4CB5-A1F9-CF9ED782BFC2}" destId="{51D20182-98CA-49C6-8C03-BEF18511E964}" srcOrd="1" destOrd="0" presId="urn:microsoft.com/office/officeart/2011/layout/CircleProcess"/>
    <dgm:cxn modelId="{8ECAA317-5CCD-499E-9746-9647C910731C}" type="presOf" srcId="{2A2E560E-9422-4406-960E-1DB3A8CD3DB1}" destId="{6297130A-9D0F-456D-947F-4E630F28E976}" srcOrd="1" destOrd="0" presId="urn:microsoft.com/office/officeart/2011/layout/CircleProcess"/>
    <dgm:cxn modelId="{880AC2CD-7C4B-4CAB-AB6D-747273F85AEA}" srcId="{8A49C6C3-9A43-44CE-A0AC-1D7CE3178840}" destId="{2A2E560E-9422-4406-960E-1DB3A8CD3DB1}" srcOrd="1" destOrd="0" parTransId="{F7F80DA8-34D8-445E-BB95-86E57EB3BCA5}" sibTransId="{31500521-8383-4D68-8A5C-087277B7FE55}"/>
    <dgm:cxn modelId="{4671EBD3-7C9F-4DC1-907B-2F4D2D381587}" type="presOf" srcId="{B0F6240C-BBB8-4DC1-9FE8-B7862137AF00}" destId="{FD281452-3901-4DBE-99B7-57A8332DF211}" srcOrd="0" destOrd="0" presId="urn:microsoft.com/office/officeart/2011/layout/CircleProcess"/>
    <dgm:cxn modelId="{B737F3CB-308C-4799-927B-1B8DFAD49195}" type="presOf" srcId="{2A2E560E-9422-4406-960E-1DB3A8CD3DB1}" destId="{7BE4C59C-3C99-438E-A611-07697A86911A}" srcOrd="0" destOrd="0" presId="urn:microsoft.com/office/officeart/2011/layout/CircleProcess"/>
    <dgm:cxn modelId="{C6C6B96E-E84F-4F6F-B49D-678B2CAD7F01}" type="presOf" srcId="{E2E4BAA6-9152-4CB5-A1F9-CF9ED782BFC2}" destId="{FA404963-D579-404C-B574-5CD5DAF46ACB}" srcOrd="0" destOrd="0" presId="urn:microsoft.com/office/officeart/2011/layout/CircleProcess"/>
    <dgm:cxn modelId="{6495DAED-B558-43B5-B543-5B57C2A45C6B}" type="presOf" srcId="{B0F6240C-BBB8-4DC1-9FE8-B7862137AF00}" destId="{2D05732B-AC84-48C1-8FCB-A890193BD213}" srcOrd="1" destOrd="0" presId="urn:microsoft.com/office/officeart/2011/layout/CircleProcess"/>
    <dgm:cxn modelId="{AA8BD030-BCD7-4275-8A96-27EA42482740}" srcId="{8A49C6C3-9A43-44CE-A0AC-1D7CE3178840}" destId="{E2E4BAA6-9152-4CB5-A1F9-CF9ED782BFC2}" srcOrd="2" destOrd="0" parTransId="{3C71C540-40F4-4F09-A486-0C12CD8325C2}" sibTransId="{6544CDC2-FA01-4803-9478-F267F2FCE986}"/>
    <dgm:cxn modelId="{994D058E-89E1-49DE-BDDA-908A188F4EBC}" srcId="{8A49C6C3-9A43-44CE-A0AC-1D7CE3178840}" destId="{B0F6240C-BBB8-4DC1-9FE8-B7862137AF00}" srcOrd="0" destOrd="0" parTransId="{B4C76BCE-4E79-40BF-95DD-83C21DA2FAF5}" sibTransId="{1798E248-1047-491D-A0DE-6CECF47147D6}"/>
    <dgm:cxn modelId="{DE4C575C-802A-48AD-AF95-9C4454D9942F}" type="presOf" srcId="{8A49C6C3-9A43-44CE-A0AC-1D7CE3178840}" destId="{AA79B3C9-D7FC-4F19-BCC4-3FC19F2DB024}" srcOrd="0" destOrd="0" presId="urn:microsoft.com/office/officeart/2011/layout/CircleProcess"/>
    <dgm:cxn modelId="{4D18B595-1E48-465D-9BF0-990E3CCA71C6}" type="presParOf" srcId="{AA79B3C9-D7FC-4F19-BCC4-3FC19F2DB024}" destId="{9572DEBF-A7B3-4399-817F-0199DCCD9A90}" srcOrd="0" destOrd="0" presId="urn:microsoft.com/office/officeart/2011/layout/CircleProcess"/>
    <dgm:cxn modelId="{FCB4D5B1-8BE8-4D21-82DF-3D37C9CA9671}" type="presParOf" srcId="{9572DEBF-A7B3-4399-817F-0199DCCD9A90}" destId="{129FBD0D-2D4C-4230-A49E-1BDA87B08A18}" srcOrd="0" destOrd="0" presId="urn:microsoft.com/office/officeart/2011/layout/CircleProcess"/>
    <dgm:cxn modelId="{590D122F-7FB0-423A-BAE2-C1BFF21DB1AC}" type="presParOf" srcId="{AA79B3C9-D7FC-4F19-BCC4-3FC19F2DB024}" destId="{39514653-B3A8-450E-857E-8ADE109A2C96}" srcOrd="1" destOrd="0" presId="urn:microsoft.com/office/officeart/2011/layout/CircleProcess"/>
    <dgm:cxn modelId="{7FA83493-18FD-4F9E-8FC1-94D10BDB9138}" type="presParOf" srcId="{39514653-B3A8-450E-857E-8ADE109A2C96}" destId="{FA404963-D579-404C-B574-5CD5DAF46ACB}" srcOrd="0" destOrd="0" presId="urn:microsoft.com/office/officeart/2011/layout/CircleProcess"/>
    <dgm:cxn modelId="{FD1D3A90-352E-4CEF-B18E-0962018EA66F}" type="presParOf" srcId="{AA79B3C9-D7FC-4F19-BCC4-3FC19F2DB024}" destId="{51D20182-98CA-49C6-8C03-BEF18511E964}" srcOrd="2" destOrd="0" presId="urn:microsoft.com/office/officeart/2011/layout/CircleProcess"/>
    <dgm:cxn modelId="{894D591B-CD12-4088-A26F-9997C5D208E8}" type="presParOf" srcId="{AA79B3C9-D7FC-4F19-BCC4-3FC19F2DB024}" destId="{A2352FCC-9E65-47F5-8251-0BE7DCC493C6}" srcOrd="3" destOrd="0" presId="urn:microsoft.com/office/officeart/2011/layout/CircleProcess"/>
    <dgm:cxn modelId="{39D1A36B-3B4D-480B-B4ED-35EFE6151704}" type="presParOf" srcId="{A2352FCC-9E65-47F5-8251-0BE7DCC493C6}" destId="{6DF35F75-C919-4457-A417-043D7D9282E5}" srcOrd="0" destOrd="0" presId="urn:microsoft.com/office/officeart/2011/layout/CircleProcess"/>
    <dgm:cxn modelId="{7632CDFE-7A26-479A-9F53-83DF02B032E5}" type="presParOf" srcId="{AA79B3C9-D7FC-4F19-BCC4-3FC19F2DB024}" destId="{B36D5C97-A04F-474A-AFA3-C109DD974F88}" srcOrd="4" destOrd="0" presId="urn:microsoft.com/office/officeart/2011/layout/CircleProcess"/>
    <dgm:cxn modelId="{1D746A6A-1BA7-40CD-A88A-43251BB4261C}" type="presParOf" srcId="{B36D5C97-A04F-474A-AFA3-C109DD974F88}" destId="{7BE4C59C-3C99-438E-A611-07697A86911A}" srcOrd="0" destOrd="0" presId="urn:microsoft.com/office/officeart/2011/layout/CircleProcess"/>
    <dgm:cxn modelId="{01258BC1-D97F-4BB7-B785-E29DCD68ED88}" type="presParOf" srcId="{AA79B3C9-D7FC-4F19-BCC4-3FC19F2DB024}" destId="{6297130A-9D0F-456D-947F-4E630F28E976}" srcOrd="5" destOrd="0" presId="urn:microsoft.com/office/officeart/2011/layout/CircleProcess"/>
    <dgm:cxn modelId="{D09329C8-0D65-4EC0-A7B8-A05956DE2A94}" type="presParOf" srcId="{AA79B3C9-D7FC-4F19-BCC4-3FC19F2DB024}" destId="{C5BF4EAD-C887-45E7-B858-D68FEDBFB5B3}" srcOrd="6" destOrd="0" presId="urn:microsoft.com/office/officeart/2011/layout/CircleProcess"/>
    <dgm:cxn modelId="{BC2BB291-DEB4-457E-8AA3-3270D4996746}" type="presParOf" srcId="{C5BF4EAD-C887-45E7-B858-D68FEDBFB5B3}" destId="{BCDA6339-A63B-4B48-B2F8-655539416F23}" srcOrd="0" destOrd="0" presId="urn:microsoft.com/office/officeart/2011/layout/CircleProcess"/>
    <dgm:cxn modelId="{F0F392B0-FA58-42D1-8B7F-F5438ED808BF}" type="presParOf" srcId="{AA79B3C9-D7FC-4F19-BCC4-3FC19F2DB024}" destId="{718CD78C-7EDF-4AF8-8DC8-DD364DEA2E04}" srcOrd="7" destOrd="0" presId="urn:microsoft.com/office/officeart/2011/layout/CircleProcess"/>
    <dgm:cxn modelId="{8799A145-F93D-4364-AE2F-D20B08F8216E}" type="presParOf" srcId="{718CD78C-7EDF-4AF8-8DC8-DD364DEA2E04}" destId="{FD281452-3901-4DBE-99B7-57A8332DF211}" srcOrd="0" destOrd="0" presId="urn:microsoft.com/office/officeart/2011/layout/CircleProcess"/>
    <dgm:cxn modelId="{31F6A72D-4365-4754-A2C5-B1526CD1F8B1}" type="presParOf" srcId="{AA79B3C9-D7FC-4F19-BCC4-3FC19F2DB024}" destId="{2D05732B-AC84-48C1-8FCB-A890193BD213}"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2DBA38-5694-4DC8-83E0-8B8095CC9B95}" type="doc">
      <dgm:prSet loTypeId="urn:microsoft.com/office/officeart/2005/8/layout/pyramid4" loCatId="pyramid" qsTypeId="urn:microsoft.com/office/officeart/2005/8/quickstyle/simple5" qsCatId="simple" csTypeId="urn:microsoft.com/office/officeart/2005/8/colors/colorful5" csCatId="colorful" phldr="1"/>
      <dgm:spPr/>
      <dgm:t>
        <a:bodyPr/>
        <a:lstStyle/>
        <a:p>
          <a:endParaRPr lang="en-US"/>
        </a:p>
      </dgm:t>
    </dgm:pt>
    <dgm:pt modelId="{5EC6A7E9-558A-43EE-8FA7-94662B3D6BAF}">
      <dgm:prSet phldrT="[Text]"/>
      <dgm:spPr/>
      <dgm:t>
        <a:bodyPr/>
        <a:lstStyle/>
        <a:p>
          <a:r>
            <a:rPr lang="en-US" dirty="0"/>
            <a:t>Investigate</a:t>
          </a:r>
          <a:r>
            <a:rPr lang="en-US" baseline="0" dirty="0"/>
            <a:t> Clients’ Concerns</a:t>
          </a:r>
          <a:endParaRPr lang="en-US" dirty="0"/>
        </a:p>
      </dgm:t>
    </dgm:pt>
    <dgm:pt modelId="{CF7D1966-268F-46A7-934F-AA73FE842B5D}" type="parTrans" cxnId="{B378F567-417A-43A7-8BF4-EBF93E0C6DCE}">
      <dgm:prSet/>
      <dgm:spPr/>
      <dgm:t>
        <a:bodyPr/>
        <a:lstStyle/>
        <a:p>
          <a:endParaRPr lang="en-US"/>
        </a:p>
      </dgm:t>
    </dgm:pt>
    <dgm:pt modelId="{9C763BE8-6861-4872-AB15-92A031EF6A18}" type="sibTrans" cxnId="{B378F567-417A-43A7-8BF4-EBF93E0C6DCE}">
      <dgm:prSet/>
      <dgm:spPr/>
      <dgm:t>
        <a:bodyPr/>
        <a:lstStyle/>
        <a:p>
          <a:endParaRPr lang="en-US"/>
        </a:p>
      </dgm:t>
    </dgm:pt>
    <dgm:pt modelId="{67CBD1C6-9457-465E-97D4-E092E54EAA5E}">
      <dgm:prSet phldrT="[Text]"/>
      <dgm:spPr/>
      <dgm:t>
        <a:bodyPr/>
        <a:lstStyle/>
        <a:p>
          <a:r>
            <a:rPr lang="en-US" dirty="0"/>
            <a:t>Lifelong Learners</a:t>
          </a:r>
        </a:p>
      </dgm:t>
    </dgm:pt>
    <dgm:pt modelId="{940C070B-3EF7-4861-9AA4-F885BA57AD95}" type="parTrans" cxnId="{B9E30C7E-95ED-4CCA-A377-E6BFDBD1C6FB}">
      <dgm:prSet/>
      <dgm:spPr/>
      <dgm:t>
        <a:bodyPr/>
        <a:lstStyle/>
        <a:p>
          <a:endParaRPr lang="en-US"/>
        </a:p>
      </dgm:t>
    </dgm:pt>
    <dgm:pt modelId="{744A87AE-0903-44EE-8085-99F49CA72DEF}" type="sibTrans" cxnId="{B9E30C7E-95ED-4CCA-A377-E6BFDBD1C6FB}">
      <dgm:prSet/>
      <dgm:spPr/>
      <dgm:t>
        <a:bodyPr/>
        <a:lstStyle/>
        <a:p>
          <a:endParaRPr lang="en-US"/>
        </a:p>
      </dgm:t>
    </dgm:pt>
    <dgm:pt modelId="{7C4403B3-3137-40D5-9C0D-E0851D84EA3B}">
      <dgm:prSet phldrT="[Text]"/>
      <dgm:spPr/>
      <dgm:t>
        <a:bodyPr/>
        <a:lstStyle/>
        <a:p>
          <a:r>
            <a:rPr lang="en-US" dirty="0"/>
            <a:t>CURIOUS</a:t>
          </a:r>
        </a:p>
        <a:p>
          <a:r>
            <a:rPr lang="en-US" dirty="0"/>
            <a:t>&amp;</a:t>
          </a:r>
        </a:p>
        <a:p>
          <a:r>
            <a:rPr lang="en-US" dirty="0"/>
            <a:t>ENGAGED</a:t>
          </a:r>
        </a:p>
      </dgm:t>
    </dgm:pt>
    <dgm:pt modelId="{B6EEB358-68FB-464D-9639-4C7F6315DCB1}" type="parTrans" cxnId="{FE90FB9C-B67C-4BFE-959A-DA2DE4BD4D62}">
      <dgm:prSet/>
      <dgm:spPr/>
      <dgm:t>
        <a:bodyPr/>
        <a:lstStyle/>
        <a:p>
          <a:endParaRPr lang="en-US"/>
        </a:p>
      </dgm:t>
    </dgm:pt>
    <dgm:pt modelId="{1616C3D4-6DE1-49A8-8C7C-9BEE3D07A0C5}" type="sibTrans" cxnId="{FE90FB9C-B67C-4BFE-959A-DA2DE4BD4D62}">
      <dgm:prSet/>
      <dgm:spPr/>
      <dgm:t>
        <a:bodyPr/>
        <a:lstStyle/>
        <a:p>
          <a:endParaRPr lang="en-US"/>
        </a:p>
      </dgm:t>
    </dgm:pt>
    <dgm:pt modelId="{083BC838-1538-45DD-93E9-9E4394272AE4}">
      <dgm:prSet phldrT="[Text]"/>
      <dgm:spPr/>
      <dgm:t>
        <a:bodyPr/>
        <a:lstStyle/>
        <a:p>
          <a:r>
            <a:rPr lang="en-US" dirty="0"/>
            <a:t>Evidence-guided Practitioners</a:t>
          </a:r>
        </a:p>
      </dgm:t>
    </dgm:pt>
    <dgm:pt modelId="{52287900-A956-440A-BE92-3B0FB6303B21}" type="parTrans" cxnId="{25AE7004-31F7-441B-A1AF-CDC5C7B20E3B}">
      <dgm:prSet/>
      <dgm:spPr/>
      <dgm:t>
        <a:bodyPr/>
        <a:lstStyle/>
        <a:p>
          <a:endParaRPr lang="en-US"/>
        </a:p>
      </dgm:t>
    </dgm:pt>
    <dgm:pt modelId="{D8E45CC2-D119-44EB-9CFE-FEAAC58BE820}" type="sibTrans" cxnId="{25AE7004-31F7-441B-A1AF-CDC5C7B20E3B}">
      <dgm:prSet/>
      <dgm:spPr/>
      <dgm:t>
        <a:bodyPr/>
        <a:lstStyle/>
        <a:p>
          <a:endParaRPr lang="en-US"/>
        </a:p>
      </dgm:t>
    </dgm:pt>
    <dgm:pt modelId="{D8AFED3A-4C93-468C-AA7E-5DF0D44AAF5E}" type="pres">
      <dgm:prSet presAssocID="{8E2DBA38-5694-4DC8-83E0-8B8095CC9B95}" presName="compositeShape" presStyleCnt="0">
        <dgm:presLayoutVars>
          <dgm:chMax val="9"/>
          <dgm:dir/>
          <dgm:resizeHandles val="exact"/>
        </dgm:presLayoutVars>
      </dgm:prSet>
      <dgm:spPr/>
      <dgm:t>
        <a:bodyPr/>
        <a:lstStyle/>
        <a:p>
          <a:endParaRPr lang="en-US"/>
        </a:p>
      </dgm:t>
    </dgm:pt>
    <dgm:pt modelId="{509CF5B0-E252-4781-8A3B-B7BBC19F4B4D}" type="pres">
      <dgm:prSet presAssocID="{8E2DBA38-5694-4DC8-83E0-8B8095CC9B95}" presName="triangle1" presStyleLbl="node1" presStyleIdx="0" presStyleCnt="4">
        <dgm:presLayoutVars>
          <dgm:bulletEnabled val="1"/>
        </dgm:presLayoutVars>
      </dgm:prSet>
      <dgm:spPr/>
      <dgm:t>
        <a:bodyPr/>
        <a:lstStyle/>
        <a:p>
          <a:endParaRPr lang="en-US"/>
        </a:p>
      </dgm:t>
    </dgm:pt>
    <dgm:pt modelId="{89A8988C-F71E-4DFB-A6CD-60D660AA846C}" type="pres">
      <dgm:prSet presAssocID="{8E2DBA38-5694-4DC8-83E0-8B8095CC9B95}" presName="triangle2" presStyleLbl="node1" presStyleIdx="1" presStyleCnt="4">
        <dgm:presLayoutVars>
          <dgm:bulletEnabled val="1"/>
        </dgm:presLayoutVars>
      </dgm:prSet>
      <dgm:spPr/>
      <dgm:t>
        <a:bodyPr/>
        <a:lstStyle/>
        <a:p>
          <a:endParaRPr lang="en-US"/>
        </a:p>
      </dgm:t>
    </dgm:pt>
    <dgm:pt modelId="{5176BABC-FD59-4507-B89D-C0F9D3AD55A7}" type="pres">
      <dgm:prSet presAssocID="{8E2DBA38-5694-4DC8-83E0-8B8095CC9B95}" presName="triangle3" presStyleLbl="node1" presStyleIdx="2" presStyleCnt="4">
        <dgm:presLayoutVars>
          <dgm:bulletEnabled val="1"/>
        </dgm:presLayoutVars>
      </dgm:prSet>
      <dgm:spPr/>
      <dgm:t>
        <a:bodyPr/>
        <a:lstStyle/>
        <a:p>
          <a:endParaRPr lang="en-US"/>
        </a:p>
      </dgm:t>
    </dgm:pt>
    <dgm:pt modelId="{914817E3-DF9E-44F4-A444-9B11D333DA3F}" type="pres">
      <dgm:prSet presAssocID="{8E2DBA38-5694-4DC8-83E0-8B8095CC9B95}" presName="triangle4" presStyleLbl="node1" presStyleIdx="3" presStyleCnt="4">
        <dgm:presLayoutVars>
          <dgm:bulletEnabled val="1"/>
        </dgm:presLayoutVars>
      </dgm:prSet>
      <dgm:spPr/>
      <dgm:t>
        <a:bodyPr/>
        <a:lstStyle/>
        <a:p>
          <a:endParaRPr lang="en-US"/>
        </a:p>
      </dgm:t>
    </dgm:pt>
  </dgm:ptLst>
  <dgm:cxnLst>
    <dgm:cxn modelId="{BC16AA70-C84E-4E98-9EDD-1C0104529458}" type="presOf" srcId="{7C4403B3-3137-40D5-9C0D-E0851D84EA3B}" destId="{5176BABC-FD59-4507-B89D-C0F9D3AD55A7}" srcOrd="0" destOrd="0" presId="urn:microsoft.com/office/officeart/2005/8/layout/pyramid4"/>
    <dgm:cxn modelId="{B378F567-417A-43A7-8BF4-EBF93E0C6DCE}" srcId="{8E2DBA38-5694-4DC8-83E0-8B8095CC9B95}" destId="{5EC6A7E9-558A-43EE-8FA7-94662B3D6BAF}" srcOrd="0" destOrd="0" parTransId="{CF7D1966-268F-46A7-934F-AA73FE842B5D}" sibTransId="{9C763BE8-6861-4872-AB15-92A031EF6A18}"/>
    <dgm:cxn modelId="{25AE7004-31F7-441B-A1AF-CDC5C7B20E3B}" srcId="{8E2DBA38-5694-4DC8-83E0-8B8095CC9B95}" destId="{083BC838-1538-45DD-93E9-9E4394272AE4}" srcOrd="3" destOrd="0" parTransId="{52287900-A956-440A-BE92-3B0FB6303B21}" sibTransId="{D8E45CC2-D119-44EB-9CFE-FEAAC58BE820}"/>
    <dgm:cxn modelId="{FE90FB9C-B67C-4BFE-959A-DA2DE4BD4D62}" srcId="{8E2DBA38-5694-4DC8-83E0-8B8095CC9B95}" destId="{7C4403B3-3137-40D5-9C0D-E0851D84EA3B}" srcOrd="2" destOrd="0" parTransId="{B6EEB358-68FB-464D-9639-4C7F6315DCB1}" sibTransId="{1616C3D4-6DE1-49A8-8C7C-9BEE3D07A0C5}"/>
    <dgm:cxn modelId="{D06DC593-463B-46DE-9C6A-D3A523FCC18F}" type="presOf" srcId="{083BC838-1538-45DD-93E9-9E4394272AE4}" destId="{914817E3-DF9E-44F4-A444-9B11D333DA3F}" srcOrd="0" destOrd="0" presId="urn:microsoft.com/office/officeart/2005/8/layout/pyramid4"/>
    <dgm:cxn modelId="{B9E30C7E-95ED-4CCA-A377-E6BFDBD1C6FB}" srcId="{8E2DBA38-5694-4DC8-83E0-8B8095CC9B95}" destId="{67CBD1C6-9457-465E-97D4-E092E54EAA5E}" srcOrd="1" destOrd="0" parTransId="{940C070B-3EF7-4861-9AA4-F885BA57AD95}" sibTransId="{744A87AE-0903-44EE-8085-99F49CA72DEF}"/>
    <dgm:cxn modelId="{D706A2D4-FD4E-4EDA-A32A-2CA3C2DE4AA7}" type="presOf" srcId="{5EC6A7E9-558A-43EE-8FA7-94662B3D6BAF}" destId="{509CF5B0-E252-4781-8A3B-B7BBC19F4B4D}" srcOrd="0" destOrd="0" presId="urn:microsoft.com/office/officeart/2005/8/layout/pyramid4"/>
    <dgm:cxn modelId="{05E68504-321E-4A4A-BA94-8E6F486465E9}" type="presOf" srcId="{67CBD1C6-9457-465E-97D4-E092E54EAA5E}" destId="{89A8988C-F71E-4DFB-A6CD-60D660AA846C}" srcOrd="0" destOrd="0" presId="urn:microsoft.com/office/officeart/2005/8/layout/pyramid4"/>
    <dgm:cxn modelId="{D2F12297-D155-41CC-AC69-6871464E20D0}" type="presOf" srcId="{8E2DBA38-5694-4DC8-83E0-8B8095CC9B95}" destId="{D8AFED3A-4C93-468C-AA7E-5DF0D44AAF5E}" srcOrd="0" destOrd="0" presId="urn:microsoft.com/office/officeart/2005/8/layout/pyramid4"/>
    <dgm:cxn modelId="{F1611AEF-BD2A-459A-9B9F-826C33F583D4}" type="presParOf" srcId="{D8AFED3A-4C93-468C-AA7E-5DF0D44AAF5E}" destId="{509CF5B0-E252-4781-8A3B-B7BBC19F4B4D}" srcOrd="0" destOrd="0" presId="urn:microsoft.com/office/officeart/2005/8/layout/pyramid4"/>
    <dgm:cxn modelId="{7295CA7D-BDF4-48E7-9744-55D8DE2EBB3F}" type="presParOf" srcId="{D8AFED3A-4C93-468C-AA7E-5DF0D44AAF5E}" destId="{89A8988C-F71E-4DFB-A6CD-60D660AA846C}" srcOrd="1" destOrd="0" presId="urn:microsoft.com/office/officeart/2005/8/layout/pyramid4"/>
    <dgm:cxn modelId="{712B6DD4-E096-4FEA-BB80-F4D747A6D583}" type="presParOf" srcId="{D8AFED3A-4C93-468C-AA7E-5DF0D44AAF5E}" destId="{5176BABC-FD59-4507-B89D-C0F9D3AD55A7}" srcOrd="2" destOrd="0" presId="urn:microsoft.com/office/officeart/2005/8/layout/pyramid4"/>
    <dgm:cxn modelId="{6C26DC72-9FA5-41C2-8821-C7174F8B9EA3}" type="presParOf" srcId="{D8AFED3A-4C93-468C-AA7E-5DF0D44AAF5E}" destId="{914817E3-DF9E-44F4-A444-9B11D333DA3F}"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6234E7-DC4B-4C84-9D0C-38F26E3F7107}" type="doc">
      <dgm:prSet loTypeId="urn:microsoft.com/office/officeart/2008/layout/LinedList" loCatId="list" qsTypeId="urn:microsoft.com/office/officeart/2005/8/quickstyle/simple1" qsCatId="simple" csTypeId="urn:microsoft.com/office/officeart/2005/8/colors/colorful1" csCatId="colorful" phldr="1"/>
      <dgm:spPr/>
    </dgm:pt>
    <dgm:pt modelId="{16916997-4C6A-4AB0-A261-DA95FE14CBFB}">
      <dgm:prSet phldrT="[Text]"/>
      <dgm:spPr/>
      <dgm:t>
        <a:bodyPr/>
        <a:lstStyle/>
        <a:p>
          <a:r>
            <a:rPr lang="en-US"/>
            <a:t>      Reflection</a:t>
          </a:r>
        </a:p>
      </dgm:t>
    </dgm:pt>
    <dgm:pt modelId="{D6854468-6A9D-48BE-B2A6-44BE1C2D9407}" type="parTrans" cxnId="{C5ACDAF2-CD99-418A-ACA7-18D4619AEEBC}">
      <dgm:prSet/>
      <dgm:spPr/>
      <dgm:t>
        <a:bodyPr/>
        <a:lstStyle/>
        <a:p>
          <a:endParaRPr lang="en-US"/>
        </a:p>
      </dgm:t>
    </dgm:pt>
    <dgm:pt modelId="{3BFD1F13-5A0D-4309-8572-7CDB1391A823}" type="sibTrans" cxnId="{C5ACDAF2-CD99-418A-ACA7-18D4619AEEBC}">
      <dgm:prSet/>
      <dgm:spPr/>
      <dgm:t>
        <a:bodyPr/>
        <a:lstStyle/>
        <a:p>
          <a:endParaRPr lang="en-US"/>
        </a:p>
      </dgm:t>
    </dgm:pt>
    <dgm:pt modelId="{33EA102C-2B84-4F1B-9D30-B5EC5A42C8D8}">
      <dgm:prSet phldrT="[Text]"/>
      <dgm:spPr/>
      <dgm:t>
        <a:bodyPr/>
        <a:lstStyle/>
        <a:p>
          <a:r>
            <a:rPr lang="en-US"/>
            <a:t>    Awareness</a:t>
          </a:r>
        </a:p>
      </dgm:t>
    </dgm:pt>
    <dgm:pt modelId="{2D75088A-4B99-44ED-8AFA-8B9C82CC3C9E}" type="parTrans" cxnId="{610D2D7E-43D6-4FC3-9A93-BE34224D97F4}">
      <dgm:prSet/>
      <dgm:spPr/>
      <dgm:t>
        <a:bodyPr/>
        <a:lstStyle/>
        <a:p>
          <a:endParaRPr lang="en-US"/>
        </a:p>
      </dgm:t>
    </dgm:pt>
    <dgm:pt modelId="{70E848EF-0C79-4C8C-93BE-BB20B4302070}" type="sibTrans" cxnId="{610D2D7E-43D6-4FC3-9A93-BE34224D97F4}">
      <dgm:prSet/>
      <dgm:spPr/>
      <dgm:t>
        <a:bodyPr/>
        <a:lstStyle/>
        <a:p>
          <a:endParaRPr lang="en-US"/>
        </a:p>
      </dgm:t>
    </dgm:pt>
    <dgm:pt modelId="{34A32087-E2E2-4F9D-9BC4-2283088AAE0A}">
      <dgm:prSet phldrT="[Text]"/>
      <dgm:spPr/>
      <dgm:t>
        <a:bodyPr/>
        <a:lstStyle/>
        <a:p>
          <a:r>
            <a:rPr lang="en-US"/>
            <a:t> Reflexivity</a:t>
          </a:r>
        </a:p>
      </dgm:t>
    </dgm:pt>
    <dgm:pt modelId="{4CFAC8B1-7F63-40A2-A586-BEF81F7C1FA0}" type="parTrans" cxnId="{5910E967-F843-4C07-876C-067D2E6DE05E}">
      <dgm:prSet/>
      <dgm:spPr/>
      <dgm:t>
        <a:bodyPr/>
        <a:lstStyle/>
        <a:p>
          <a:endParaRPr lang="en-US"/>
        </a:p>
      </dgm:t>
    </dgm:pt>
    <dgm:pt modelId="{113826E3-5C79-42D0-BBD7-6C36A99045A1}" type="sibTrans" cxnId="{5910E967-F843-4C07-876C-067D2E6DE05E}">
      <dgm:prSet/>
      <dgm:spPr/>
      <dgm:t>
        <a:bodyPr/>
        <a:lstStyle/>
        <a:p>
          <a:endParaRPr lang="en-US"/>
        </a:p>
      </dgm:t>
    </dgm:pt>
    <dgm:pt modelId="{64234634-EBB3-41A3-BD05-438661018893}">
      <dgm:prSet phldrT="[Text]"/>
      <dgm:spPr/>
      <dgm:t>
        <a:bodyPr/>
        <a:lstStyle/>
        <a:p>
          <a:r>
            <a:rPr lang="en-US"/>
            <a:t>Consultation</a:t>
          </a:r>
        </a:p>
      </dgm:t>
    </dgm:pt>
    <dgm:pt modelId="{2B770A4C-C451-4AB5-B201-E56E020B6358}" type="parTrans" cxnId="{9183D3DC-6113-43B4-9083-232749CB7D90}">
      <dgm:prSet/>
      <dgm:spPr/>
      <dgm:t>
        <a:bodyPr/>
        <a:lstStyle/>
        <a:p>
          <a:endParaRPr lang="en-US"/>
        </a:p>
      </dgm:t>
    </dgm:pt>
    <dgm:pt modelId="{7A0A09C9-6052-425D-9237-D1CA41E3C8D1}" type="sibTrans" cxnId="{9183D3DC-6113-43B4-9083-232749CB7D90}">
      <dgm:prSet/>
      <dgm:spPr/>
      <dgm:t>
        <a:bodyPr/>
        <a:lstStyle/>
        <a:p>
          <a:endParaRPr lang="en-US"/>
        </a:p>
      </dgm:t>
    </dgm:pt>
    <dgm:pt modelId="{E8D5360D-52A8-402E-83F4-3797B0B6422E}" type="pres">
      <dgm:prSet presAssocID="{0F6234E7-DC4B-4C84-9D0C-38F26E3F7107}" presName="vert0" presStyleCnt="0">
        <dgm:presLayoutVars>
          <dgm:dir/>
          <dgm:animOne val="branch"/>
          <dgm:animLvl val="lvl"/>
        </dgm:presLayoutVars>
      </dgm:prSet>
      <dgm:spPr/>
    </dgm:pt>
    <dgm:pt modelId="{20C068FD-7C27-4A8B-BE10-0A7C6C35D4EC}" type="pres">
      <dgm:prSet presAssocID="{16916997-4C6A-4AB0-A261-DA95FE14CBFB}" presName="thickLine" presStyleLbl="alignNode1" presStyleIdx="0" presStyleCnt="4"/>
      <dgm:spPr/>
    </dgm:pt>
    <dgm:pt modelId="{763DE1A0-EB36-4917-868B-D258663B91C0}" type="pres">
      <dgm:prSet presAssocID="{16916997-4C6A-4AB0-A261-DA95FE14CBFB}" presName="horz1" presStyleCnt="0"/>
      <dgm:spPr/>
    </dgm:pt>
    <dgm:pt modelId="{B7E4BF8B-D360-4309-8E28-54E0654DBF62}" type="pres">
      <dgm:prSet presAssocID="{16916997-4C6A-4AB0-A261-DA95FE14CBFB}" presName="tx1" presStyleLbl="revTx" presStyleIdx="0" presStyleCnt="4"/>
      <dgm:spPr/>
      <dgm:t>
        <a:bodyPr/>
        <a:lstStyle/>
        <a:p>
          <a:endParaRPr lang="en-US"/>
        </a:p>
      </dgm:t>
    </dgm:pt>
    <dgm:pt modelId="{5E44B577-D36B-4F98-ADEF-7519B3D5064F}" type="pres">
      <dgm:prSet presAssocID="{16916997-4C6A-4AB0-A261-DA95FE14CBFB}" presName="vert1" presStyleCnt="0"/>
      <dgm:spPr/>
    </dgm:pt>
    <dgm:pt modelId="{FDEF4B0D-CB7B-496A-80A5-9A4428E732EB}" type="pres">
      <dgm:prSet presAssocID="{33EA102C-2B84-4F1B-9D30-B5EC5A42C8D8}" presName="thickLine" presStyleLbl="alignNode1" presStyleIdx="1" presStyleCnt="4"/>
      <dgm:spPr/>
    </dgm:pt>
    <dgm:pt modelId="{BB2919EE-ED51-4682-B322-11E088613536}" type="pres">
      <dgm:prSet presAssocID="{33EA102C-2B84-4F1B-9D30-B5EC5A42C8D8}" presName="horz1" presStyleCnt="0"/>
      <dgm:spPr/>
    </dgm:pt>
    <dgm:pt modelId="{AA981CE6-4F68-41E4-B843-28538FB526B2}" type="pres">
      <dgm:prSet presAssocID="{33EA102C-2B84-4F1B-9D30-B5EC5A42C8D8}" presName="tx1" presStyleLbl="revTx" presStyleIdx="1" presStyleCnt="4"/>
      <dgm:spPr/>
      <dgm:t>
        <a:bodyPr/>
        <a:lstStyle/>
        <a:p>
          <a:endParaRPr lang="en-US"/>
        </a:p>
      </dgm:t>
    </dgm:pt>
    <dgm:pt modelId="{81EF944A-9006-494C-8DD7-3188ED749BCA}" type="pres">
      <dgm:prSet presAssocID="{33EA102C-2B84-4F1B-9D30-B5EC5A42C8D8}" presName="vert1" presStyleCnt="0"/>
      <dgm:spPr/>
    </dgm:pt>
    <dgm:pt modelId="{015F7C2A-EF20-4CED-BD77-9B7443FEFFD3}" type="pres">
      <dgm:prSet presAssocID="{64234634-EBB3-41A3-BD05-438661018893}" presName="thickLine" presStyleLbl="alignNode1" presStyleIdx="2" presStyleCnt="4"/>
      <dgm:spPr/>
    </dgm:pt>
    <dgm:pt modelId="{39B11C88-9D3D-4C6E-A622-51E353A6BA3C}" type="pres">
      <dgm:prSet presAssocID="{64234634-EBB3-41A3-BD05-438661018893}" presName="horz1" presStyleCnt="0"/>
      <dgm:spPr/>
    </dgm:pt>
    <dgm:pt modelId="{3C617FE1-17AF-47E9-B31A-E16A0D4DAE7E}" type="pres">
      <dgm:prSet presAssocID="{64234634-EBB3-41A3-BD05-438661018893}" presName="tx1" presStyleLbl="revTx" presStyleIdx="2" presStyleCnt="4"/>
      <dgm:spPr/>
      <dgm:t>
        <a:bodyPr/>
        <a:lstStyle/>
        <a:p>
          <a:endParaRPr lang="en-US"/>
        </a:p>
      </dgm:t>
    </dgm:pt>
    <dgm:pt modelId="{A5E78EF8-4B3A-47BB-84DC-7E38B7D78A65}" type="pres">
      <dgm:prSet presAssocID="{64234634-EBB3-41A3-BD05-438661018893}" presName="vert1" presStyleCnt="0"/>
      <dgm:spPr/>
    </dgm:pt>
    <dgm:pt modelId="{F1762EE3-99F4-42FF-87FA-552CF2BF494B}" type="pres">
      <dgm:prSet presAssocID="{34A32087-E2E2-4F9D-9BC4-2283088AAE0A}" presName="thickLine" presStyleLbl="alignNode1" presStyleIdx="3" presStyleCnt="4"/>
      <dgm:spPr/>
    </dgm:pt>
    <dgm:pt modelId="{CC7AF7F9-44A4-4710-B28A-904E68F9B3B4}" type="pres">
      <dgm:prSet presAssocID="{34A32087-E2E2-4F9D-9BC4-2283088AAE0A}" presName="horz1" presStyleCnt="0"/>
      <dgm:spPr/>
    </dgm:pt>
    <dgm:pt modelId="{509D0482-2FA9-44D9-8058-DB1C153425B8}" type="pres">
      <dgm:prSet presAssocID="{34A32087-E2E2-4F9D-9BC4-2283088AAE0A}" presName="tx1" presStyleLbl="revTx" presStyleIdx="3" presStyleCnt="4"/>
      <dgm:spPr/>
      <dgm:t>
        <a:bodyPr/>
        <a:lstStyle/>
        <a:p>
          <a:endParaRPr lang="en-US"/>
        </a:p>
      </dgm:t>
    </dgm:pt>
    <dgm:pt modelId="{3B4DB7A9-D283-4885-801A-97C6CE970D82}" type="pres">
      <dgm:prSet presAssocID="{34A32087-E2E2-4F9D-9BC4-2283088AAE0A}" presName="vert1" presStyleCnt="0"/>
      <dgm:spPr/>
    </dgm:pt>
  </dgm:ptLst>
  <dgm:cxnLst>
    <dgm:cxn modelId="{610D2D7E-43D6-4FC3-9A93-BE34224D97F4}" srcId="{0F6234E7-DC4B-4C84-9D0C-38F26E3F7107}" destId="{33EA102C-2B84-4F1B-9D30-B5EC5A42C8D8}" srcOrd="1" destOrd="0" parTransId="{2D75088A-4B99-44ED-8AFA-8B9C82CC3C9E}" sibTransId="{70E848EF-0C79-4C8C-93BE-BB20B4302070}"/>
    <dgm:cxn modelId="{5F30AC8C-94A4-4833-A92B-086EE7516BD0}" type="presOf" srcId="{64234634-EBB3-41A3-BD05-438661018893}" destId="{3C617FE1-17AF-47E9-B31A-E16A0D4DAE7E}" srcOrd="0" destOrd="0" presId="urn:microsoft.com/office/officeart/2008/layout/LinedList"/>
    <dgm:cxn modelId="{5910E967-F843-4C07-876C-067D2E6DE05E}" srcId="{0F6234E7-DC4B-4C84-9D0C-38F26E3F7107}" destId="{34A32087-E2E2-4F9D-9BC4-2283088AAE0A}" srcOrd="3" destOrd="0" parTransId="{4CFAC8B1-7F63-40A2-A586-BEF81F7C1FA0}" sibTransId="{113826E3-5C79-42D0-BBD7-6C36A99045A1}"/>
    <dgm:cxn modelId="{9183D3DC-6113-43B4-9083-232749CB7D90}" srcId="{0F6234E7-DC4B-4C84-9D0C-38F26E3F7107}" destId="{64234634-EBB3-41A3-BD05-438661018893}" srcOrd="2" destOrd="0" parTransId="{2B770A4C-C451-4AB5-B201-E56E020B6358}" sibTransId="{7A0A09C9-6052-425D-9237-D1CA41E3C8D1}"/>
    <dgm:cxn modelId="{C70ABC13-A587-45D6-856D-89A0089F8E5E}" type="presOf" srcId="{16916997-4C6A-4AB0-A261-DA95FE14CBFB}" destId="{B7E4BF8B-D360-4309-8E28-54E0654DBF62}" srcOrd="0" destOrd="0" presId="urn:microsoft.com/office/officeart/2008/layout/LinedList"/>
    <dgm:cxn modelId="{FA42D1F5-D6AB-471E-A9E5-62E21386F021}" type="presOf" srcId="{0F6234E7-DC4B-4C84-9D0C-38F26E3F7107}" destId="{E8D5360D-52A8-402E-83F4-3797B0B6422E}" srcOrd="0" destOrd="0" presId="urn:microsoft.com/office/officeart/2008/layout/LinedList"/>
    <dgm:cxn modelId="{1097C2A3-9943-455A-B7C2-22DF23C42E38}" type="presOf" srcId="{33EA102C-2B84-4F1B-9D30-B5EC5A42C8D8}" destId="{AA981CE6-4F68-41E4-B843-28538FB526B2}" srcOrd="0" destOrd="0" presId="urn:microsoft.com/office/officeart/2008/layout/LinedList"/>
    <dgm:cxn modelId="{C5ACDAF2-CD99-418A-ACA7-18D4619AEEBC}" srcId="{0F6234E7-DC4B-4C84-9D0C-38F26E3F7107}" destId="{16916997-4C6A-4AB0-A261-DA95FE14CBFB}" srcOrd="0" destOrd="0" parTransId="{D6854468-6A9D-48BE-B2A6-44BE1C2D9407}" sibTransId="{3BFD1F13-5A0D-4309-8572-7CDB1391A823}"/>
    <dgm:cxn modelId="{56BBEB6C-76F3-4BD7-B7CA-CAD7399A73E7}" type="presOf" srcId="{34A32087-E2E2-4F9D-9BC4-2283088AAE0A}" destId="{509D0482-2FA9-44D9-8058-DB1C153425B8}" srcOrd="0" destOrd="0" presId="urn:microsoft.com/office/officeart/2008/layout/LinedList"/>
    <dgm:cxn modelId="{64B5B97B-8F98-47AB-8217-9E5ED45195C5}" type="presParOf" srcId="{E8D5360D-52A8-402E-83F4-3797B0B6422E}" destId="{20C068FD-7C27-4A8B-BE10-0A7C6C35D4EC}" srcOrd="0" destOrd="0" presId="urn:microsoft.com/office/officeart/2008/layout/LinedList"/>
    <dgm:cxn modelId="{1E94A7FD-D559-4094-BCCD-C2D1EC43F79D}" type="presParOf" srcId="{E8D5360D-52A8-402E-83F4-3797B0B6422E}" destId="{763DE1A0-EB36-4917-868B-D258663B91C0}" srcOrd="1" destOrd="0" presId="urn:microsoft.com/office/officeart/2008/layout/LinedList"/>
    <dgm:cxn modelId="{DB4AA250-1010-449F-94D4-E06049859ADF}" type="presParOf" srcId="{763DE1A0-EB36-4917-868B-D258663B91C0}" destId="{B7E4BF8B-D360-4309-8E28-54E0654DBF62}" srcOrd="0" destOrd="0" presId="urn:microsoft.com/office/officeart/2008/layout/LinedList"/>
    <dgm:cxn modelId="{B8C46BB0-E65B-4CE0-A285-C79A93F99148}" type="presParOf" srcId="{763DE1A0-EB36-4917-868B-D258663B91C0}" destId="{5E44B577-D36B-4F98-ADEF-7519B3D5064F}" srcOrd="1" destOrd="0" presId="urn:microsoft.com/office/officeart/2008/layout/LinedList"/>
    <dgm:cxn modelId="{EB1D0CEB-D95D-4A6F-8323-BBCD7305EAB3}" type="presParOf" srcId="{E8D5360D-52A8-402E-83F4-3797B0B6422E}" destId="{FDEF4B0D-CB7B-496A-80A5-9A4428E732EB}" srcOrd="2" destOrd="0" presId="urn:microsoft.com/office/officeart/2008/layout/LinedList"/>
    <dgm:cxn modelId="{684F3408-3E44-4C29-BF10-316A35DB5EB0}" type="presParOf" srcId="{E8D5360D-52A8-402E-83F4-3797B0B6422E}" destId="{BB2919EE-ED51-4682-B322-11E088613536}" srcOrd="3" destOrd="0" presId="urn:microsoft.com/office/officeart/2008/layout/LinedList"/>
    <dgm:cxn modelId="{5041A5BE-0379-4C2C-B641-BD98FA818F5F}" type="presParOf" srcId="{BB2919EE-ED51-4682-B322-11E088613536}" destId="{AA981CE6-4F68-41E4-B843-28538FB526B2}" srcOrd="0" destOrd="0" presId="urn:microsoft.com/office/officeart/2008/layout/LinedList"/>
    <dgm:cxn modelId="{3B971FA7-BAD6-4DBF-8DC4-EFB474A8CA81}" type="presParOf" srcId="{BB2919EE-ED51-4682-B322-11E088613536}" destId="{81EF944A-9006-494C-8DD7-3188ED749BCA}" srcOrd="1" destOrd="0" presId="urn:microsoft.com/office/officeart/2008/layout/LinedList"/>
    <dgm:cxn modelId="{5A3CDAC2-F925-46BE-919D-46BFDB0FF6B9}" type="presParOf" srcId="{E8D5360D-52A8-402E-83F4-3797B0B6422E}" destId="{015F7C2A-EF20-4CED-BD77-9B7443FEFFD3}" srcOrd="4" destOrd="0" presId="urn:microsoft.com/office/officeart/2008/layout/LinedList"/>
    <dgm:cxn modelId="{27334883-7E28-43EE-B9F8-34DF181AC7DD}" type="presParOf" srcId="{E8D5360D-52A8-402E-83F4-3797B0B6422E}" destId="{39B11C88-9D3D-4C6E-A622-51E353A6BA3C}" srcOrd="5" destOrd="0" presId="urn:microsoft.com/office/officeart/2008/layout/LinedList"/>
    <dgm:cxn modelId="{B4309899-D439-456B-A5F6-D1C7D4BF42D5}" type="presParOf" srcId="{39B11C88-9D3D-4C6E-A622-51E353A6BA3C}" destId="{3C617FE1-17AF-47E9-B31A-E16A0D4DAE7E}" srcOrd="0" destOrd="0" presId="urn:microsoft.com/office/officeart/2008/layout/LinedList"/>
    <dgm:cxn modelId="{60A488F1-5199-49F3-8346-B0E86D89141D}" type="presParOf" srcId="{39B11C88-9D3D-4C6E-A622-51E353A6BA3C}" destId="{A5E78EF8-4B3A-47BB-84DC-7E38B7D78A65}" srcOrd="1" destOrd="0" presId="urn:microsoft.com/office/officeart/2008/layout/LinedList"/>
    <dgm:cxn modelId="{1591E825-A797-42F8-B472-BBA35F358721}" type="presParOf" srcId="{E8D5360D-52A8-402E-83F4-3797B0B6422E}" destId="{F1762EE3-99F4-42FF-87FA-552CF2BF494B}" srcOrd="6" destOrd="0" presId="urn:microsoft.com/office/officeart/2008/layout/LinedList"/>
    <dgm:cxn modelId="{267B10CD-0DFE-498E-808E-D03EF7047120}" type="presParOf" srcId="{E8D5360D-52A8-402E-83F4-3797B0B6422E}" destId="{CC7AF7F9-44A4-4710-B28A-904E68F9B3B4}" srcOrd="7" destOrd="0" presId="urn:microsoft.com/office/officeart/2008/layout/LinedList"/>
    <dgm:cxn modelId="{738F3020-09F3-4A9A-86CE-7E59D87AE592}" type="presParOf" srcId="{CC7AF7F9-44A4-4710-B28A-904E68F9B3B4}" destId="{509D0482-2FA9-44D9-8058-DB1C153425B8}" srcOrd="0" destOrd="0" presId="urn:microsoft.com/office/officeart/2008/layout/LinedList"/>
    <dgm:cxn modelId="{B0FF7BEA-B6C3-420B-8181-20D95E01DC85}" type="presParOf" srcId="{CC7AF7F9-44A4-4710-B28A-904E68F9B3B4}" destId="{3B4DB7A9-D283-4885-801A-97C6CE970D8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97EAB-73FC-4E45-B556-776B628BD831}">
      <dsp:nvSpPr>
        <dsp:cNvPr id="0" name=""/>
        <dsp:cNvSpPr/>
      </dsp:nvSpPr>
      <dsp:spPr>
        <a:xfrm>
          <a:off x="2987420" y="0"/>
          <a:ext cx="2498984" cy="2178798"/>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384770-4EB1-47E5-8129-A01679E7BD1D}">
      <dsp:nvSpPr>
        <dsp:cNvPr id="0" name=""/>
        <dsp:cNvSpPr/>
      </dsp:nvSpPr>
      <dsp:spPr>
        <a:xfrm>
          <a:off x="2781934" y="786612"/>
          <a:ext cx="2905047"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t>Relationship</a:t>
          </a:r>
          <a:endParaRPr lang="en-US" sz="2400" kern="1200" dirty="0"/>
        </a:p>
      </dsp:txBody>
      <dsp:txXfrm>
        <a:off x="2781934" y="786612"/>
        <a:ext cx="2905047" cy="605121"/>
      </dsp:txXfrm>
    </dsp:sp>
    <dsp:sp modelId="{BE7EFCE6-3837-47AD-B267-C32628E7A40A}">
      <dsp:nvSpPr>
        <dsp:cNvPr id="0" name=""/>
        <dsp:cNvSpPr/>
      </dsp:nvSpPr>
      <dsp:spPr>
        <a:xfrm>
          <a:off x="2542617" y="1251881"/>
          <a:ext cx="2178467" cy="2178798"/>
        </a:xfrm>
        <a:prstGeom prst="leftCircularArrow">
          <a:avLst>
            <a:gd name="adj1" fmla="val 10980"/>
            <a:gd name="adj2" fmla="val 1142322"/>
            <a:gd name="adj3" fmla="val 6300000"/>
            <a:gd name="adj4" fmla="val 18900000"/>
            <a:gd name="adj5" fmla="val 125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C6D1F-46A6-469D-8643-2932302C6DC3}">
      <dsp:nvSpPr>
        <dsp:cNvPr id="0" name=""/>
        <dsp:cNvSpPr/>
      </dsp:nvSpPr>
      <dsp:spPr>
        <a:xfrm>
          <a:off x="3026585" y="2045735"/>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endParaRPr lang="en-US" sz="3900" kern="1200" dirty="0"/>
        </a:p>
      </dsp:txBody>
      <dsp:txXfrm>
        <a:off x="3026585" y="2045735"/>
        <a:ext cx="1210532" cy="605121"/>
      </dsp:txXfrm>
    </dsp:sp>
    <dsp:sp modelId="{FFCA6291-8F70-433C-BFC6-9C101137DB69}">
      <dsp:nvSpPr>
        <dsp:cNvPr id="0" name=""/>
        <dsp:cNvSpPr/>
      </dsp:nvSpPr>
      <dsp:spPr>
        <a:xfrm>
          <a:off x="3302729" y="2653572"/>
          <a:ext cx="1871640" cy="1872390"/>
        </a:xfrm>
        <a:prstGeom prst="blockArc">
          <a:avLst>
            <a:gd name="adj1" fmla="val 13500000"/>
            <a:gd name="adj2" fmla="val 10800000"/>
            <a:gd name="adj3" fmla="val 1274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7D279-3040-4261-8D27-7390F4C03B54}">
      <dsp:nvSpPr>
        <dsp:cNvPr id="0" name=""/>
        <dsp:cNvSpPr/>
      </dsp:nvSpPr>
      <dsp:spPr>
        <a:xfrm>
          <a:off x="3293046" y="3306668"/>
          <a:ext cx="1888551"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t>Reflexivity</a:t>
          </a:r>
          <a:endParaRPr lang="en-US" sz="2400" kern="1200" dirty="0"/>
        </a:p>
      </dsp:txBody>
      <dsp:txXfrm>
        <a:off x="3293046" y="3306668"/>
        <a:ext cx="1888551" cy="605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94519-40AD-4FE4-B89C-1CD94E7D809A}">
      <dsp:nvSpPr>
        <dsp:cNvPr id="0" name=""/>
        <dsp:cNvSpPr/>
      </dsp:nvSpPr>
      <dsp:spPr>
        <a:xfrm>
          <a:off x="1361670" y="561570"/>
          <a:ext cx="3753658" cy="3753658"/>
        </a:xfrm>
        <a:prstGeom prst="blockArc">
          <a:avLst>
            <a:gd name="adj1" fmla="val 10800000"/>
            <a:gd name="adj2" fmla="val 16200000"/>
            <a:gd name="adj3" fmla="val 4637"/>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05D14E-DF1A-413C-B3E5-0A21C30B21FA}">
      <dsp:nvSpPr>
        <dsp:cNvPr id="0" name=""/>
        <dsp:cNvSpPr/>
      </dsp:nvSpPr>
      <dsp:spPr>
        <a:xfrm>
          <a:off x="1361670" y="561570"/>
          <a:ext cx="3753658" cy="3753658"/>
        </a:xfrm>
        <a:prstGeom prst="blockArc">
          <a:avLst>
            <a:gd name="adj1" fmla="val 5400000"/>
            <a:gd name="adj2" fmla="val 10800000"/>
            <a:gd name="adj3" fmla="val 4637"/>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2C1206-FC72-4D53-A265-133A9E0F98E6}">
      <dsp:nvSpPr>
        <dsp:cNvPr id="0" name=""/>
        <dsp:cNvSpPr/>
      </dsp:nvSpPr>
      <dsp:spPr>
        <a:xfrm>
          <a:off x="1361670" y="561570"/>
          <a:ext cx="3753658" cy="3753658"/>
        </a:xfrm>
        <a:prstGeom prst="blockArc">
          <a:avLst>
            <a:gd name="adj1" fmla="val 0"/>
            <a:gd name="adj2" fmla="val 5400000"/>
            <a:gd name="adj3" fmla="val 4637"/>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1ED3C3-D5CE-4365-A256-D62BFF3AAC07}">
      <dsp:nvSpPr>
        <dsp:cNvPr id="0" name=""/>
        <dsp:cNvSpPr/>
      </dsp:nvSpPr>
      <dsp:spPr>
        <a:xfrm>
          <a:off x="1361670" y="561570"/>
          <a:ext cx="3753658" cy="3753658"/>
        </a:xfrm>
        <a:prstGeom prst="blockArc">
          <a:avLst>
            <a:gd name="adj1" fmla="val 16200000"/>
            <a:gd name="adj2" fmla="val 0"/>
            <a:gd name="adj3" fmla="val 463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1741FF-C887-4CCF-876C-7A9A06D05CB8}">
      <dsp:nvSpPr>
        <dsp:cNvPr id="0" name=""/>
        <dsp:cNvSpPr/>
      </dsp:nvSpPr>
      <dsp:spPr>
        <a:xfrm>
          <a:off x="2375110" y="1575010"/>
          <a:ext cx="1726778" cy="1726778"/>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Reflexive Practice</a:t>
          </a:r>
        </a:p>
      </dsp:txBody>
      <dsp:txXfrm>
        <a:off x="2627991" y="1827891"/>
        <a:ext cx="1221016" cy="1221016"/>
      </dsp:txXfrm>
    </dsp:sp>
    <dsp:sp modelId="{67B62FDB-0737-49DA-8391-A64945CB7A4B}">
      <dsp:nvSpPr>
        <dsp:cNvPr id="0" name=""/>
        <dsp:cNvSpPr/>
      </dsp:nvSpPr>
      <dsp:spPr>
        <a:xfrm>
          <a:off x="2634127" y="713"/>
          <a:ext cx="1208744" cy="1208744"/>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solidFill>
                <a:schemeClr val="bg2">
                  <a:lumMod val="50000"/>
                </a:schemeClr>
              </a:solidFill>
            </a:rPr>
            <a:t>Curiosity &amp; Openness</a:t>
          </a:r>
        </a:p>
      </dsp:txBody>
      <dsp:txXfrm>
        <a:off x="2811143" y="177729"/>
        <a:ext cx="854712" cy="854712"/>
      </dsp:txXfrm>
    </dsp:sp>
    <dsp:sp modelId="{BB773673-AE51-4703-9783-145BAAF6F967}">
      <dsp:nvSpPr>
        <dsp:cNvPr id="0" name=""/>
        <dsp:cNvSpPr/>
      </dsp:nvSpPr>
      <dsp:spPr>
        <a:xfrm>
          <a:off x="4467442" y="1834027"/>
          <a:ext cx="1208744" cy="1208744"/>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solidFill>
                <a:schemeClr val="bg2">
                  <a:lumMod val="50000"/>
                </a:schemeClr>
              </a:solidFill>
            </a:rPr>
            <a:t>Examine  knowledge</a:t>
          </a:r>
        </a:p>
      </dsp:txBody>
      <dsp:txXfrm>
        <a:off x="4644458" y="2011043"/>
        <a:ext cx="854712" cy="854712"/>
      </dsp:txXfrm>
    </dsp:sp>
    <dsp:sp modelId="{DA811CBE-3D57-443D-B6CD-6F2C2BF9F0AC}">
      <dsp:nvSpPr>
        <dsp:cNvPr id="0" name=""/>
        <dsp:cNvSpPr/>
      </dsp:nvSpPr>
      <dsp:spPr>
        <a:xfrm>
          <a:off x="2634127" y="3667342"/>
          <a:ext cx="1208744" cy="1208744"/>
        </a:xfrm>
        <a:prstGeom prst="ellipse">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a:t>Shared Expertise</a:t>
          </a:r>
        </a:p>
      </dsp:txBody>
      <dsp:txXfrm>
        <a:off x="2811143" y="3844358"/>
        <a:ext cx="854712" cy="854712"/>
      </dsp:txXfrm>
    </dsp:sp>
    <dsp:sp modelId="{061DF98A-ABEB-45AF-95C0-6C834FC4614E}">
      <dsp:nvSpPr>
        <dsp:cNvPr id="0" name=""/>
        <dsp:cNvSpPr/>
      </dsp:nvSpPr>
      <dsp:spPr>
        <a:xfrm>
          <a:off x="800813" y="1834027"/>
          <a:ext cx="1208744" cy="1208744"/>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solidFill>
                <a:schemeClr val="bg2">
                  <a:lumMod val="50000"/>
                </a:schemeClr>
              </a:solidFill>
            </a:rPr>
            <a:t>Awareness       of Biases</a:t>
          </a:r>
        </a:p>
      </dsp:txBody>
      <dsp:txXfrm>
        <a:off x="977829" y="2011043"/>
        <a:ext cx="854712" cy="854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FBD0D-2D4C-4230-A49E-1BDA87B08A18}">
      <dsp:nvSpPr>
        <dsp:cNvPr id="0" name=""/>
        <dsp:cNvSpPr/>
      </dsp:nvSpPr>
      <dsp:spPr>
        <a:xfrm>
          <a:off x="5906444" y="1112040"/>
          <a:ext cx="2576495" cy="25769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404963-D579-404C-B574-5CD5DAF46ACB}">
      <dsp:nvSpPr>
        <dsp:cNvPr id="0" name=""/>
        <dsp:cNvSpPr/>
      </dsp:nvSpPr>
      <dsp:spPr>
        <a:xfrm>
          <a:off x="5991992" y="1197954"/>
          <a:ext cx="2405399" cy="2405143"/>
        </a:xfrm>
        <a:prstGeom prst="ellipse">
          <a:avLst/>
        </a:prstGeom>
        <a:solidFill>
          <a:srgbClr val="C0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The child-worker relationship                  is powerful  </a:t>
          </a:r>
        </a:p>
      </dsp:txBody>
      <dsp:txXfrm>
        <a:off x="6335860" y="1541610"/>
        <a:ext cx="1717663" cy="1717830"/>
      </dsp:txXfrm>
    </dsp:sp>
    <dsp:sp modelId="{6DF35F75-C919-4457-A417-043D7D9282E5}">
      <dsp:nvSpPr>
        <dsp:cNvPr id="0" name=""/>
        <dsp:cNvSpPr/>
      </dsp:nvSpPr>
      <dsp:spPr>
        <a:xfrm rot="2700000">
          <a:off x="3246665" y="1115155"/>
          <a:ext cx="2570289" cy="257028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E4C59C-3C99-438E-A611-07697A86911A}">
      <dsp:nvSpPr>
        <dsp:cNvPr id="0" name=""/>
        <dsp:cNvSpPr/>
      </dsp:nvSpPr>
      <dsp:spPr>
        <a:xfrm>
          <a:off x="3329110" y="1197954"/>
          <a:ext cx="2405399" cy="2405143"/>
        </a:xfrm>
        <a:prstGeom prst="ellipse">
          <a:avLst/>
        </a:prstGeom>
        <a:solidFill>
          <a:schemeClr val="accent2">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Children and Caregivers are Interdependent</a:t>
          </a:r>
        </a:p>
      </dsp:txBody>
      <dsp:txXfrm>
        <a:off x="3672978" y="1541610"/>
        <a:ext cx="1717663" cy="1717830"/>
      </dsp:txXfrm>
    </dsp:sp>
    <dsp:sp modelId="{BCDA6339-A63B-4B48-B2F8-655539416F23}">
      <dsp:nvSpPr>
        <dsp:cNvPr id="0" name=""/>
        <dsp:cNvSpPr/>
      </dsp:nvSpPr>
      <dsp:spPr>
        <a:xfrm rot="2700000">
          <a:off x="583784" y="1115155"/>
          <a:ext cx="2570289" cy="257028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81452-3901-4DBE-99B7-57A8332DF211}">
      <dsp:nvSpPr>
        <dsp:cNvPr id="0" name=""/>
        <dsp:cNvSpPr/>
      </dsp:nvSpPr>
      <dsp:spPr>
        <a:xfrm>
          <a:off x="666229" y="1197954"/>
          <a:ext cx="2405399" cy="2405143"/>
        </a:xfrm>
        <a:prstGeom prst="ellipse">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Children are resilient and thrive if given opportunities</a:t>
          </a:r>
        </a:p>
      </dsp:txBody>
      <dsp:txXfrm>
        <a:off x="1010097" y="1541610"/>
        <a:ext cx="1717663" cy="1717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CF5B0-E252-4781-8A3B-B7BBC19F4B4D}">
      <dsp:nvSpPr>
        <dsp:cNvPr id="0" name=""/>
        <dsp:cNvSpPr/>
      </dsp:nvSpPr>
      <dsp:spPr>
        <a:xfrm>
          <a:off x="1523578" y="0"/>
          <a:ext cx="1892709" cy="1892709"/>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Investigate</a:t>
          </a:r>
          <a:r>
            <a:rPr lang="en-US" sz="1200" kern="1200" baseline="0" dirty="0"/>
            <a:t> Clients’ Concerns</a:t>
          </a:r>
          <a:endParaRPr lang="en-US" sz="1200" kern="1200" dirty="0"/>
        </a:p>
      </dsp:txBody>
      <dsp:txXfrm>
        <a:off x="1996755" y="946355"/>
        <a:ext cx="946355" cy="946354"/>
      </dsp:txXfrm>
    </dsp:sp>
    <dsp:sp modelId="{89A8988C-F71E-4DFB-A6CD-60D660AA846C}">
      <dsp:nvSpPr>
        <dsp:cNvPr id="0" name=""/>
        <dsp:cNvSpPr/>
      </dsp:nvSpPr>
      <dsp:spPr>
        <a:xfrm>
          <a:off x="577224" y="1892709"/>
          <a:ext cx="1892709" cy="1892709"/>
        </a:xfrm>
        <a:prstGeom prst="triangl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Lifelong Learners</a:t>
          </a:r>
        </a:p>
      </dsp:txBody>
      <dsp:txXfrm>
        <a:off x="1050401" y="2839064"/>
        <a:ext cx="946355" cy="946354"/>
      </dsp:txXfrm>
    </dsp:sp>
    <dsp:sp modelId="{5176BABC-FD59-4507-B89D-C0F9D3AD55A7}">
      <dsp:nvSpPr>
        <dsp:cNvPr id="0" name=""/>
        <dsp:cNvSpPr/>
      </dsp:nvSpPr>
      <dsp:spPr>
        <a:xfrm rot="10800000">
          <a:off x="1523578" y="1892709"/>
          <a:ext cx="1892709" cy="1892709"/>
        </a:xfrm>
        <a:prstGeom prst="triangle">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CURIOUS</a:t>
          </a:r>
        </a:p>
        <a:p>
          <a:pPr lvl="0" algn="ctr" defTabSz="533400">
            <a:lnSpc>
              <a:spcPct val="90000"/>
            </a:lnSpc>
            <a:spcBef>
              <a:spcPct val="0"/>
            </a:spcBef>
            <a:spcAft>
              <a:spcPct val="35000"/>
            </a:spcAft>
          </a:pPr>
          <a:r>
            <a:rPr lang="en-US" sz="1200" kern="1200" dirty="0"/>
            <a:t>&amp;</a:t>
          </a:r>
        </a:p>
        <a:p>
          <a:pPr lvl="0" algn="ctr" defTabSz="533400">
            <a:lnSpc>
              <a:spcPct val="90000"/>
            </a:lnSpc>
            <a:spcBef>
              <a:spcPct val="0"/>
            </a:spcBef>
            <a:spcAft>
              <a:spcPct val="35000"/>
            </a:spcAft>
          </a:pPr>
          <a:r>
            <a:rPr lang="en-US" sz="1200" kern="1200" dirty="0"/>
            <a:t>ENGAGED</a:t>
          </a:r>
        </a:p>
      </dsp:txBody>
      <dsp:txXfrm rot="10800000">
        <a:off x="1996755" y="1892709"/>
        <a:ext cx="946355" cy="946354"/>
      </dsp:txXfrm>
    </dsp:sp>
    <dsp:sp modelId="{914817E3-DF9E-44F4-A444-9B11D333DA3F}">
      <dsp:nvSpPr>
        <dsp:cNvPr id="0" name=""/>
        <dsp:cNvSpPr/>
      </dsp:nvSpPr>
      <dsp:spPr>
        <a:xfrm>
          <a:off x="2469933" y="1892709"/>
          <a:ext cx="1892709" cy="1892709"/>
        </a:xfrm>
        <a:prstGeom prst="triangl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Evidence-guided Practitioners</a:t>
          </a:r>
        </a:p>
      </dsp:txBody>
      <dsp:txXfrm>
        <a:off x="2943110" y="2839064"/>
        <a:ext cx="946355" cy="946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068FD-7C27-4A8B-BE10-0A7C6C35D4EC}">
      <dsp:nvSpPr>
        <dsp:cNvPr id="0" name=""/>
        <dsp:cNvSpPr/>
      </dsp:nvSpPr>
      <dsp:spPr>
        <a:xfrm>
          <a:off x="0" y="0"/>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4BF8B-D360-4309-8E28-54E0654DBF62}">
      <dsp:nvSpPr>
        <dsp:cNvPr id="0" name=""/>
        <dsp:cNvSpPr/>
      </dsp:nvSpPr>
      <dsp:spPr>
        <a:xfrm>
          <a:off x="0" y="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lvl="0" algn="l" defTabSz="2622550">
            <a:lnSpc>
              <a:spcPct val="90000"/>
            </a:lnSpc>
            <a:spcBef>
              <a:spcPct val="0"/>
            </a:spcBef>
            <a:spcAft>
              <a:spcPct val="35000"/>
            </a:spcAft>
          </a:pPr>
          <a:r>
            <a:rPr lang="en-US" sz="5900" kern="1200"/>
            <a:t>      Reflection</a:t>
          </a:r>
        </a:p>
      </dsp:txBody>
      <dsp:txXfrm>
        <a:off x="0" y="0"/>
        <a:ext cx="4869656" cy="1276350"/>
      </dsp:txXfrm>
    </dsp:sp>
    <dsp:sp modelId="{FDEF4B0D-CB7B-496A-80A5-9A4428E732EB}">
      <dsp:nvSpPr>
        <dsp:cNvPr id="0" name=""/>
        <dsp:cNvSpPr/>
      </dsp:nvSpPr>
      <dsp:spPr>
        <a:xfrm>
          <a:off x="0" y="1276350"/>
          <a:ext cx="486965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81CE6-4F68-41E4-B843-28538FB526B2}">
      <dsp:nvSpPr>
        <dsp:cNvPr id="0" name=""/>
        <dsp:cNvSpPr/>
      </dsp:nvSpPr>
      <dsp:spPr>
        <a:xfrm>
          <a:off x="0" y="12763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lvl="0" algn="l" defTabSz="2622550">
            <a:lnSpc>
              <a:spcPct val="90000"/>
            </a:lnSpc>
            <a:spcBef>
              <a:spcPct val="0"/>
            </a:spcBef>
            <a:spcAft>
              <a:spcPct val="35000"/>
            </a:spcAft>
          </a:pPr>
          <a:r>
            <a:rPr lang="en-US" sz="5900" kern="1200"/>
            <a:t>    Awareness</a:t>
          </a:r>
        </a:p>
      </dsp:txBody>
      <dsp:txXfrm>
        <a:off x="0" y="1276350"/>
        <a:ext cx="4869656" cy="1276350"/>
      </dsp:txXfrm>
    </dsp:sp>
    <dsp:sp modelId="{015F7C2A-EF20-4CED-BD77-9B7443FEFFD3}">
      <dsp:nvSpPr>
        <dsp:cNvPr id="0" name=""/>
        <dsp:cNvSpPr/>
      </dsp:nvSpPr>
      <dsp:spPr>
        <a:xfrm>
          <a:off x="0" y="2552700"/>
          <a:ext cx="486965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17FE1-17AF-47E9-B31A-E16A0D4DAE7E}">
      <dsp:nvSpPr>
        <dsp:cNvPr id="0" name=""/>
        <dsp:cNvSpPr/>
      </dsp:nvSpPr>
      <dsp:spPr>
        <a:xfrm>
          <a:off x="0" y="255270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lvl="0" algn="l" defTabSz="2622550">
            <a:lnSpc>
              <a:spcPct val="90000"/>
            </a:lnSpc>
            <a:spcBef>
              <a:spcPct val="0"/>
            </a:spcBef>
            <a:spcAft>
              <a:spcPct val="35000"/>
            </a:spcAft>
          </a:pPr>
          <a:r>
            <a:rPr lang="en-US" sz="5900" kern="1200"/>
            <a:t>Consultation</a:t>
          </a:r>
        </a:p>
      </dsp:txBody>
      <dsp:txXfrm>
        <a:off x="0" y="2552700"/>
        <a:ext cx="4869656" cy="1276350"/>
      </dsp:txXfrm>
    </dsp:sp>
    <dsp:sp modelId="{F1762EE3-99F4-42FF-87FA-552CF2BF494B}">
      <dsp:nvSpPr>
        <dsp:cNvPr id="0" name=""/>
        <dsp:cNvSpPr/>
      </dsp:nvSpPr>
      <dsp:spPr>
        <a:xfrm>
          <a:off x="0" y="3829050"/>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9D0482-2FA9-44D9-8058-DB1C153425B8}">
      <dsp:nvSpPr>
        <dsp:cNvPr id="0" name=""/>
        <dsp:cNvSpPr/>
      </dsp:nvSpPr>
      <dsp:spPr>
        <a:xfrm>
          <a:off x="0" y="38290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lvl="0" algn="l" defTabSz="2622550">
            <a:lnSpc>
              <a:spcPct val="90000"/>
            </a:lnSpc>
            <a:spcBef>
              <a:spcPct val="0"/>
            </a:spcBef>
            <a:spcAft>
              <a:spcPct val="35000"/>
            </a:spcAft>
          </a:pPr>
          <a:r>
            <a:rPr lang="en-US" sz="5900" kern="1200"/>
            <a:t> Reflexivity</a:t>
          </a:r>
        </a:p>
      </dsp:txBody>
      <dsp:txXfrm>
        <a:off x="0" y="3829050"/>
        <a:ext cx="4869656" cy="127635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DAE34-7B38-4849-978F-888BBB54056A}" type="datetimeFigureOut">
              <a:rPr lang="en-US" smtClean="0"/>
              <a:t>7/16/2019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0FD62-438A-409A-93E0-5F68F956625B}" type="slidenum">
              <a:rPr lang="en-US" smtClean="0"/>
              <a:t>‹#›</a:t>
            </a:fld>
            <a:endParaRPr lang="en-US"/>
          </a:p>
        </p:txBody>
      </p:sp>
    </p:spTree>
    <p:extLst>
      <p:ext uri="{BB962C8B-B14F-4D97-AF65-F5344CB8AC3E}">
        <p14:creationId xmlns:p14="http://schemas.microsoft.com/office/powerpoint/2010/main" val="326426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google.com/url?sa=i&amp;source=images&amp;cd=&amp;cad=rja&amp;docid=zr4NY-TtvvWYxM&amp;tbnid=BW6pIcA1W-82lM:&amp;ved=0CAcQjB0wAA&amp;url=http://mghardie.wordpress.com/category/literature/&amp;ei=K2NnUZCwHO_C4AOCm4GwBw&amp;psig=AFQjCNHYlcB1QWFJ6EmQ9HOSLSh6FEJlsw&amp;ust=136581649148892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google.com/url?sa=i&amp;rct=j&amp;q=talking+to+a+child&amp;source=images&amp;cd=&amp;cad=rja&amp;docid=ctEIDpM3jxpn8M&amp;tbnid=Kyvtb1U1auX4lM:&amp;ved=0CAQQjB0&amp;url=http://commons.wikimedia.org/wiki/File:Mother_and_daughter_talking.jpg&amp;ei=WmBnUfjvHvDC4APMnYHIDw&amp;psig=AFQjCNGjkZIb0jvnx1GWnzNEjllTnYstRw&amp;ust=136581576974978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a:t>Relational practice with children and families requires 3 key concepts and practices: </a:t>
            </a:r>
          </a:p>
          <a:p>
            <a:pPr marL="235115" indent="-235115" eaLnBrk="1" hangingPunct="1">
              <a:spcBef>
                <a:spcPct val="0"/>
              </a:spcBef>
              <a:buFontTx/>
              <a:buAutoNum type="arabicPeriod"/>
              <a:defRPr/>
            </a:pPr>
            <a:r>
              <a:rPr lang="en-US" dirty="0"/>
              <a:t>Relationship: Building relationships with children, their families, key stakeholders, and other professionals/practitioners involved in the child’s caring team</a:t>
            </a:r>
          </a:p>
          <a:p>
            <a:pPr marL="235115" indent="-235115" eaLnBrk="1" hangingPunct="1">
              <a:spcBef>
                <a:spcPct val="0"/>
              </a:spcBef>
              <a:buFontTx/>
              <a:buAutoNum type="arabicPeriod"/>
              <a:defRPr/>
            </a:pPr>
            <a:r>
              <a:rPr lang="en-US" dirty="0"/>
              <a:t>Research: Commitment to staying current with the science of childhood and evidence-guided practice innovations and findings; respecting the lived wisdom of clients and families; valuing one’s earned wisdom as a child-centered social worker or other mental health professional.</a:t>
            </a:r>
          </a:p>
          <a:p>
            <a:pPr marL="235115" indent="-235115" eaLnBrk="1" hangingPunct="1">
              <a:spcBef>
                <a:spcPct val="0"/>
              </a:spcBef>
              <a:buFontTx/>
              <a:buAutoNum type="arabicPeriod"/>
              <a:defRPr/>
            </a:pPr>
            <a:r>
              <a:rPr lang="en-US" dirty="0"/>
              <a:t>Reflexivity: Commitment to reflect upon one’s biases, assumptions, and influential experiences and knowledge.</a:t>
            </a:r>
          </a:p>
          <a:p>
            <a:pPr eaLnBrk="1" hangingPunct="1">
              <a:spcBef>
                <a:spcPct val="0"/>
              </a:spcBef>
              <a:defRPr/>
            </a:pPr>
            <a:endParaRPr 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071443-C207-41D2-8643-35FE2C056153}" type="slidenum">
              <a:rPr lang="en-US" altLang="en-US"/>
              <a:pPr eaLnBrk="1" hangingPunct="1"/>
              <a:t>2</a:t>
            </a:fld>
            <a:endParaRPr lang="en-US" altLang="en-US"/>
          </a:p>
        </p:txBody>
      </p:sp>
    </p:spTree>
    <p:extLst>
      <p:ext uri="{BB962C8B-B14F-4D97-AF65-F5344CB8AC3E}">
        <p14:creationId xmlns:p14="http://schemas.microsoft.com/office/powerpoint/2010/main" val="948317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35115" indent="-235115" eaLnBrk="1" fontAlgn="auto" hangingPunct="1">
              <a:spcBef>
                <a:spcPts val="0"/>
              </a:spcBef>
              <a:spcAft>
                <a:spcPts val="0"/>
              </a:spcAft>
              <a:buFontTx/>
              <a:buAutoNum type="arabicPeriod"/>
              <a:defRPr/>
            </a:pPr>
            <a:r>
              <a:rPr lang="en-US" dirty="0"/>
              <a:t>Child- and family-centered relational practitioners commit to ongoing, life-long learning. Such learning entails staying current with contemporary scientific/empirical research, evidence-guided practices, and also on social/political/policy trends that affect human rights, physical health and mental health, and overall well-being.</a:t>
            </a:r>
          </a:p>
          <a:p>
            <a:pPr marL="235115" indent="-235115" eaLnBrk="1" fontAlgn="auto" hangingPunct="1">
              <a:spcBef>
                <a:spcPts val="0"/>
              </a:spcBef>
              <a:spcAft>
                <a:spcPts val="0"/>
              </a:spcAft>
              <a:buFontTx/>
              <a:buAutoNum type="arabicPeriod"/>
              <a:defRPr/>
            </a:pPr>
            <a:r>
              <a:rPr lang="en-US" dirty="0"/>
              <a:t>From a micro/mezzo perspective, workers are willing to research questions and issues related to individual child clients and family-related situations.</a:t>
            </a:r>
          </a:p>
          <a:p>
            <a:pPr marL="235115" indent="-235115" eaLnBrk="1" fontAlgn="auto" hangingPunct="1">
              <a:spcBef>
                <a:spcPts val="0"/>
              </a:spcBef>
              <a:spcAft>
                <a:spcPts val="0"/>
              </a:spcAft>
              <a:buFontTx/>
              <a:buAutoNum type="arabicPeriod"/>
              <a:defRPr/>
            </a:pPr>
            <a:r>
              <a:rPr lang="en-US" dirty="0"/>
              <a:t>Willing to go the extra mile to investigate clients’ concerns and systems’ needs.</a:t>
            </a:r>
          </a:p>
          <a:p>
            <a:pPr marL="235115" indent="-235115"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7A1376-4C64-45EC-83E2-7B1741FEAA6F}" type="slidenum">
              <a:rPr lang="en-US" altLang="en-US"/>
              <a:pPr eaLnBrk="1" hangingPunct="1"/>
              <a:t>11</a:t>
            </a:fld>
            <a:endParaRPr lang="en-US" altLang="en-US"/>
          </a:p>
        </p:txBody>
      </p:sp>
    </p:spTree>
    <p:extLst>
      <p:ext uri="{BB962C8B-B14F-4D97-AF65-F5344CB8AC3E}">
        <p14:creationId xmlns:p14="http://schemas.microsoft.com/office/powerpoint/2010/main" val="3055650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dirty="0"/>
              <a:t>Workers are actively self-reflective, aware of how their assumptions, values, knowledge, and experiences affect their practice choices. </a:t>
            </a:r>
          </a:p>
          <a:p>
            <a:pPr marL="228600" indent="-228600" eaLnBrk="1" hangingPunct="1">
              <a:spcBef>
                <a:spcPct val="0"/>
              </a:spcBef>
              <a:buFontTx/>
              <a:buAutoNum type="arabicPeriod"/>
            </a:pPr>
            <a:r>
              <a:rPr lang="en-US" altLang="en-US" dirty="0"/>
              <a:t>Workers are </a:t>
            </a:r>
            <a:r>
              <a:rPr lang="en-US" altLang="en-US" dirty="0">
                <a:solidFill>
                  <a:srgbClr val="C00000"/>
                </a:solidFill>
              </a:rPr>
              <a:t>willing</a:t>
            </a:r>
            <a:r>
              <a:rPr lang="en-US" altLang="en-US" dirty="0"/>
              <a:t> to learn about</a:t>
            </a:r>
            <a:r>
              <a:rPr lang="en-US" altLang="en-US" dirty="0">
                <a:solidFill>
                  <a:srgbClr val="002060"/>
                </a:solidFill>
              </a:rPr>
              <a:t>, </a:t>
            </a:r>
            <a:r>
              <a:rPr lang="en-US" altLang="en-US" dirty="0"/>
              <a:t>from, and with clients, parents, and relevant community member and resources.</a:t>
            </a:r>
          </a:p>
          <a:p>
            <a:pPr marL="228600" indent="-228600" eaLnBrk="1" hangingPunct="1">
              <a:spcBef>
                <a:spcPct val="0"/>
              </a:spcBef>
              <a:buFontTx/>
              <a:buAutoNum type="arabicPeriod"/>
            </a:pPr>
            <a:r>
              <a:rPr lang="en-US" altLang="en-US" dirty="0"/>
              <a:t>Supervision and consultation are used to ensure that other perspectives are considered and biases are kept in check.</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4000B4-AE5D-4615-B6B6-437E310E58F4}" type="slidenum">
              <a:rPr lang="en-US" altLang="en-US"/>
              <a:pPr eaLnBrk="1" hangingPunct="1"/>
              <a:t>12</a:t>
            </a:fld>
            <a:endParaRPr lang="en-US" altLang="en-US"/>
          </a:p>
        </p:txBody>
      </p:sp>
    </p:spTree>
    <p:extLst>
      <p:ext uri="{BB962C8B-B14F-4D97-AF65-F5344CB8AC3E}">
        <p14:creationId xmlns:p14="http://schemas.microsoft.com/office/powerpoint/2010/main" val="172733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t>Case Narrative: Roger, an African-American child, sits in the waiting area of your practice setting. You notice that his clothes don’t fit and are well-worn. He seems frail and small for a four-year-old. While he sits his legs swing back and forth without stopping; he seems ready to be on the move.</a:t>
            </a:r>
            <a:r>
              <a:rPr lang="en-US" altLang="en-US" baseline="0" dirty="0"/>
              <a:t> </a:t>
            </a:r>
            <a:r>
              <a:rPr lang="en-US" altLang="en-US" dirty="0"/>
              <a:t>For the moment Roger is absorbed in a picture book. He is sitting with an older, Caucasian man and is pointing something out to him on the page. The man looks on but doesn’t respond.</a:t>
            </a:r>
            <a:r>
              <a:rPr lang="en-US" altLang="en-US" baseline="0" dirty="0"/>
              <a:t> </a:t>
            </a:r>
            <a:r>
              <a:rPr lang="en-US" altLang="en-US" dirty="0"/>
              <a:t>You know from the case record that Roger is in his third foster care placement. His mother died and his father relinquished custody. He now lives with Mrs. Doris Miller, a widow with older, married children. Mrs. Miller believes in strong limits and discipline. As an African-American parent, she has serious concerns about the fate of African-American boys left without supervision.</a:t>
            </a:r>
          </a:p>
          <a:p>
            <a:pPr eaLnBrk="1" hangingPunct="1">
              <a:lnSpc>
                <a:spcPct val="90000"/>
              </a:lnSpc>
              <a:spcBef>
                <a:spcPct val="0"/>
              </a:spcBef>
            </a:pPr>
            <a:r>
              <a:rPr lang="en-US" altLang="en-US" dirty="0"/>
              <a:t>Roger has been diagnosed with Attention Deficit Hyperactivity Disorder. The Head Start teachers report that he is bright but easily derailed when changes occur in the classroom setting. They also note that he is highly sensitive to what people think of him.</a:t>
            </a:r>
          </a:p>
          <a:p>
            <a:pPr eaLnBrk="1" hangingPunct="1">
              <a:spcBef>
                <a:spcPct val="0"/>
              </a:spcBef>
            </a:pPr>
            <a:r>
              <a:rPr lang="en-US" altLang="en-US" dirty="0"/>
              <a:t>Photo: </a:t>
            </a:r>
            <a:r>
              <a:rPr lang="en-US" altLang="en-US" u="sng" dirty="0">
                <a:hlinkClick r:id="rId3"/>
              </a:rPr>
              <a:t>mghardie.wordpress.com</a:t>
            </a: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CA7057-EC79-46D1-8252-CEE7D2CD7EF9}" type="slidenum">
              <a:rPr lang="en-US" altLang="en-US"/>
              <a:pPr eaLnBrk="1" hangingPunct="1"/>
              <a:t>13</a:t>
            </a:fld>
            <a:endParaRPr lang="en-US" altLang="en-US"/>
          </a:p>
        </p:txBody>
      </p:sp>
    </p:spTree>
    <p:extLst>
      <p:ext uri="{BB962C8B-B14F-4D97-AF65-F5344CB8AC3E}">
        <p14:creationId xmlns:p14="http://schemas.microsoft.com/office/powerpoint/2010/main" val="41894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p:spPr>
        <p:txBody>
          <a:bodyPr wrap="square" numCol="1" anchor="t" anchorCtr="0" compatLnSpc="1">
            <a:prstTxWarp prst="textNoShape">
              <a:avLst/>
            </a:prstTxWarp>
          </a:bodyPr>
          <a:lstStyle/>
          <a:p>
            <a:pPr marL="235115" indent="-235115" eaLnBrk="1" hangingPunct="1">
              <a:spcBef>
                <a:spcPct val="0"/>
              </a:spcBef>
              <a:buFontTx/>
              <a:buAutoNum type="arabicPeriod"/>
              <a:defRPr/>
            </a:pPr>
            <a:r>
              <a:rPr lang="en-US" dirty="0"/>
              <a:t>Workers acknowledge, value, and work with the key people in children’s lives. They understand the interdependence of children and caregivers and the reliance children have on those who provide key services.</a:t>
            </a:r>
          </a:p>
          <a:p>
            <a:pPr marL="235115" indent="-235115" eaLnBrk="1" hangingPunct="1">
              <a:spcBef>
                <a:spcPct val="0"/>
              </a:spcBef>
              <a:buFontTx/>
              <a:buAutoNum type="arabicPeriod"/>
              <a:defRPr/>
            </a:pPr>
            <a:r>
              <a:rPr lang="en-US" dirty="0"/>
              <a:t>Children’s relationships with adults are interdependent and complicated. Workers should not view the needs of one as separate from the other. </a:t>
            </a:r>
          </a:p>
          <a:p>
            <a:pPr>
              <a:defRPr/>
            </a:pPr>
            <a:r>
              <a:rPr lang="en-US" dirty="0"/>
              <a:t>3. R</a:t>
            </a:r>
            <a:r>
              <a:rPr lang="en-US" dirty="0">
                <a:solidFill>
                  <a:srgbClr val="CC0000"/>
                </a:solidFill>
              </a:rPr>
              <a:t>elationship is</a:t>
            </a:r>
            <a:r>
              <a:rPr lang="en-US" dirty="0"/>
              <a:t> a primary tool in all aspects of practice, no matter the theory or approach used. </a:t>
            </a:r>
          </a:p>
          <a:p>
            <a:pPr eaLnBrk="1" hangingPunct="1">
              <a:spcBef>
                <a:spcPct val="0"/>
              </a:spcBef>
              <a:defRPr/>
            </a:pPr>
            <a:r>
              <a:rPr lang="en-US" dirty="0"/>
              <a:t>Image By </a:t>
            </a:r>
            <a:r>
              <a:rPr lang="en-US" dirty="0" err="1"/>
              <a:t>Mujeebcpy</a:t>
            </a:r>
            <a:r>
              <a:rPr lang="en-US" dirty="0"/>
              <a:t> - Own work, CC BY-SA 4.0, https://commons.wikimedia.org/w/index.php?curid=76732099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BE1ADD-B571-440E-9349-4C1259401212}" type="slidenum">
              <a:rPr lang="en-US" altLang="en-US"/>
              <a:pPr eaLnBrk="1" hangingPunct="1"/>
              <a:t>3</a:t>
            </a:fld>
            <a:endParaRPr lang="en-US" altLang="en-US"/>
          </a:p>
        </p:txBody>
      </p:sp>
    </p:spTree>
    <p:extLst>
      <p:ext uri="{BB962C8B-B14F-4D97-AF65-F5344CB8AC3E}">
        <p14:creationId xmlns:p14="http://schemas.microsoft.com/office/powerpoint/2010/main" val="198783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Relational Practice: Research is:</a:t>
            </a:r>
          </a:p>
          <a:p>
            <a:r>
              <a:rPr lang="en-US" dirty="0"/>
              <a:t>1. Grounded in diverse theories and scholarly traditions including social work, developmental psychology, medicine, nursing, occupational therapy and mental health counseling.</a:t>
            </a:r>
          </a:p>
          <a:p>
            <a:r>
              <a:rPr lang="en-US" dirty="0"/>
              <a:t>2. Informed by evidence-guided research and scientific discovery. The productive use of relationship is validated in neuroscience and social/behavioral research (see chapter 2).</a:t>
            </a:r>
          </a:p>
          <a:p>
            <a:r>
              <a:rPr lang="en-US" dirty="0"/>
              <a:t>3. Acknowledges clients’ lived wisdom and experience. Client’s expertise provides workers with best evidence about their lived experiences and perspectives. </a:t>
            </a:r>
          </a:p>
          <a:p>
            <a:r>
              <a:rPr lang="en-US" dirty="0"/>
              <a:t>4. Recognizes workers’ earned wisdom and practice-based evidence. Workers also gather evidence about human experience from interactions with clients who share common experiences. Such earned wisdom is useful but should not lead to premature  assumptions about any given person. </a:t>
            </a:r>
          </a:p>
          <a:p>
            <a:r>
              <a:rPr lang="en-US" dirty="0"/>
              <a:t>	</a:t>
            </a:r>
          </a:p>
          <a:p>
            <a:r>
              <a:rPr lang="en-US" dirty="0"/>
              <a:t>Photo – Scholarship: photo by Neil Conway on Flickr; Evidence-Guided Research by commons.wikimedia.org; Lived wisdom By The Photographer - Own work, CC0, https://commons.wikimedia.org/w/index.php?curid=30152999; Practice Wisdom</a:t>
            </a:r>
            <a:r>
              <a:rPr lang="en-US" baseline="0" dirty="0"/>
              <a:t> By Sgt. Armando </a:t>
            </a:r>
            <a:r>
              <a:rPr lang="en-US" baseline="0" dirty="0" err="1"/>
              <a:t>Monroig</a:t>
            </a:r>
            <a:r>
              <a:rPr lang="en-US" baseline="0" dirty="0"/>
              <a:t> - https://www.dvidshub.net/image/46808, Public Domain, https://commons.wikimedia.org/w/index.php?curid=39588555. </a:t>
            </a:r>
            <a:endParaRPr lang="en-US" dirty="0"/>
          </a:p>
        </p:txBody>
      </p:sp>
      <p:sp>
        <p:nvSpPr>
          <p:cNvPr id="4" name="Slide Number Placeholder 3"/>
          <p:cNvSpPr>
            <a:spLocks noGrp="1"/>
          </p:cNvSpPr>
          <p:nvPr>
            <p:ph type="sldNum" sz="quarter" idx="10"/>
          </p:nvPr>
        </p:nvSpPr>
        <p:spPr/>
        <p:txBody>
          <a:bodyPr/>
          <a:lstStyle/>
          <a:p>
            <a:fld id="{64C0FD62-438A-409A-93E0-5F68F956625B}" type="slidenum">
              <a:rPr lang="en-US" smtClean="0"/>
              <a:t>4</a:t>
            </a:fld>
            <a:endParaRPr lang="en-US"/>
          </a:p>
        </p:txBody>
      </p:sp>
    </p:spTree>
    <p:extLst>
      <p:ext uri="{BB962C8B-B14F-4D97-AF65-F5344CB8AC3E}">
        <p14:creationId xmlns:p14="http://schemas.microsoft.com/office/powerpoint/2010/main" val="17197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4950" indent="-234950" eaLnBrk="1" hangingPunct="1">
              <a:spcBef>
                <a:spcPct val="0"/>
              </a:spcBef>
              <a:buFontTx/>
              <a:buAutoNum type="arabicPeriod"/>
            </a:pPr>
            <a:r>
              <a:rPr lang="en-US" altLang="en-US"/>
              <a:t>Reflexivity requires that workers continually reflect upon where the knowledge used for practice decisions comes from. It engages workers in </a:t>
            </a:r>
            <a:r>
              <a:rPr lang="en-US" altLang="en-US">
                <a:solidFill>
                  <a:srgbClr val="C00000"/>
                </a:solidFill>
              </a:rPr>
              <a:t>identifying</a:t>
            </a:r>
            <a:r>
              <a:rPr lang="en-US" altLang="en-US">
                <a:solidFill>
                  <a:srgbClr val="CC00FF"/>
                </a:solidFill>
              </a:rPr>
              <a:t> </a:t>
            </a:r>
            <a:r>
              <a:rPr lang="en-US" altLang="en-US"/>
              <a:t>and </a:t>
            </a:r>
            <a:r>
              <a:rPr lang="en-US" altLang="en-US">
                <a:solidFill>
                  <a:srgbClr val="C00000"/>
                </a:solidFill>
              </a:rPr>
              <a:t>analyzing</a:t>
            </a:r>
            <a:r>
              <a:rPr lang="en-US" altLang="en-US"/>
              <a:t> the influence of their </a:t>
            </a:r>
            <a:r>
              <a:rPr lang="en-US" altLang="en-US">
                <a:solidFill>
                  <a:srgbClr val="C00000"/>
                </a:solidFill>
              </a:rPr>
              <a:t>knowledge</a:t>
            </a:r>
            <a:r>
              <a:rPr lang="en-US" altLang="en-US"/>
              <a:t> on practice choices and decisions.</a:t>
            </a:r>
            <a:endParaRPr lang="en-US" altLang="en-US">
              <a:solidFill>
                <a:srgbClr val="C00000"/>
              </a:solidFill>
            </a:endParaRPr>
          </a:p>
          <a:p>
            <a:pPr marL="234950" indent="-234950" eaLnBrk="1" hangingPunct="1">
              <a:spcBef>
                <a:spcPct val="0"/>
              </a:spcBef>
              <a:buFontTx/>
              <a:buAutoNum type="arabicPeriod"/>
            </a:pPr>
            <a:endParaRPr lang="en-US" altLang="en-US"/>
          </a:p>
          <a:p>
            <a:pPr marL="234950" indent="-234950" eaLnBrk="1" hangingPunct="1">
              <a:spcBef>
                <a:spcPct val="0"/>
              </a:spcBef>
              <a:buFontTx/>
              <a:buAutoNum type="arabicPeriod"/>
            </a:pPr>
            <a:r>
              <a:rPr lang="en-US" altLang="en-US"/>
              <a:t>Workers recognize that personal belief systems, cultural assumptions and values, and prior life experiences influence how knowledge is constructed. It promotes </a:t>
            </a:r>
            <a:r>
              <a:rPr lang="en-US" altLang="en-US">
                <a:solidFill>
                  <a:srgbClr val="C00000"/>
                </a:solidFill>
              </a:rPr>
              <a:t>curiosity </a:t>
            </a:r>
            <a:r>
              <a:rPr lang="en-US" altLang="en-US"/>
              <a:t>and </a:t>
            </a:r>
            <a:r>
              <a:rPr lang="en-US" altLang="en-US">
                <a:solidFill>
                  <a:srgbClr val="C00000"/>
                </a:solidFill>
              </a:rPr>
              <a:t>willingness</a:t>
            </a:r>
            <a:r>
              <a:rPr lang="en-US" altLang="en-US"/>
              <a:t> to learn with, from, and about our clients. </a:t>
            </a:r>
          </a:p>
          <a:p>
            <a:pPr marL="234950" indent="-234950" eaLnBrk="1" hangingPunct="1">
              <a:spcBef>
                <a:spcPct val="0"/>
              </a:spcBef>
              <a:buFontTx/>
              <a:buAutoNum type="arabicPeriod"/>
            </a:pPr>
            <a:r>
              <a:rPr lang="en-US" altLang="en-US"/>
              <a:t>Characteristics of a reflexive worker include humility and openness to diverse perspectives and experiences, a non-judgmental approach to human experience and problem-solving and appreciation for the complementary knowledge shared by clients, workers, and systems.</a:t>
            </a:r>
          </a:p>
          <a:p>
            <a:pPr marL="234950" indent="-234950" eaLnBrk="1" hangingPunct="1">
              <a:spcBef>
                <a:spcPct val="0"/>
              </a:spcBef>
              <a:buFontTx/>
              <a:buAutoNum type="arabicPeriod"/>
            </a:pPr>
            <a:r>
              <a:rPr lang="en-US" altLang="en-US"/>
              <a:t>Reflexive practice acknowledges that </a:t>
            </a:r>
            <a:r>
              <a:rPr lang="en-US" altLang="en-US">
                <a:solidFill>
                  <a:srgbClr val="C00000"/>
                </a:solidFill>
              </a:rPr>
              <a:t>what we </a:t>
            </a:r>
            <a:r>
              <a:rPr lang="en-US" altLang="en-US" i="1">
                <a:solidFill>
                  <a:srgbClr val="C00000"/>
                </a:solidFill>
              </a:rPr>
              <a:t>do not </a:t>
            </a:r>
            <a:r>
              <a:rPr lang="en-US" altLang="en-US">
                <a:solidFill>
                  <a:srgbClr val="C00000"/>
                </a:solidFill>
              </a:rPr>
              <a:t>know </a:t>
            </a:r>
            <a:r>
              <a:rPr lang="en-US" altLang="en-US"/>
              <a:t>is as important as </a:t>
            </a:r>
            <a:r>
              <a:rPr lang="en-US" altLang="en-US">
                <a:solidFill>
                  <a:srgbClr val="C00000"/>
                </a:solidFill>
              </a:rPr>
              <a:t>what we </a:t>
            </a:r>
            <a:r>
              <a:rPr lang="en-US" altLang="en-US" i="1">
                <a:solidFill>
                  <a:srgbClr val="C00000"/>
                </a:solidFill>
              </a:rPr>
              <a:t>do</a:t>
            </a:r>
            <a:r>
              <a:rPr lang="en-US" altLang="en-US">
                <a:solidFill>
                  <a:srgbClr val="C00000"/>
                </a:solidFill>
              </a:rPr>
              <a:t> know.</a:t>
            </a:r>
          </a:p>
          <a:p>
            <a:pPr marL="234950" indent="-234950" eaLnBrk="1" hangingPunct="1">
              <a:spcBef>
                <a:spcPct val="0"/>
              </a:spcBef>
              <a:buFontTx/>
              <a:buAutoNum type="arabicPeriod"/>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A5AB9A-091B-4B6D-8CFC-B98DA420CCE2}" type="slidenum">
              <a:rPr lang="en-US" altLang="en-US"/>
              <a:pPr eaLnBrk="1" hangingPunct="1"/>
              <a:t>5</a:t>
            </a:fld>
            <a:endParaRPr lang="en-US" altLang="en-US"/>
          </a:p>
        </p:txBody>
      </p:sp>
    </p:spTree>
    <p:extLst>
      <p:ext uri="{BB962C8B-B14F-4D97-AF65-F5344CB8AC3E}">
        <p14:creationId xmlns:p14="http://schemas.microsoft.com/office/powerpoint/2010/main" val="191470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These unifying principles are applied and illustrated throughout the text:</a:t>
            </a:r>
          </a:p>
          <a:p>
            <a:r>
              <a:rPr lang="en-US" altLang="en-US" dirty="0"/>
              <a:t>1. Children are </a:t>
            </a:r>
            <a:r>
              <a:rPr lang="en-US" altLang="en-US" dirty="0">
                <a:solidFill>
                  <a:srgbClr val="C00000"/>
                </a:solidFill>
              </a:rPr>
              <a:t>resilient </a:t>
            </a:r>
            <a:r>
              <a:rPr lang="en-US" altLang="en-US" dirty="0"/>
              <a:t>and </a:t>
            </a:r>
            <a:r>
              <a:rPr lang="en-US" altLang="en-US" dirty="0">
                <a:solidFill>
                  <a:srgbClr val="C00000"/>
                </a:solidFill>
              </a:rPr>
              <a:t>thrive</a:t>
            </a:r>
            <a:r>
              <a:rPr lang="en-US" altLang="en-US" dirty="0"/>
              <a:t> if given opportunities and resources.</a:t>
            </a:r>
          </a:p>
          <a:p>
            <a:r>
              <a:rPr lang="en-US" altLang="en-US" dirty="0"/>
              <a:t>2. Children are </a:t>
            </a:r>
            <a:r>
              <a:rPr lang="en-US" altLang="en-US" dirty="0">
                <a:solidFill>
                  <a:srgbClr val="C00000"/>
                </a:solidFill>
              </a:rPr>
              <a:t>connected </a:t>
            </a:r>
            <a:r>
              <a:rPr lang="en-US" altLang="en-US" dirty="0"/>
              <a:t>to and </a:t>
            </a:r>
            <a:r>
              <a:rPr lang="en-US" altLang="en-US" dirty="0">
                <a:solidFill>
                  <a:srgbClr val="C00000"/>
                </a:solidFill>
              </a:rPr>
              <a:t>interdependent </a:t>
            </a:r>
            <a:r>
              <a:rPr lang="en-US" altLang="en-US" dirty="0"/>
              <a:t>with their parents, caregivers and social environments.</a:t>
            </a:r>
          </a:p>
          <a:p>
            <a:r>
              <a:rPr lang="en-US" altLang="en-US" dirty="0"/>
              <a:t>3. The child-worker </a:t>
            </a:r>
            <a:r>
              <a:rPr lang="en-US" altLang="en-US" dirty="0">
                <a:solidFill>
                  <a:srgbClr val="C00000"/>
                </a:solidFill>
              </a:rPr>
              <a:t>relationship</a:t>
            </a:r>
            <a:r>
              <a:rPr lang="en-US" altLang="en-US" dirty="0"/>
              <a:t> is a powerful tool in the process of change and healing.</a:t>
            </a:r>
          </a:p>
          <a:p>
            <a:pPr eaLnBrk="1" hangingPunct="1">
              <a:spcBef>
                <a:spcPct val="0"/>
              </a:spcBef>
            </a:pP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3F92F8-9FAE-4D2F-BFED-789E4A7386CB}" type="slidenum">
              <a:rPr lang="en-US" altLang="en-US"/>
              <a:pPr eaLnBrk="1" hangingPunct="1"/>
              <a:t>6</a:t>
            </a:fld>
            <a:endParaRPr lang="en-US" altLang="en-US"/>
          </a:p>
        </p:txBody>
      </p:sp>
    </p:spTree>
    <p:extLst>
      <p:ext uri="{BB962C8B-B14F-4D97-AF65-F5344CB8AC3E}">
        <p14:creationId xmlns:p14="http://schemas.microsoft.com/office/powerpoint/2010/main" val="251402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35115" indent="-235115" eaLnBrk="1" fontAlgn="auto" hangingPunct="1">
              <a:spcBef>
                <a:spcPts val="0"/>
              </a:spcBef>
              <a:spcAft>
                <a:spcPts val="0"/>
              </a:spcAft>
              <a:buFontTx/>
              <a:buAutoNum type="arabicPeriod"/>
              <a:defRPr/>
            </a:pPr>
            <a:r>
              <a:rPr lang="en-US" dirty="0"/>
              <a:t>Complex and interacting factors influence child and family experience including those that contribute to problems in functioning within social, familial, and institutional environments.</a:t>
            </a:r>
          </a:p>
          <a:p>
            <a:pPr marL="235115" indent="-235115" eaLnBrk="1" fontAlgn="auto" hangingPunct="1">
              <a:spcBef>
                <a:spcPts val="0"/>
              </a:spcBef>
              <a:spcAft>
                <a:spcPts val="0"/>
              </a:spcAft>
              <a:buFontTx/>
              <a:buAutoNum type="arabicPeriod"/>
              <a:defRPr/>
            </a:pPr>
            <a:r>
              <a:rPr lang="en-US" dirty="0"/>
              <a:t>Common influential factors reside in biological, psychological, relational, social, cultural, political, spiritual, and phenomenological (meaning-making) domains.</a:t>
            </a:r>
          </a:p>
          <a:p>
            <a:pPr marL="235115" indent="-235115" eaLnBrk="1" fontAlgn="auto" hangingPunct="1">
              <a:spcBef>
                <a:spcPts val="0"/>
              </a:spcBef>
              <a:spcAft>
                <a:spcPts val="0"/>
              </a:spcAft>
              <a:buFontTx/>
              <a:buAutoNum type="arabicPeriod"/>
              <a:defRPr/>
            </a:pPr>
            <a:r>
              <a:rPr lang="en-US" dirty="0"/>
              <a:t>Reactions to life’s problems and circumstances are unique; responsive to factors cited above and to the meaning people make of their experiences.</a:t>
            </a:r>
          </a:p>
          <a:p>
            <a:pPr eaLnBrk="1" fontAlgn="auto" hangingPunct="1">
              <a:spcBef>
                <a:spcPts val="0"/>
              </a:spcBef>
              <a:spcAft>
                <a:spcPts val="0"/>
              </a:spcAft>
              <a:defRPr/>
            </a:pPr>
            <a:r>
              <a:rPr lang="en-US" dirty="0"/>
              <a:t> </a:t>
            </a:r>
          </a:p>
          <a:p>
            <a:pPr marL="235115" indent="-235115" eaLnBrk="1" fontAlgn="auto" hangingPunct="1">
              <a:spcBef>
                <a:spcPts val="0"/>
              </a:spcBef>
              <a:spcAft>
                <a:spcPts val="0"/>
              </a:spcAft>
              <a:defRPr/>
            </a:pPr>
            <a:r>
              <a:rPr lang="en-US" dirty="0"/>
              <a:t>Photo 1: Gerald </a:t>
            </a:r>
            <a:r>
              <a:rPr lang="en-US" dirty="0" err="1"/>
              <a:t>Yuvallos</a:t>
            </a:r>
            <a:r>
              <a:rPr lang="en-US" dirty="0"/>
              <a:t>' </a:t>
            </a:r>
            <a:r>
              <a:rPr lang="en-US" dirty="0" err="1"/>
              <a:t>photostream</a:t>
            </a:r>
            <a:r>
              <a:rPr lang="en-US" dirty="0"/>
              <a:t> on </a:t>
            </a:r>
            <a:r>
              <a:rPr lang="en-US" dirty="0" err="1"/>
              <a:t>flickr</a:t>
            </a:r>
            <a:r>
              <a:rPr lang="en-US" dirty="0"/>
              <a:t>; Photos 2 courtesy of Shelley Cohen Konrad; Photo 3 Getty; Photo 4 Courtesy of Kino </a:t>
            </a:r>
            <a:r>
              <a:rPr lang="en-US" dirty="0" err="1"/>
              <a:t>Lorber</a:t>
            </a:r>
            <a:r>
              <a:rPr lang="en-US" dirty="0"/>
              <a:t> Inc.</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A31CAA-B3AC-445A-8575-9497C0768664}" type="slidenum">
              <a:rPr lang="en-US" altLang="en-US"/>
              <a:pPr eaLnBrk="1" hangingPunct="1"/>
              <a:t>7</a:t>
            </a:fld>
            <a:endParaRPr lang="en-US" altLang="en-US"/>
          </a:p>
        </p:txBody>
      </p:sp>
    </p:spTree>
    <p:extLst>
      <p:ext uri="{BB962C8B-B14F-4D97-AF65-F5344CB8AC3E}">
        <p14:creationId xmlns:p14="http://schemas.microsoft.com/office/powerpoint/2010/main" val="278621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drawing above</a:t>
            </a:r>
            <a:r>
              <a:rPr lang="en-US" altLang="en-US" baseline="0" dirty="0"/>
              <a:t> shows one child enjoying a clown painting while another is frightened by it. Drawing by HE Konrad.</a:t>
            </a:r>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1E6C7-3436-4760-8870-E383AA58A594}" type="slidenum">
              <a:rPr lang="en-US" altLang="en-US"/>
              <a:pPr eaLnBrk="1" hangingPunct="1"/>
              <a:t>8</a:t>
            </a:fld>
            <a:endParaRPr lang="en-US" altLang="en-US"/>
          </a:p>
        </p:txBody>
      </p:sp>
    </p:spTree>
    <p:extLst>
      <p:ext uri="{BB962C8B-B14F-4D97-AF65-F5344CB8AC3E}">
        <p14:creationId xmlns:p14="http://schemas.microsoft.com/office/powerpoint/2010/main" val="4162840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families</a:t>
            </a:r>
            <a:r>
              <a:rPr lang="en-US" baseline="0" dirty="0"/>
              <a:t> may experience similar circumstances and events, differential resources, family supports, culture, and life views affect how they will respond and act. Getting to know each family’s strengths, capacities for resilience and vulnerabilities is central to providing effective service. Recognizing culture and its influence is also key to best practice.</a:t>
            </a:r>
            <a:endParaRPr lang="en-US" dirty="0"/>
          </a:p>
        </p:txBody>
      </p:sp>
      <p:sp>
        <p:nvSpPr>
          <p:cNvPr id="4" name="Slide Number Placeholder 3"/>
          <p:cNvSpPr>
            <a:spLocks noGrp="1"/>
          </p:cNvSpPr>
          <p:nvPr>
            <p:ph type="sldNum" sz="quarter" idx="10"/>
          </p:nvPr>
        </p:nvSpPr>
        <p:spPr/>
        <p:txBody>
          <a:bodyPr/>
          <a:lstStyle/>
          <a:p>
            <a:fld id="{64C0FD62-438A-409A-93E0-5F68F956625B}" type="slidenum">
              <a:rPr lang="en-US" smtClean="0"/>
              <a:t>9</a:t>
            </a:fld>
            <a:endParaRPr lang="en-US"/>
          </a:p>
        </p:txBody>
      </p:sp>
    </p:spTree>
    <p:extLst>
      <p:ext uri="{BB962C8B-B14F-4D97-AF65-F5344CB8AC3E}">
        <p14:creationId xmlns:p14="http://schemas.microsoft.com/office/powerpoint/2010/main" val="5615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a:t>Guiding principles </a:t>
            </a:r>
            <a:r>
              <a:rPr lang="en-US" dirty="0"/>
              <a:t>influence workers’ attitudes and the application of these attitudes to practice skills. </a:t>
            </a:r>
          </a:p>
          <a:p>
            <a:pPr marL="235115" indent="-235115" eaLnBrk="1" fontAlgn="auto" hangingPunct="1">
              <a:spcBef>
                <a:spcPts val="0"/>
              </a:spcBef>
              <a:spcAft>
                <a:spcPts val="0"/>
              </a:spcAft>
              <a:buFontTx/>
              <a:buAutoNum type="arabicPeriod"/>
              <a:defRPr/>
            </a:pPr>
            <a:r>
              <a:rPr lang="en-US" dirty="0"/>
              <a:t>Child and family relational workers explicitly and respectfully invite clients and family into conversations aimed at building relationships and collectively finding solutions to problems.</a:t>
            </a:r>
          </a:p>
          <a:p>
            <a:pPr marL="235115" indent="-235115" eaLnBrk="1" fontAlgn="auto" hangingPunct="1">
              <a:spcBef>
                <a:spcPts val="0"/>
              </a:spcBef>
              <a:spcAft>
                <a:spcPts val="0"/>
              </a:spcAft>
              <a:buFontTx/>
              <a:buAutoNum type="arabicPeriod"/>
              <a:defRPr/>
            </a:pPr>
            <a:r>
              <a:rPr lang="en-US" dirty="0"/>
              <a:t>Workers are responsible for establishing relationally safe environments where clients can be open, candid, and engaged in their own discovery.</a:t>
            </a:r>
          </a:p>
          <a:p>
            <a:pPr marL="235115" indent="-235115" eaLnBrk="1" fontAlgn="auto" hangingPunct="1">
              <a:spcBef>
                <a:spcPts val="0"/>
              </a:spcBef>
              <a:spcAft>
                <a:spcPts val="0"/>
              </a:spcAft>
              <a:buFontTx/>
              <a:buAutoNum type="arabicPeriod"/>
              <a:defRPr/>
            </a:pPr>
            <a:r>
              <a:rPr lang="en-US" dirty="0"/>
              <a:t>Workers directly acknowledge that clients are the experts in their own experience. At the same time, they exhibit confidence that they have useful knowledge, experience, and resources to share. </a:t>
            </a:r>
          </a:p>
          <a:p>
            <a:pPr marL="235115" indent="-235115" eaLnBrk="1" fontAlgn="auto" hangingPunct="1">
              <a:spcBef>
                <a:spcPts val="0"/>
              </a:spcBef>
              <a:spcAft>
                <a:spcPts val="0"/>
              </a:spcAft>
              <a:buFontTx/>
              <a:buAutoNum type="arabicPeriod"/>
              <a:defRPr/>
            </a:pPr>
            <a:r>
              <a:rPr lang="en-US" dirty="0"/>
              <a:t>Workers must be able to bear witness to clients’ experiences while not being overwhelmed by it. In the end, openness to children’s and family’s stories is transformative.</a:t>
            </a:r>
          </a:p>
          <a:p>
            <a:pPr marL="235115" indent="-235115" eaLnBrk="1" fontAlgn="auto" hangingPunct="1">
              <a:spcBef>
                <a:spcPts val="0"/>
              </a:spcBef>
              <a:spcAft>
                <a:spcPts val="0"/>
              </a:spcAft>
              <a:defRPr/>
            </a:pPr>
            <a:r>
              <a:rPr lang="en-US" dirty="0"/>
              <a:t>Photo: </a:t>
            </a:r>
            <a:r>
              <a:rPr lang="en-US" u="sng" dirty="0">
                <a:hlinkClick r:id="rId3"/>
              </a:rPr>
              <a:t>commons.wikimedia.org</a:t>
            </a:r>
            <a:endParaRPr 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67EDCF-DFEC-40CF-A41A-626AF94B60CB}" type="slidenum">
              <a:rPr lang="en-US" altLang="en-US"/>
              <a:pPr eaLnBrk="1" hangingPunct="1"/>
              <a:t>10</a:t>
            </a:fld>
            <a:endParaRPr lang="en-US" altLang="en-US"/>
          </a:p>
        </p:txBody>
      </p:sp>
    </p:spTree>
    <p:extLst>
      <p:ext uri="{BB962C8B-B14F-4D97-AF65-F5344CB8AC3E}">
        <p14:creationId xmlns:p14="http://schemas.microsoft.com/office/powerpoint/2010/main" val="3718507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C340F4-BFBF-4C29-B5B8-56E071FFDC9C}"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10CD7-9EA9-401E-8973-ADBD2E81B48E}" type="slidenum">
              <a:rPr lang="en-US" smtClean="0"/>
              <a:t>‹#›</a:t>
            </a:fld>
            <a:endParaRPr lang="en-US"/>
          </a:p>
        </p:txBody>
      </p:sp>
    </p:spTree>
    <p:extLst>
      <p:ext uri="{BB962C8B-B14F-4D97-AF65-F5344CB8AC3E}">
        <p14:creationId xmlns:p14="http://schemas.microsoft.com/office/powerpoint/2010/main" val="142880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340F4-BFBF-4C29-B5B8-56E071FFDC9C}"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10CD7-9EA9-401E-8973-ADBD2E81B48E}" type="slidenum">
              <a:rPr lang="en-US" smtClean="0"/>
              <a:t>‹#›</a:t>
            </a:fld>
            <a:endParaRPr lang="en-US"/>
          </a:p>
        </p:txBody>
      </p:sp>
    </p:spTree>
    <p:extLst>
      <p:ext uri="{BB962C8B-B14F-4D97-AF65-F5344CB8AC3E}">
        <p14:creationId xmlns:p14="http://schemas.microsoft.com/office/powerpoint/2010/main" val="166509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340F4-BFBF-4C29-B5B8-56E071FFDC9C}"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10CD7-9EA9-401E-8973-ADBD2E81B48E}" type="slidenum">
              <a:rPr lang="en-US" smtClean="0"/>
              <a:t>‹#›</a:t>
            </a:fld>
            <a:endParaRPr lang="en-US"/>
          </a:p>
        </p:txBody>
      </p:sp>
    </p:spTree>
    <p:extLst>
      <p:ext uri="{BB962C8B-B14F-4D97-AF65-F5344CB8AC3E}">
        <p14:creationId xmlns:p14="http://schemas.microsoft.com/office/powerpoint/2010/main" val="72678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340F4-BFBF-4C29-B5B8-56E071FFDC9C}"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10CD7-9EA9-401E-8973-ADBD2E81B48E}" type="slidenum">
              <a:rPr lang="en-US" smtClean="0"/>
              <a:t>‹#›</a:t>
            </a:fld>
            <a:endParaRPr lang="en-US"/>
          </a:p>
        </p:txBody>
      </p:sp>
    </p:spTree>
    <p:extLst>
      <p:ext uri="{BB962C8B-B14F-4D97-AF65-F5344CB8AC3E}">
        <p14:creationId xmlns:p14="http://schemas.microsoft.com/office/powerpoint/2010/main" val="263700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C340F4-BFBF-4C29-B5B8-56E071FFDC9C}"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10CD7-9EA9-401E-8973-ADBD2E81B48E}" type="slidenum">
              <a:rPr lang="en-US" smtClean="0"/>
              <a:t>‹#›</a:t>
            </a:fld>
            <a:endParaRPr lang="en-US"/>
          </a:p>
        </p:txBody>
      </p:sp>
    </p:spTree>
    <p:extLst>
      <p:ext uri="{BB962C8B-B14F-4D97-AF65-F5344CB8AC3E}">
        <p14:creationId xmlns:p14="http://schemas.microsoft.com/office/powerpoint/2010/main" val="186850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C340F4-BFBF-4C29-B5B8-56E071FFDC9C}"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F10CD7-9EA9-401E-8973-ADBD2E81B48E}" type="slidenum">
              <a:rPr lang="en-US" smtClean="0"/>
              <a:t>‹#›</a:t>
            </a:fld>
            <a:endParaRPr lang="en-US"/>
          </a:p>
        </p:txBody>
      </p:sp>
    </p:spTree>
    <p:extLst>
      <p:ext uri="{BB962C8B-B14F-4D97-AF65-F5344CB8AC3E}">
        <p14:creationId xmlns:p14="http://schemas.microsoft.com/office/powerpoint/2010/main" val="383238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C340F4-BFBF-4C29-B5B8-56E071FFDC9C}" type="datetimeFigureOut">
              <a:rPr lang="en-US" smtClean="0"/>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F10CD7-9EA9-401E-8973-ADBD2E81B48E}" type="slidenum">
              <a:rPr lang="en-US" smtClean="0"/>
              <a:t>‹#›</a:t>
            </a:fld>
            <a:endParaRPr lang="en-US"/>
          </a:p>
        </p:txBody>
      </p:sp>
    </p:spTree>
    <p:extLst>
      <p:ext uri="{BB962C8B-B14F-4D97-AF65-F5344CB8AC3E}">
        <p14:creationId xmlns:p14="http://schemas.microsoft.com/office/powerpoint/2010/main" val="1531620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C340F4-BFBF-4C29-B5B8-56E071FFDC9C}" type="datetimeFigureOut">
              <a:rPr lang="en-US" smtClean="0"/>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F10CD7-9EA9-401E-8973-ADBD2E81B48E}" type="slidenum">
              <a:rPr lang="en-US" smtClean="0"/>
              <a:t>‹#›</a:t>
            </a:fld>
            <a:endParaRPr lang="en-US"/>
          </a:p>
        </p:txBody>
      </p:sp>
    </p:spTree>
    <p:extLst>
      <p:ext uri="{BB962C8B-B14F-4D97-AF65-F5344CB8AC3E}">
        <p14:creationId xmlns:p14="http://schemas.microsoft.com/office/powerpoint/2010/main" val="95302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340F4-BFBF-4C29-B5B8-56E071FFDC9C}" type="datetimeFigureOut">
              <a:rPr lang="en-US" smtClean="0"/>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F10CD7-9EA9-401E-8973-ADBD2E81B48E}" type="slidenum">
              <a:rPr lang="en-US" smtClean="0"/>
              <a:t>‹#›</a:t>
            </a:fld>
            <a:endParaRPr lang="en-US"/>
          </a:p>
        </p:txBody>
      </p:sp>
    </p:spTree>
    <p:extLst>
      <p:ext uri="{BB962C8B-B14F-4D97-AF65-F5344CB8AC3E}">
        <p14:creationId xmlns:p14="http://schemas.microsoft.com/office/powerpoint/2010/main" val="155317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C340F4-BFBF-4C29-B5B8-56E071FFDC9C}"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F10CD7-9EA9-401E-8973-ADBD2E81B48E}" type="slidenum">
              <a:rPr lang="en-US" smtClean="0"/>
              <a:t>‹#›</a:t>
            </a:fld>
            <a:endParaRPr lang="en-US"/>
          </a:p>
        </p:txBody>
      </p:sp>
    </p:spTree>
    <p:extLst>
      <p:ext uri="{BB962C8B-B14F-4D97-AF65-F5344CB8AC3E}">
        <p14:creationId xmlns:p14="http://schemas.microsoft.com/office/powerpoint/2010/main" val="37361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C340F4-BFBF-4C29-B5B8-56E071FFDC9C}"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F10CD7-9EA9-401E-8973-ADBD2E81B48E}" type="slidenum">
              <a:rPr lang="en-US" smtClean="0"/>
              <a:t>‹#›</a:t>
            </a:fld>
            <a:endParaRPr lang="en-US"/>
          </a:p>
        </p:txBody>
      </p:sp>
    </p:spTree>
    <p:extLst>
      <p:ext uri="{BB962C8B-B14F-4D97-AF65-F5344CB8AC3E}">
        <p14:creationId xmlns:p14="http://schemas.microsoft.com/office/powerpoint/2010/main" val="200995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340F4-BFBF-4C29-B5B8-56E071FFDC9C}" type="datetimeFigureOut">
              <a:rPr lang="en-US" smtClean="0"/>
              <a:t>7/16/2019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10CD7-9EA9-401E-8973-ADBD2E81B48E}" type="slidenum">
              <a:rPr lang="en-US" smtClean="0"/>
              <a:t>‹#›</a:t>
            </a:fld>
            <a:endParaRPr lang="en-US"/>
          </a:p>
        </p:txBody>
      </p:sp>
    </p:spTree>
    <p:extLst>
      <p:ext uri="{BB962C8B-B14F-4D97-AF65-F5344CB8AC3E}">
        <p14:creationId xmlns:p14="http://schemas.microsoft.com/office/powerpoint/2010/main" val="2264269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8427" r="7240" b="1"/>
          <a:stretch/>
        </p:blipFill>
        <p:spPr>
          <a:xfrm>
            <a:off x="20" y="1"/>
            <a:ext cx="9143980" cy="6857999"/>
          </a:xfrm>
          <a:prstGeom prst="rect">
            <a:avLst/>
          </a:prstGeom>
        </p:spPr>
      </p:pic>
      <p:sp>
        <p:nvSpPr>
          <p:cNvPr id="2" name="Title 1"/>
          <p:cNvSpPr>
            <a:spLocks noGrp="1"/>
          </p:cNvSpPr>
          <p:nvPr>
            <p:ph type="ctrTitle"/>
          </p:nvPr>
        </p:nvSpPr>
        <p:spPr>
          <a:xfrm>
            <a:off x="1143000" y="1122362"/>
            <a:ext cx="6858000" cy="2900518"/>
          </a:xfrm>
        </p:spPr>
        <p:txBody>
          <a:bodyPr>
            <a:normAutofit/>
          </a:bodyPr>
          <a:lstStyle/>
          <a:p>
            <a:r>
              <a:rPr lang="en-US">
                <a:solidFill>
                  <a:srgbClr val="FFFFFF"/>
                </a:solidFill>
              </a:rPr>
              <a:t>Chapter 1: Introduction to Relational Practice</a:t>
            </a:r>
          </a:p>
        </p:txBody>
      </p:sp>
    </p:spTree>
    <p:extLst>
      <p:ext uri="{BB962C8B-B14F-4D97-AF65-F5344CB8AC3E}">
        <p14:creationId xmlns:p14="http://schemas.microsoft.com/office/powerpoint/2010/main" val="39103650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705076"/>
          </a:xfrm>
          <a:noFill/>
        </p:spPr>
        <p:txBody>
          <a:bodyPr>
            <a:normAutofit/>
          </a:bodyPr>
          <a:lstStyle/>
          <a:p>
            <a:pPr algn="ctr">
              <a:defRPr/>
            </a:pPr>
            <a:r>
              <a:rPr lang="en-US" sz="3600" dirty="0">
                <a:solidFill>
                  <a:schemeClr val="accent6">
                    <a:lumMod val="75000"/>
                  </a:schemeClr>
                </a:solidFill>
              </a:rPr>
              <a:t>The Client/Worker Relationship</a:t>
            </a:r>
            <a:endParaRPr lang="en-US" sz="3600" dirty="0"/>
          </a:p>
        </p:txBody>
      </p:sp>
      <p:sp>
        <p:nvSpPr>
          <p:cNvPr id="7" name="Down Arrow Callout 6"/>
          <p:cNvSpPr/>
          <p:nvPr/>
        </p:nvSpPr>
        <p:spPr>
          <a:xfrm>
            <a:off x="3657600" y="1221922"/>
            <a:ext cx="1828800" cy="1371600"/>
          </a:xfrm>
          <a:prstGeom prst="downArrowCallou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Dynamic </a:t>
            </a:r>
          </a:p>
          <a:p>
            <a:pPr algn="ctr">
              <a:defRPr/>
            </a:pPr>
            <a:r>
              <a:rPr lang="en-US" dirty="0"/>
              <a:t>&amp; </a:t>
            </a:r>
          </a:p>
          <a:p>
            <a:pPr algn="ctr">
              <a:defRPr/>
            </a:pPr>
            <a:r>
              <a:rPr lang="en-US" dirty="0"/>
              <a:t>Interactive</a:t>
            </a:r>
          </a:p>
        </p:txBody>
      </p:sp>
      <p:sp>
        <p:nvSpPr>
          <p:cNvPr id="8" name="Right Arrow Callout 7"/>
          <p:cNvSpPr/>
          <p:nvPr/>
        </p:nvSpPr>
        <p:spPr>
          <a:xfrm>
            <a:off x="990600" y="3215936"/>
            <a:ext cx="1828800" cy="1371600"/>
          </a:xfrm>
          <a:prstGeom prst="right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Safe</a:t>
            </a:r>
          </a:p>
          <a:p>
            <a:pPr algn="ctr">
              <a:defRPr/>
            </a:pPr>
            <a:r>
              <a:rPr lang="en-US" dirty="0"/>
              <a:t>&amp; </a:t>
            </a:r>
          </a:p>
          <a:p>
            <a:pPr algn="ctr">
              <a:defRPr/>
            </a:pPr>
            <a:r>
              <a:rPr lang="en-US" dirty="0"/>
              <a:t>Open</a:t>
            </a:r>
          </a:p>
        </p:txBody>
      </p:sp>
      <p:sp>
        <p:nvSpPr>
          <p:cNvPr id="9" name="Left Arrow Callout 8"/>
          <p:cNvSpPr/>
          <p:nvPr/>
        </p:nvSpPr>
        <p:spPr>
          <a:xfrm>
            <a:off x="6477000" y="3215936"/>
            <a:ext cx="1828800" cy="1295400"/>
          </a:xfrm>
          <a:prstGeom prst="lef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Engaged </a:t>
            </a:r>
          </a:p>
          <a:p>
            <a:pPr>
              <a:defRPr/>
            </a:pPr>
            <a:r>
              <a:rPr lang="en-US" dirty="0"/>
              <a:t>       &amp; </a:t>
            </a:r>
          </a:p>
          <a:p>
            <a:pPr algn="ctr">
              <a:defRPr/>
            </a:pPr>
            <a:r>
              <a:rPr lang="en-US" dirty="0"/>
              <a:t>Two-way</a:t>
            </a:r>
          </a:p>
        </p:txBody>
      </p:sp>
      <p:sp>
        <p:nvSpPr>
          <p:cNvPr id="10" name="Up Arrow Callout 9"/>
          <p:cNvSpPr/>
          <p:nvPr/>
        </p:nvSpPr>
        <p:spPr>
          <a:xfrm>
            <a:off x="3657600" y="5133751"/>
            <a:ext cx="1828800" cy="1219200"/>
          </a:xfrm>
          <a:prstGeom prst="up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Transformative</a:t>
            </a:r>
          </a:p>
        </p:txBody>
      </p:sp>
      <p:pic>
        <p:nvPicPr>
          <p:cNvPr id="12295"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10706" y="2816680"/>
            <a:ext cx="3074988" cy="20939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57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pPr>
              <a:defRPr/>
            </a:pPr>
            <a:r>
              <a:rPr lang="en-US"/>
              <a:t>Research/Inquiry</a:t>
            </a:r>
          </a:p>
        </p:txBody>
      </p:sp>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04800" y="1600200"/>
            <a:ext cx="8839200" cy="5104855"/>
          </a:xfrm>
          <a:ln>
            <a:solidFill>
              <a:schemeClr val="bg1"/>
            </a:solidFill>
            <a:miter lim="800000"/>
            <a:headEnd/>
            <a:tailEnd/>
          </a:ln>
          <a:extLst/>
        </p:spPr>
        <p:txBody>
          <a:bodyPr/>
          <a:lstStyle/>
          <a:p>
            <a:pPr marL="0" indent="0">
              <a:buFontTx/>
              <a:buNone/>
              <a:defRPr/>
            </a:pPr>
            <a:endParaRPr lang="en-US"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0" indent="0" algn="ctr">
              <a:buFontTx/>
              <a:buNone/>
              <a:defRPr/>
            </a:pPr>
            <a:r>
              <a:rPr lang="en-US" sz="4800" b="1" dirty="0">
                <a:ln w="12700">
                  <a:solidFill>
                    <a:schemeClr val="tx2">
                      <a:satMod val="155000"/>
                    </a:schemeClr>
                  </a:solidFill>
                  <a:prstDash val="solid"/>
                </a:ln>
                <a:solidFill>
                  <a:srgbClr val="754AEE"/>
                </a:solidFill>
                <a:effectLst>
                  <a:outerShdw blurRad="41275" dist="20320" dir="1800000" algn="tl" rotWithShape="0">
                    <a:srgbClr val="000000">
                      <a:alpha val="40000"/>
                    </a:srgbClr>
                  </a:outerShdw>
                </a:effectLst>
              </a:rPr>
              <a:t>                                 </a:t>
            </a:r>
            <a:endParaRPr lang="en-US" sz="2000" b="1" dirty="0">
              <a:solidFill>
                <a:srgbClr val="C00000"/>
              </a:solidFill>
            </a:endParaRPr>
          </a:p>
        </p:txBody>
      </p:sp>
      <p:graphicFrame>
        <p:nvGraphicFramePr>
          <p:cNvPr id="6" name="Diagram 5"/>
          <p:cNvGraphicFramePr/>
          <p:nvPr>
            <p:extLst>
              <p:ext uri="{D42A27DB-BD31-4B8C-83A1-F6EECF244321}">
                <p14:modId xmlns:p14="http://schemas.microsoft.com/office/powerpoint/2010/main" val="1258844896"/>
              </p:ext>
            </p:extLst>
          </p:nvPr>
        </p:nvGraphicFramePr>
        <p:xfrm>
          <a:off x="3724073" y="2438400"/>
          <a:ext cx="4939867"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855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pPr>
              <a:defRPr/>
            </a:pPr>
            <a:r>
              <a:rPr lang="en-US" sz="3500">
                <a:solidFill>
                  <a:srgbClr val="FFFFFF"/>
                </a:solidFill>
              </a:rPr>
              <a:t>Reflexivity</a:t>
            </a:r>
          </a:p>
        </p:txBody>
      </p:sp>
      <p:graphicFrame>
        <p:nvGraphicFramePr>
          <p:cNvPr id="15" name="Diagram 14"/>
          <p:cNvGraphicFramePr/>
          <p:nvPr>
            <p:extLst>
              <p:ext uri="{D42A27DB-BD31-4B8C-83A1-F6EECF244321}">
                <p14:modId xmlns:p14="http://schemas.microsoft.com/office/powerpoint/2010/main" val="26793681"/>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6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6"/>
            <a:ext cx="2738601" cy="1676603"/>
          </a:xfrm>
        </p:spPr>
        <p:txBody>
          <a:bodyPr>
            <a:normAutofit/>
          </a:bodyPr>
          <a:lstStyle/>
          <a:p>
            <a:pPr>
              <a:defRPr/>
            </a:pPr>
            <a:r>
              <a:rPr lang="en-US" sz="3700"/>
              <a:t>The Boy in the Waiting Room</a:t>
            </a:r>
          </a:p>
        </p:txBody>
      </p:sp>
      <p:sp>
        <p:nvSpPr>
          <p:cNvPr id="15363" name="Content Placeholder 3"/>
          <p:cNvSpPr>
            <a:spLocks noGrp="1"/>
          </p:cNvSpPr>
          <p:nvPr>
            <p:ph idx="1"/>
          </p:nvPr>
        </p:nvSpPr>
        <p:spPr>
          <a:xfrm>
            <a:off x="486698" y="2438400"/>
            <a:ext cx="2738599" cy="3785419"/>
          </a:xfrm>
        </p:spPr>
        <p:txBody>
          <a:bodyPr>
            <a:normAutofit/>
          </a:bodyPr>
          <a:lstStyle/>
          <a:p>
            <a:pPr marL="0" indent="0">
              <a:buFontTx/>
              <a:buNone/>
            </a:pPr>
            <a:endParaRPr lang="en-US" altLang="en-US" sz="1600"/>
          </a:p>
          <a:p>
            <a:pPr marL="0" indent="0">
              <a:buFontTx/>
              <a:buNone/>
            </a:pPr>
            <a:endParaRPr lang="en-US" altLang="en-US" sz="1600"/>
          </a:p>
          <a:p>
            <a:pPr marL="0" indent="0">
              <a:buFontTx/>
              <a:buNone/>
            </a:pPr>
            <a:endParaRPr lang="en-US" altLang="en-US" sz="1600"/>
          </a:p>
          <a:p>
            <a:pPr marL="0" indent="0">
              <a:buFontTx/>
              <a:buNone/>
            </a:pPr>
            <a:endParaRPr lang="en-US" altLang="en-US" sz="1600"/>
          </a:p>
          <a:p>
            <a:pPr marL="0" indent="0">
              <a:buFontTx/>
              <a:buNone/>
            </a:pPr>
            <a:endParaRPr lang="en-US" altLang="en-US" sz="1600"/>
          </a:p>
          <a:p>
            <a:pPr marL="0" indent="0">
              <a:buFontTx/>
              <a:buNone/>
            </a:pPr>
            <a:endParaRPr lang="en-US" altLang="en-US" sz="1600"/>
          </a:p>
          <a:p>
            <a:pPr marL="0" indent="0">
              <a:buFontTx/>
              <a:buNone/>
            </a:pPr>
            <a:endParaRPr lang="en-US" altLang="en-US" sz="1600"/>
          </a:p>
          <a:p>
            <a:pPr marL="0" indent="0">
              <a:buFontTx/>
              <a:buNone/>
            </a:pPr>
            <a:endParaRPr lang="en-US" altLang="en-US" sz="1600"/>
          </a:p>
          <a:p>
            <a:pPr marL="0" indent="0">
              <a:buFontTx/>
              <a:buNone/>
            </a:pPr>
            <a:r>
              <a:rPr lang="en-US" altLang="en-US" sz="1600"/>
              <a:t>       </a:t>
            </a:r>
          </a:p>
          <a:p>
            <a:pPr marL="0" indent="0">
              <a:buFontTx/>
              <a:buNone/>
            </a:pPr>
            <a:endParaRPr lang="en-US" altLang="en-US" sz="1600"/>
          </a:p>
        </p:txBody>
      </p:sp>
      <p:pic>
        <p:nvPicPr>
          <p:cNvPr id="1536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9189" r="-1" b="-1"/>
          <a:stretch/>
        </p:blipFill>
        <p:spPr bwMode="auto">
          <a:xfrm>
            <a:off x="3479292" y="10"/>
            <a:ext cx="5664708" cy="685799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69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defRPr/>
            </a:pPr>
            <a:r>
              <a:rPr lang="en-US" sz="3400">
                <a:solidFill>
                  <a:schemeClr val="accent1"/>
                </a:solidFill>
              </a:rPr>
              <a:t>Conversation Starters</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387" name="Content Placeholder 2"/>
          <p:cNvSpPr>
            <a:spLocks noGrp="1"/>
          </p:cNvSpPr>
          <p:nvPr>
            <p:ph idx="1"/>
          </p:nvPr>
        </p:nvSpPr>
        <p:spPr>
          <a:xfrm>
            <a:off x="4119500" y="411480"/>
            <a:ext cx="4783327" cy="7294881"/>
          </a:xfrm>
        </p:spPr>
        <p:txBody>
          <a:bodyPr anchor="ctr">
            <a:normAutofit/>
          </a:bodyPr>
          <a:lstStyle/>
          <a:p>
            <a:pPr marL="514350" indent="-514350">
              <a:buFontTx/>
              <a:buAutoNum type="arabicPeriod"/>
            </a:pPr>
            <a:r>
              <a:rPr lang="en-US" altLang="en-US" sz="2400" dirty="0"/>
              <a:t>What do you think you know about Roger? Mrs. Miller?</a:t>
            </a:r>
          </a:p>
          <a:p>
            <a:pPr marL="514350" indent="-514350">
              <a:buFontTx/>
              <a:buAutoNum type="arabicPeriod"/>
            </a:pPr>
            <a:r>
              <a:rPr lang="en-US" altLang="en-US" sz="2400" dirty="0"/>
              <a:t>What further information do you need to develop a relational assessment?</a:t>
            </a:r>
          </a:p>
          <a:p>
            <a:pPr marL="514350" indent="-514350">
              <a:buFontTx/>
              <a:buAutoNum type="arabicPeriod"/>
            </a:pPr>
            <a:r>
              <a:rPr lang="en-US" altLang="en-US" sz="2400" dirty="0"/>
              <a:t>What contextual factors should you consider? </a:t>
            </a:r>
          </a:p>
          <a:p>
            <a:pPr marL="514350" indent="-514350">
              <a:buFontTx/>
              <a:buAutoNum type="arabicPeriod"/>
            </a:pPr>
            <a:r>
              <a:rPr lang="en-US" altLang="en-US" sz="2400" dirty="0"/>
              <a:t>How will your attitudes, values, and experiences influence the assessment process? How will you address these effects?</a:t>
            </a:r>
          </a:p>
          <a:p>
            <a:pPr marL="514350" indent="-514350">
              <a:buFontTx/>
              <a:buAutoNum type="arabicPeriod"/>
            </a:pPr>
            <a:r>
              <a:rPr lang="en-US" altLang="en-US" sz="2400" dirty="0"/>
              <a:t>Who will you include on the assessment and planning team?</a:t>
            </a:r>
          </a:p>
          <a:p>
            <a:pPr marL="514350" indent="-514350">
              <a:buFontTx/>
              <a:buAutoNum type="arabicPeriod"/>
            </a:pPr>
            <a:r>
              <a:rPr lang="en-US" altLang="en-US" sz="2400" dirty="0"/>
              <a:t>What factors and resources will improve the likelihood for a positive alliance with Roger and his family system?</a:t>
            </a:r>
          </a:p>
          <a:p>
            <a:pPr marL="514350" indent="-514350">
              <a:buFontTx/>
              <a:buAutoNum type="arabicPeriod"/>
            </a:pPr>
            <a:endParaRPr lang="en-US" altLang="en-US" sz="1900" dirty="0"/>
          </a:p>
          <a:p>
            <a:pPr marL="514350" indent="-514350">
              <a:buFontTx/>
              <a:buAutoNum type="arabicPeriod"/>
            </a:pPr>
            <a:endParaRPr lang="en-US" altLang="en-US" sz="1900" dirty="0"/>
          </a:p>
          <a:p>
            <a:pPr marL="514350" indent="-514350">
              <a:buFontTx/>
              <a:buAutoNum type="arabicPeriod"/>
            </a:pPr>
            <a:endParaRPr lang="en-US" altLang="en-US" sz="1900" dirty="0"/>
          </a:p>
        </p:txBody>
      </p:sp>
    </p:spTree>
    <p:extLst>
      <p:ext uri="{BB962C8B-B14F-4D97-AF65-F5344CB8AC3E}">
        <p14:creationId xmlns:p14="http://schemas.microsoft.com/office/powerpoint/2010/main" val="56442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249362"/>
          </a:xfrm>
          <a:noFill/>
        </p:spPr>
        <p:txBody>
          <a:bodyPr/>
          <a:lstStyle/>
          <a:p>
            <a:pPr algn="ctr">
              <a:defRPr/>
            </a:pPr>
            <a:r>
              <a:rPr lang="en-US" sz="3600" dirty="0"/>
              <a:t>Relational Practice: Key Concepts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81145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0" name="TextBox 4"/>
          <p:cNvSpPr txBox="1">
            <a:spLocks noChangeArrowheads="1"/>
          </p:cNvSpPr>
          <p:nvPr/>
        </p:nvSpPr>
        <p:spPr bwMode="auto">
          <a:xfrm>
            <a:off x="3398838" y="3429000"/>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a:p>
            <a:pPr eaLnBrk="1" hangingPunct="1"/>
            <a:r>
              <a:rPr lang="en-US" altLang="en-US" sz="2400">
                <a:solidFill>
                  <a:srgbClr val="C00000"/>
                </a:solidFill>
              </a:rPr>
              <a:t>Research</a:t>
            </a:r>
          </a:p>
        </p:txBody>
      </p:sp>
    </p:spTree>
    <p:extLst>
      <p:ext uri="{BB962C8B-B14F-4D97-AF65-F5344CB8AC3E}">
        <p14:creationId xmlns:p14="http://schemas.microsoft.com/office/powerpoint/2010/main" val="3440797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0181" b="11081"/>
          <a:stretch/>
        </p:blipFill>
        <p:spPr>
          <a:xfrm>
            <a:off x="20" y="10"/>
            <a:ext cx="9143980" cy="4666928"/>
          </a:xfrm>
          <a:prstGeom prst="rect">
            <a:avLst/>
          </a:prstGeom>
        </p:spPr>
      </p:pic>
      <p:pic>
        <p:nvPicPr>
          <p:cNvPr id="72" name="Picture 71">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4" name="Oval 73">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748" y="4551037"/>
            <a:ext cx="3766337" cy="1509931"/>
          </a:xfrm>
        </p:spPr>
        <p:txBody>
          <a:bodyPr>
            <a:normAutofit/>
          </a:bodyPr>
          <a:lstStyle/>
          <a:p>
            <a:pPr>
              <a:defRPr/>
            </a:pPr>
            <a:r>
              <a:rPr lang="en-US" sz="3500">
                <a:solidFill>
                  <a:srgbClr val="000000"/>
                </a:solidFill>
              </a:rPr>
              <a:t>Relationship</a:t>
            </a:r>
          </a:p>
        </p:txBody>
      </p:sp>
      <p:sp>
        <p:nvSpPr>
          <p:cNvPr id="5123" name="Content Placeholder 14"/>
          <p:cNvSpPr>
            <a:spLocks noGrp="1"/>
          </p:cNvSpPr>
          <p:nvPr>
            <p:ph idx="1"/>
          </p:nvPr>
        </p:nvSpPr>
        <p:spPr>
          <a:xfrm>
            <a:off x="4852685" y="4551037"/>
            <a:ext cx="3694808" cy="2185043"/>
          </a:xfrm>
        </p:spPr>
        <p:txBody>
          <a:bodyPr anchor="ctr">
            <a:normAutofit/>
          </a:bodyPr>
          <a:lstStyle/>
          <a:p>
            <a:pPr marL="0" indent="0">
              <a:buFontTx/>
              <a:buNone/>
            </a:pPr>
            <a:r>
              <a:rPr lang="en-US" altLang="en-US" sz="2400" dirty="0">
                <a:solidFill>
                  <a:srgbClr val="000000"/>
                </a:solidFill>
              </a:rPr>
              <a:t>Human connections matter, especially those between children and primary caregivers and between families and communities.   </a:t>
            </a:r>
          </a:p>
          <a:p>
            <a:pPr marL="0" indent="0">
              <a:buFontTx/>
              <a:buNone/>
            </a:pPr>
            <a:endParaRPr lang="en-US" altLang="en-US" sz="1600" dirty="0">
              <a:solidFill>
                <a:srgbClr val="000000"/>
              </a:solidFill>
            </a:endParaRPr>
          </a:p>
          <a:p>
            <a:pPr marL="0" indent="0">
              <a:buFontTx/>
              <a:buNone/>
            </a:pPr>
            <a:endParaRPr lang="en-US" altLang="en-US" sz="1600" dirty="0">
              <a:solidFill>
                <a:srgbClr val="000000"/>
              </a:solidFill>
            </a:endParaRPr>
          </a:p>
        </p:txBody>
      </p:sp>
    </p:spTree>
    <p:extLst>
      <p:ext uri="{BB962C8B-B14F-4D97-AF65-F5344CB8AC3E}">
        <p14:creationId xmlns:p14="http://schemas.microsoft.com/office/powerpoint/2010/main" val="177258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4" y="85760"/>
            <a:ext cx="8229600" cy="904840"/>
          </a:xfrm>
        </p:spPr>
        <p:txBody>
          <a:bodyPr/>
          <a:lstStyle/>
          <a:p>
            <a:pPr algn="ctr"/>
            <a:r>
              <a:rPr lang="en-US" dirty="0"/>
              <a:t>Research</a:t>
            </a:r>
          </a:p>
        </p:txBody>
      </p:sp>
      <p:pic>
        <p:nvPicPr>
          <p:cNvPr id="4" name="Picture 3"/>
          <p:cNvPicPr>
            <a:picLocks noChangeAspect="1"/>
          </p:cNvPicPr>
          <p:nvPr/>
        </p:nvPicPr>
        <p:blipFill>
          <a:blip r:embed="rId3"/>
          <a:stretch>
            <a:fillRect/>
          </a:stretch>
        </p:blipFill>
        <p:spPr>
          <a:xfrm>
            <a:off x="427704" y="1219199"/>
            <a:ext cx="4132167" cy="2573699"/>
          </a:xfrm>
          <a:prstGeom prst="rect">
            <a:avLst/>
          </a:prstGeom>
        </p:spPr>
      </p:pic>
      <p:pic>
        <p:nvPicPr>
          <p:cNvPr id="5" name="Picture 4"/>
          <p:cNvPicPr>
            <a:picLocks noChangeAspect="1"/>
          </p:cNvPicPr>
          <p:nvPr/>
        </p:nvPicPr>
        <p:blipFill>
          <a:blip r:embed="rId4"/>
          <a:stretch>
            <a:fillRect/>
          </a:stretch>
        </p:blipFill>
        <p:spPr>
          <a:xfrm>
            <a:off x="5403742" y="1219200"/>
            <a:ext cx="3479552" cy="2152895"/>
          </a:xfrm>
          <a:prstGeom prst="rect">
            <a:avLst/>
          </a:prstGeom>
        </p:spPr>
      </p:pic>
      <p:sp>
        <p:nvSpPr>
          <p:cNvPr id="3" name="TextBox 2"/>
          <p:cNvSpPr txBox="1"/>
          <p:nvPr/>
        </p:nvSpPr>
        <p:spPr>
          <a:xfrm>
            <a:off x="1882170" y="3009915"/>
            <a:ext cx="2820692" cy="523220"/>
          </a:xfrm>
          <a:prstGeom prst="rect">
            <a:avLst/>
          </a:prstGeom>
          <a:noFill/>
        </p:spPr>
        <p:txBody>
          <a:bodyPr wrap="square" rtlCol="0">
            <a:spAutoFit/>
          </a:bodyPr>
          <a:lstStyle/>
          <a:p>
            <a:r>
              <a:rPr lang="en-US" sz="1400" b="1" dirty="0">
                <a:solidFill>
                  <a:schemeClr val="bg1"/>
                </a:solidFill>
              </a:rPr>
              <a:t>Interdisciplinary Scholarship &amp; Traditions</a:t>
            </a:r>
          </a:p>
        </p:txBody>
      </p:sp>
      <p:sp>
        <p:nvSpPr>
          <p:cNvPr id="6" name="TextBox 5"/>
          <p:cNvSpPr txBox="1"/>
          <p:nvPr/>
        </p:nvSpPr>
        <p:spPr>
          <a:xfrm flipH="1">
            <a:off x="7246182" y="1350131"/>
            <a:ext cx="1411122" cy="307777"/>
          </a:xfrm>
          <a:prstGeom prst="rect">
            <a:avLst/>
          </a:prstGeom>
          <a:solidFill>
            <a:schemeClr val="bg1">
              <a:lumMod val="75000"/>
            </a:schemeClr>
          </a:solidFill>
        </p:spPr>
        <p:txBody>
          <a:bodyPr wrap="square" rtlCol="0">
            <a:spAutoFit/>
          </a:bodyPr>
          <a:lstStyle/>
          <a:p>
            <a:r>
              <a:rPr lang="en-US" sz="1400" b="1" dirty="0">
                <a:solidFill>
                  <a:schemeClr val="bg1"/>
                </a:solidFill>
              </a:rPr>
              <a:t>Evidence-based</a:t>
            </a:r>
          </a:p>
        </p:txBody>
      </p:sp>
      <p:sp>
        <p:nvSpPr>
          <p:cNvPr id="9" name="TextBox 8"/>
          <p:cNvSpPr txBox="1"/>
          <p:nvPr/>
        </p:nvSpPr>
        <p:spPr>
          <a:xfrm>
            <a:off x="2673458" y="6059837"/>
            <a:ext cx="1649695" cy="307777"/>
          </a:xfrm>
          <a:prstGeom prst="rect">
            <a:avLst/>
          </a:prstGeom>
          <a:noFill/>
        </p:spPr>
        <p:txBody>
          <a:bodyPr wrap="square" rtlCol="0">
            <a:spAutoFit/>
          </a:bodyPr>
          <a:lstStyle/>
          <a:p>
            <a:r>
              <a:rPr lang="en-US" sz="1400" b="1" dirty="0">
                <a:solidFill>
                  <a:schemeClr val="bg1"/>
                </a:solidFill>
              </a:rPr>
              <a:t>Lived Wisdom</a:t>
            </a:r>
          </a:p>
        </p:txBody>
      </p:sp>
      <p:sp>
        <p:nvSpPr>
          <p:cNvPr id="10" name="TextBox 9"/>
          <p:cNvSpPr txBox="1"/>
          <p:nvPr/>
        </p:nvSpPr>
        <p:spPr>
          <a:xfrm>
            <a:off x="7246182" y="6059837"/>
            <a:ext cx="1567370" cy="307777"/>
          </a:xfrm>
          <a:prstGeom prst="rect">
            <a:avLst/>
          </a:prstGeom>
          <a:noFill/>
        </p:spPr>
        <p:txBody>
          <a:bodyPr wrap="square" rtlCol="0">
            <a:spAutoFit/>
          </a:bodyPr>
          <a:lstStyle/>
          <a:p>
            <a:r>
              <a:rPr lang="en-US" sz="1400" b="1" dirty="0">
                <a:solidFill>
                  <a:schemeClr val="bg1"/>
                </a:solidFill>
              </a:rPr>
              <a:t>Practice Wisdom</a:t>
            </a:r>
          </a:p>
        </p:txBody>
      </p:sp>
      <p:pic>
        <p:nvPicPr>
          <p:cNvPr id="11" name="Picture 10"/>
          <p:cNvPicPr>
            <a:picLocks noChangeAspect="1"/>
          </p:cNvPicPr>
          <p:nvPr/>
        </p:nvPicPr>
        <p:blipFill>
          <a:blip r:embed="rId5"/>
          <a:stretch>
            <a:fillRect/>
          </a:stretch>
        </p:blipFill>
        <p:spPr>
          <a:xfrm>
            <a:off x="436384" y="3962399"/>
            <a:ext cx="4123488" cy="2585234"/>
          </a:xfrm>
          <a:prstGeom prst="rect">
            <a:avLst/>
          </a:prstGeom>
        </p:spPr>
      </p:pic>
      <p:sp>
        <p:nvSpPr>
          <p:cNvPr id="12" name="TextBox 11"/>
          <p:cNvSpPr txBox="1"/>
          <p:nvPr/>
        </p:nvSpPr>
        <p:spPr>
          <a:xfrm>
            <a:off x="3310876" y="6175977"/>
            <a:ext cx="1248995" cy="307777"/>
          </a:xfrm>
          <a:prstGeom prst="rect">
            <a:avLst/>
          </a:prstGeom>
          <a:noFill/>
        </p:spPr>
        <p:txBody>
          <a:bodyPr wrap="square" rtlCol="0">
            <a:spAutoFit/>
          </a:bodyPr>
          <a:lstStyle/>
          <a:p>
            <a:r>
              <a:rPr lang="en-US" sz="1400" b="1" dirty="0">
                <a:solidFill>
                  <a:schemeClr val="bg1"/>
                </a:solidFill>
              </a:rPr>
              <a:t>Lived Wisdom</a:t>
            </a:r>
          </a:p>
        </p:txBody>
      </p:sp>
      <p:pic>
        <p:nvPicPr>
          <p:cNvPr id="13" name="Picture 12"/>
          <p:cNvPicPr>
            <a:picLocks noChangeAspect="1"/>
          </p:cNvPicPr>
          <p:nvPr/>
        </p:nvPicPr>
        <p:blipFill>
          <a:blip r:embed="rId6"/>
          <a:stretch>
            <a:fillRect/>
          </a:stretch>
        </p:blipFill>
        <p:spPr>
          <a:xfrm>
            <a:off x="4830856" y="3962399"/>
            <a:ext cx="3887341" cy="2585234"/>
          </a:xfrm>
          <a:prstGeom prst="rect">
            <a:avLst/>
          </a:prstGeom>
        </p:spPr>
      </p:pic>
      <p:sp>
        <p:nvSpPr>
          <p:cNvPr id="14" name="TextBox 13"/>
          <p:cNvSpPr txBox="1"/>
          <p:nvPr/>
        </p:nvSpPr>
        <p:spPr>
          <a:xfrm>
            <a:off x="7221462" y="6190005"/>
            <a:ext cx="1435842" cy="307777"/>
          </a:xfrm>
          <a:prstGeom prst="rect">
            <a:avLst/>
          </a:prstGeom>
          <a:noFill/>
        </p:spPr>
        <p:txBody>
          <a:bodyPr wrap="none" rtlCol="0">
            <a:spAutoFit/>
          </a:bodyPr>
          <a:lstStyle/>
          <a:p>
            <a:r>
              <a:rPr lang="en-US" sz="1400" b="1" dirty="0">
                <a:solidFill>
                  <a:schemeClr val="bg1"/>
                </a:solidFill>
              </a:rPr>
              <a:t>Practice Wisdom</a:t>
            </a:r>
          </a:p>
        </p:txBody>
      </p:sp>
    </p:spTree>
    <p:extLst>
      <p:ext uri="{BB962C8B-B14F-4D97-AF65-F5344CB8AC3E}">
        <p14:creationId xmlns:p14="http://schemas.microsoft.com/office/powerpoint/2010/main" val="88886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defRPr/>
            </a:pPr>
            <a:r>
              <a:rPr lang="en-US" sz="3600" dirty="0"/>
              <a:t>Reflexivity</a:t>
            </a:r>
          </a:p>
        </p:txBody>
      </p:sp>
      <p:sp>
        <p:nvSpPr>
          <p:cNvPr id="7171" name="Content Placeholder 2"/>
          <p:cNvSpPr>
            <a:spLocks noGrp="1"/>
          </p:cNvSpPr>
          <p:nvPr>
            <p:ph idx="1"/>
          </p:nvPr>
        </p:nvSpPr>
        <p:spPr>
          <a:xfrm>
            <a:off x="457200" y="1524000"/>
            <a:ext cx="8534400" cy="5029200"/>
          </a:xfrm>
        </p:spPr>
        <p:txBody>
          <a:bodyPr/>
          <a:lstStyle/>
          <a:p>
            <a:pPr marL="0" indent="0">
              <a:buFontTx/>
              <a:buNone/>
            </a:pPr>
            <a:r>
              <a:rPr lang="en-US" altLang="en-US"/>
              <a:t>	</a:t>
            </a:r>
          </a:p>
        </p:txBody>
      </p:sp>
      <p:graphicFrame>
        <p:nvGraphicFramePr>
          <p:cNvPr id="3" name="Diagram 2"/>
          <p:cNvGraphicFramePr/>
          <p:nvPr>
            <p:extLst>
              <p:ext uri="{D42A27DB-BD31-4B8C-83A1-F6EECF244321}">
                <p14:modId xmlns:p14="http://schemas.microsoft.com/office/powerpoint/2010/main" val="1983888956"/>
              </p:ext>
            </p:extLst>
          </p:nvPr>
        </p:nvGraphicFramePr>
        <p:xfrm>
          <a:off x="1390973" y="1600200"/>
          <a:ext cx="6477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567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a:noFill/>
        </p:spPr>
        <p:txBody>
          <a:bodyPr/>
          <a:lstStyle/>
          <a:p>
            <a:pPr algn="ctr">
              <a:defRPr/>
            </a:pPr>
            <a:r>
              <a:rPr lang="en-US" sz="3600" dirty="0">
                <a:solidFill>
                  <a:schemeClr val="accent6">
                    <a:lumMod val="75000"/>
                  </a:schemeClr>
                </a:solidFill>
              </a:rPr>
              <a:t>Unifying Principles</a:t>
            </a:r>
          </a:p>
        </p:txBody>
      </p:sp>
      <p:graphicFrame>
        <p:nvGraphicFramePr>
          <p:cNvPr id="3" name="Content Placeholder 2"/>
          <p:cNvGraphicFramePr>
            <a:graphicFrameLocks noGrp="1"/>
          </p:cNvGraphicFramePr>
          <p:nvPr>
            <p:ph idx="1"/>
          </p:nvPr>
        </p:nvGraphicFramePr>
        <p:xfrm>
          <a:off x="228600" y="1905000"/>
          <a:ext cx="8534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401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23578"/>
            <a:ext cx="2540329" cy="1645501"/>
          </a:xfrm>
        </p:spPr>
        <p:txBody>
          <a:bodyPr>
            <a:normAutofit/>
          </a:bodyPr>
          <a:lstStyle/>
          <a:p>
            <a:pPr>
              <a:defRPr/>
            </a:pPr>
            <a:r>
              <a:rPr lang="en-US" sz="3700"/>
              <a:t>Every Family is Unique</a:t>
            </a:r>
          </a:p>
        </p:txBody>
      </p:sp>
      <p:sp>
        <p:nvSpPr>
          <p:cNvPr id="9219" name="Content Placeholder 2"/>
          <p:cNvSpPr>
            <a:spLocks noGrp="1"/>
          </p:cNvSpPr>
          <p:nvPr>
            <p:ph idx="1"/>
          </p:nvPr>
        </p:nvSpPr>
        <p:spPr>
          <a:xfrm>
            <a:off x="603504" y="2548467"/>
            <a:ext cx="2540328" cy="3628495"/>
          </a:xfrm>
        </p:spPr>
        <p:txBody>
          <a:bodyPr>
            <a:normAutofit/>
          </a:bodyPr>
          <a:lstStyle/>
          <a:p>
            <a:pPr marL="0" indent="0">
              <a:buFontTx/>
              <a:buNone/>
            </a:pPr>
            <a:endParaRPr lang="en-US" altLang="en-US" sz="1600"/>
          </a:p>
          <a:p>
            <a:pPr marL="0" indent="0">
              <a:buFontTx/>
              <a:buNone/>
            </a:pPr>
            <a:endParaRPr lang="en-US" altLang="en-US" sz="1600"/>
          </a:p>
          <a:p>
            <a:pPr marL="0" indent="0">
              <a:buFontTx/>
              <a:buNone/>
            </a:pPr>
            <a:endParaRPr lang="en-US" altLang="en-US" sz="1600"/>
          </a:p>
          <a:p>
            <a:pPr marL="0" indent="0">
              <a:buFontTx/>
              <a:buNone/>
            </a:pPr>
            <a:r>
              <a:rPr lang="en-US" altLang="en-US" sz="1600"/>
              <a:t>                                                   </a:t>
            </a:r>
          </a:p>
          <a:p>
            <a:pPr marL="0" indent="0">
              <a:buFontTx/>
              <a:buNone/>
            </a:pPr>
            <a:endParaRPr lang="en-US" altLang="en-US" sz="1600"/>
          </a:p>
          <a:p>
            <a:pPr marL="0" indent="0">
              <a:buFontTx/>
              <a:buNone/>
            </a:pPr>
            <a:r>
              <a:rPr lang="en-US" altLang="en-US" sz="1600"/>
              <a:t>                                                 </a:t>
            </a:r>
          </a:p>
        </p:txBody>
      </p:sp>
      <p:sp>
        <p:nvSpPr>
          <p:cNvPr id="74" name="Rectangle 73">
            <a:extLst>
              <a:ext uri="{FF2B5EF4-FFF2-40B4-BE49-F238E27FC236}">
                <a16:creationId xmlns:a16="http://schemas.microsoft.com/office/drawing/2014/main" id="{EBB6D9F6-3E47-45AD-8461-718A3C87E3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3806" y="0"/>
            <a:ext cx="5740194"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A3B16A00-A549-4B07-B8C2-4B3A966D9E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5105" y="321732"/>
            <a:ext cx="3083291"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3757097" y="1315967"/>
            <a:ext cx="2831924" cy="1677914"/>
          </a:xfrm>
          <a:prstGeom prst="rect">
            <a:avLst/>
          </a:prstGeom>
        </p:spPr>
      </p:pic>
      <p:sp>
        <p:nvSpPr>
          <p:cNvPr id="78" name="Rectangle 77">
            <a:extLst>
              <a:ext uri="{FF2B5EF4-FFF2-40B4-BE49-F238E27FC236}">
                <a16:creationId xmlns:a16="http://schemas.microsoft.com/office/drawing/2014/main" id="{33B86BAE-87B4-4192-ABB2-627FFC965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8617" y="321732"/>
            <a:ext cx="2074512"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20" name="Picture 8" descr="C:\Users\Shelley\Pictures\2011-12-25\    SCK photos GHANA\P3150097.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59729" y="613782"/>
            <a:ext cx="1828877" cy="24385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79">
            <a:extLst>
              <a:ext uri="{FF2B5EF4-FFF2-40B4-BE49-F238E27FC236}">
                <a16:creationId xmlns:a16="http://schemas.microsoft.com/office/drawing/2014/main" id="{22BB4F03-4463-45CC-89A7-8E03412EDD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5105" y="4155753"/>
            <a:ext cx="3083291"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5"/>
          <a:stretch>
            <a:fillRect/>
          </a:stretch>
        </p:blipFill>
        <p:spPr>
          <a:xfrm>
            <a:off x="3757097" y="4643108"/>
            <a:ext cx="2831924" cy="1415962"/>
          </a:xfrm>
          <a:prstGeom prst="rect">
            <a:avLst/>
          </a:prstGeom>
        </p:spPr>
      </p:pic>
      <p:sp>
        <p:nvSpPr>
          <p:cNvPr id="82" name="Rectangle 81">
            <a:extLst>
              <a:ext uri="{FF2B5EF4-FFF2-40B4-BE49-F238E27FC236}">
                <a16:creationId xmlns:a16="http://schemas.microsoft.com/office/drawing/2014/main" id="{80E1AEAE-1F52-4C29-925C-27738417E9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8617" y="3509431"/>
            <a:ext cx="2074512"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Image result for gay parents"/>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959729" y="4362034"/>
            <a:ext cx="1828877" cy="133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1921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altLang="en-US" sz="2800" kern="1200">
                <a:solidFill>
                  <a:schemeClr val="bg1"/>
                </a:solidFill>
                <a:latin typeface="+mj-lt"/>
                <a:ea typeface="+mj-ea"/>
                <a:cs typeface="+mj-cs"/>
              </a:rPr>
              <a:t>Children respond differently to common experiences </a:t>
            </a:r>
          </a:p>
        </p:txBody>
      </p:sp>
      <p:pic>
        <p:nvPicPr>
          <p:cNvPr id="10243" name="Picture 2" descr="C:\Users\Shelley\Pictures\2012-01-02\clown6w.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8291" y="1675227"/>
            <a:ext cx="7087417" cy="4394199"/>
          </a:xfrm>
          <a:prstGeom prst="rect">
            <a:avLst/>
          </a:prstGeom>
          <a:noFill/>
        </p:spPr>
      </p:pic>
    </p:spTree>
    <p:extLst>
      <p:ext uri="{BB962C8B-B14F-4D97-AF65-F5344CB8AC3E}">
        <p14:creationId xmlns:p14="http://schemas.microsoft.com/office/powerpoint/2010/main" val="288826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4554" y="466578"/>
            <a:ext cx="8354891" cy="930447"/>
          </a:xfrm>
        </p:spPr>
        <p:txBody>
          <a:bodyPr vert="horz" lIns="91440" tIns="45720" rIns="91440" bIns="45720" rtlCol="0" anchor="b">
            <a:normAutofit/>
          </a:bodyPr>
          <a:lstStyle/>
          <a:p>
            <a:pPr algn="ctr">
              <a:defRPr/>
            </a:pPr>
            <a:r>
              <a:rPr lang="en-US" sz="2900" kern="1200">
                <a:solidFill>
                  <a:srgbClr val="FFFFFF"/>
                </a:solidFill>
                <a:latin typeface="+mj-lt"/>
                <a:ea typeface="+mj-ea"/>
                <a:cs typeface="+mj-cs"/>
              </a:rPr>
              <a:t>Distinctive families; Different resources, responses and supports</a:t>
            </a:r>
          </a:p>
        </p:txBody>
      </p:sp>
      <p:cxnSp>
        <p:nvCxnSpPr>
          <p:cNvPr id="74" name="Straight Connector 73">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7651" name="Picture 3" descr="C:\Users\Shelley\Pictures\2012-06-12\#017.jpg"/>
          <p:cNvPicPr>
            <a:picLocks noChangeAspect="1" noChangeArrowheads="1"/>
          </p:cNvPicPr>
          <p:nvPr/>
        </p:nvPicPr>
        <p:blipFill>
          <a:blip r:embed="rId3"/>
          <a:stretch>
            <a:fillRect/>
          </a:stretch>
        </p:blipFill>
        <p:spPr bwMode="auto">
          <a:xfrm>
            <a:off x="2311766" y="2509911"/>
            <a:ext cx="4479143" cy="3997637"/>
          </a:xfrm>
          <a:prstGeom prst="rect">
            <a:avLst/>
          </a:prstGeom>
          <a:noFill/>
          <a:extLst/>
        </p:spPr>
      </p:pic>
    </p:spTree>
    <p:extLst>
      <p:ext uri="{BB962C8B-B14F-4D97-AF65-F5344CB8AC3E}">
        <p14:creationId xmlns:p14="http://schemas.microsoft.com/office/powerpoint/2010/main" val="1194608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TotalTime>
  <Words>1426</Words>
  <Application>Microsoft Office PowerPoint</Application>
  <PresentationFormat>On-screen Show (4:3)</PresentationFormat>
  <Paragraphs>136</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Chapter 1: Introduction to Relational Practice</vt:lpstr>
      <vt:lpstr>Relational Practice: Key Concepts</vt:lpstr>
      <vt:lpstr>Relationship</vt:lpstr>
      <vt:lpstr>Research</vt:lpstr>
      <vt:lpstr>Reflexivity</vt:lpstr>
      <vt:lpstr>Unifying Principles</vt:lpstr>
      <vt:lpstr>Every Family is Unique</vt:lpstr>
      <vt:lpstr>Children respond differently to common experiences </vt:lpstr>
      <vt:lpstr>Distinctive families; Different resources, responses and supports</vt:lpstr>
      <vt:lpstr>The Client/Worker Relationship</vt:lpstr>
      <vt:lpstr>Research/Inquiry</vt:lpstr>
      <vt:lpstr>Reflexivity</vt:lpstr>
      <vt:lpstr>The Boy in the Waiting Room</vt:lpstr>
      <vt:lpstr>Conversation Starters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Cohen Konrad</dc:creator>
  <cp:lastModifiedBy>PALAZZO, Alyssa</cp:lastModifiedBy>
  <cp:revision>15</cp:revision>
  <dcterms:created xsi:type="dcterms:W3CDTF">2019-06-21T14:02:12Z</dcterms:created>
  <dcterms:modified xsi:type="dcterms:W3CDTF">2019-07-16T13:56:57Z</dcterms:modified>
</cp:coreProperties>
</file>