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61" r:id="rId3"/>
  </p:sldMasterIdLst>
  <p:notesMasterIdLst>
    <p:notesMasterId r:id="rId28"/>
  </p:notesMasterIdLst>
  <p:sldIdLst>
    <p:sldId id="261" r:id="rId4"/>
    <p:sldId id="324" r:id="rId5"/>
    <p:sldId id="304" r:id="rId6"/>
    <p:sldId id="306" r:id="rId7"/>
    <p:sldId id="336" r:id="rId8"/>
    <p:sldId id="307" r:id="rId9"/>
    <p:sldId id="308" r:id="rId10"/>
    <p:sldId id="326" r:id="rId11"/>
    <p:sldId id="338" r:id="rId12"/>
    <p:sldId id="337" r:id="rId13"/>
    <p:sldId id="339" r:id="rId14"/>
    <p:sldId id="340" r:id="rId15"/>
    <p:sldId id="341" r:id="rId16"/>
    <p:sldId id="342" r:id="rId17"/>
    <p:sldId id="343" r:id="rId18"/>
    <p:sldId id="352" r:id="rId19"/>
    <p:sldId id="344" r:id="rId20"/>
    <p:sldId id="345" r:id="rId21"/>
    <p:sldId id="346" r:id="rId22"/>
    <p:sldId id="347" r:id="rId23"/>
    <p:sldId id="348" r:id="rId24"/>
    <p:sldId id="349" r:id="rId25"/>
    <p:sldId id="350" r:id="rId26"/>
    <p:sldId id="351" r:id="rId27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794" userDrawn="1">
          <p15:clr>
            <a:srgbClr val="A4A3A4"/>
          </p15:clr>
        </p15:guide>
        <p15:guide id="3" orient="horz" pos="3096" userDrawn="1">
          <p15:clr>
            <a:srgbClr val="A4A3A4"/>
          </p15:clr>
        </p15:guide>
        <p15:guide id="4" orient="horz" pos="3240" userDrawn="1">
          <p15:clr>
            <a:srgbClr val="A4A3A4"/>
          </p15:clr>
        </p15:guide>
        <p15:guide id="5" orient="horz" pos="358" userDrawn="1">
          <p15:clr>
            <a:srgbClr val="A4A3A4"/>
          </p15:clr>
        </p15:guide>
        <p15:guide id="6" pos="5448" userDrawn="1">
          <p15:clr>
            <a:srgbClr val="A4A3A4"/>
          </p15:clr>
        </p15:guide>
        <p15:guide id="7" pos="336" userDrawn="1">
          <p15:clr>
            <a:srgbClr val="A4A3A4"/>
          </p15:clr>
        </p15:guide>
        <p15:guide id="8" pos="4966" userDrawn="1">
          <p15:clr>
            <a:srgbClr val="A4A3A4"/>
          </p15:clr>
        </p15:guide>
        <p15:guide id="10" pos="2880" userDrawn="1">
          <p15:clr>
            <a:srgbClr val="A4A3A4"/>
          </p15:clr>
        </p15:guide>
        <p15:guide id="11" orient="horz" pos="34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1" autoAdjust="0"/>
    <p:restoredTop sz="94630" autoAdjust="0"/>
  </p:normalViewPr>
  <p:slideViewPr>
    <p:cSldViewPr snapToGrid="0" snapToObjects="1">
      <p:cViewPr varScale="1">
        <p:scale>
          <a:sx n="77" d="100"/>
          <a:sy n="77" d="100"/>
        </p:scale>
        <p:origin x="90" y="612"/>
      </p:cViewPr>
      <p:guideLst>
        <p:guide orient="horz" pos="2160"/>
        <p:guide pos="794"/>
        <p:guide orient="horz" pos="3096"/>
        <p:guide orient="horz" pos="3240"/>
        <p:guide orient="horz" pos="358"/>
        <p:guide pos="5448"/>
        <p:guide pos="336"/>
        <p:guide pos="4966"/>
        <p:guide pos="2880"/>
        <p:guide orient="horz" pos="3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2994"/>
    </p:cViewPr>
  </p:sorterViewPr>
  <p:notesViewPr>
    <p:cSldViewPr snapToGrid="0" snapToObjects="1" showGuides="1">
      <p:cViewPr>
        <p:scale>
          <a:sx n="125" d="100"/>
          <a:sy n="125" d="100"/>
        </p:scale>
        <p:origin x="2928" y="-118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F5199-F7F4-4FB2-A2CD-22A2CFC87608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C0744-2FEF-4441-821D-70180A370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03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79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68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42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4502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440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745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0810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987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988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868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43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021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462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4177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192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021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84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9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81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64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07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76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18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37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37931" y="586409"/>
            <a:ext cx="8488017" cy="5665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600" i="1"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782957" y="1808921"/>
            <a:ext cx="3578088" cy="428376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38138" y="1152525"/>
            <a:ext cx="8488362" cy="477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1066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62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0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06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67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73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33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76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28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18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02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0365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69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75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8668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EAED55-5527-4FC3-B0D9-1BC4E0FB944D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3637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5C86C-B749-4A3B-89DA-65173622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86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EAED55-5527-4FC3-B0D9-1BC4E0FB944D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3637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5C86C-B749-4A3B-89DA-65173622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1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EAED55-5527-4FC3-B0D9-1BC4E0FB944D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3637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5C86C-B749-4A3B-89DA-65173622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9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EAED55-5527-4FC3-B0D9-1BC4E0FB944D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3637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5C86C-B749-4A3B-89DA-65173622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12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600200"/>
            <a:ext cx="8229600" cy="4175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34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 txBox="1">
            <a:spLocks/>
          </p:cNvSpPr>
          <p:nvPr userDrawn="1"/>
        </p:nvSpPr>
        <p:spPr>
          <a:xfrm>
            <a:off x="8686800" y="6423727"/>
            <a:ext cx="3898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03EA47-653C-4D08-BE86-5931AF95F427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 txBox="1">
            <a:spLocks/>
          </p:cNvSpPr>
          <p:nvPr userDrawn="1"/>
        </p:nvSpPr>
        <p:spPr>
          <a:xfrm>
            <a:off x="1" y="6449365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sz="1200" b="0" i="0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William H. </a:t>
            </a:r>
            <a:r>
              <a:rPr lang="en-IN" sz="1200" b="0" i="0" u="none" strike="noStrike" kern="1200" baseline="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Sandholm</a:t>
            </a:r>
            <a:r>
              <a:rPr lang="en-IN" sz="1200" b="0" i="0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, Brett A. </a:t>
            </a:r>
            <a:r>
              <a:rPr lang="en-IN" sz="1200" b="0" i="0" u="none" strike="noStrike" kern="1200" baseline="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Saraniti</a:t>
            </a:r>
            <a:r>
              <a:rPr lang="en-IN" sz="1200" b="0" i="0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IN" sz="1200" b="0" i="1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Vital Statistics, Probability and Statistics for Economics and Business</a:t>
            </a:r>
          </a:p>
          <a:p>
            <a:pPr algn="ctr"/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© 2019</a:t>
            </a:r>
            <a:r>
              <a:rPr lang="en-US" sz="1200" kern="1200" baseline="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by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Oxford University Press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8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" y="0"/>
            <a:ext cx="9139050" cy="6861714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8686800" y="6423727"/>
            <a:ext cx="3898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03EA47-653C-4D08-BE86-5931AF95F427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Footer Placeholder 3"/>
          <p:cNvSpPr txBox="1">
            <a:spLocks/>
          </p:cNvSpPr>
          <p:nvPr userDrawn="1"/>
        </p:nvSpPr>
        <p:spPr>
          <a:xfrm>
            <a:off x="1" y="6449365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sz="1200" b="0" i="0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William H. </a:t>
            </a:r>
            <a:r>
              <a:rPr lang="en-IN" sz="1200" b="0" i="0" u="none" strike="noStrike" kern="1200" baseline="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Sandholm</a:t>
            </a:r>
            <a:r>
              <a:rPr lang="en-IN" sz="1200" b="0" i="0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, Brett A. </a:t>
            </a:r>
            <a:r>
              <a:rPr lang="en-IN" sz="1200" b="0" i="0" u="none" strike="noStrike" kern="1200" baseline="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Saraniti</a:t>
            </a:r>
            <a:r>
              <a:rPr lang="en-IN" sz="1200" b="0" i="0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IN" sz="1200" b="0" i="1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Vital Statistics, Probability and Statistics for Economics and Business</a:t>
            </a:r>
          </a:p>
          <a:p>
            <a:pPr algn="ctr"/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© 2019</a:t>
            </a:r>
            <a:r>
              <a:rPr lang="en-US" sz="1200" kern="1200" baseline="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by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Oxford University Press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49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6" r:id="rId4"/>
    <p:sldLayoutId id="2147483657" r:id="rId5"/>
    <p:sldLayoutId id="2147483658" r:id="rId6"/>
    <p:sldLayoutId id="2147483659" r:id="rId7"/>
    <p:sldLayoutId id="2147483660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6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992" y="867952"/>
            <a:ext cx="8488017" cy="929441"/>
          </a:xfrm>
        </p:spPr>
        <p:txBody>
          <a:bodyPr>
            <a:noAutofit/>
          </a:bodyPr>
          <a:lstStyle/>
          <a:p>
            <a:r>
              <a:rPr lang="en-US" i="0" dirty="0" smtClean="0"/>
              <a:t>Vital Statistics</a:t>
            </a:r>
            <a:br>
              <a:rPr lang="en-US" i="0" dirty="0" smtClean="0"/>
            </a:br>
            <a:r>
              <a:rPr lang="en-IN" sz="2400" i="0" dirty="0">
                <a:solidFill>
                  <a:prstClr val="black"/>
                </a:solidFill>
              </a:rPr>
              <a:t>Probability and </a:t>
            </a:r>
            <a:r>
              <a:rPr lang="en-IN" sz="2400" i="0" dirty="0" smtClean="0">
                <a:solidFill>
                  <a:prstClr val="black"/>
                </a:solidFill>
              </a:rPr>
              <a:t>Statistics for </a:t>
            </a:r>
            <a:r>
              <a:rPr lang="en-IN" sz="2400" i="0" dirty="0">
                <a:solidFill>
                  <a:prstClr val="black"/>
                </a:solidFill>
              </a:rPr>
              <a:t>Economics and Business</a:t>
            </a:r>
            <a:endParaRPr lang="en-US" sz="11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7819" y="2698814"/>
            <a:ext cx="4244181" cy="73018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IN" dirty="0"/>
              <a:t>William H. </a:t>
            </a:r>
            <a:r>
              <a:rPr lang="en-IN" dirty="0" err="1" smtClean="0"/>
              <a:t>Sandholm</a:t>
            </a:r>
            <a:endParaRPr lang="en-IN" dirty="0" smtClean="0"/>
          </a:p>
          <a:p>
            <a:pPr>
              <a:spcBef>
                <a:spcPts val="0"/>
              </a:spcBef>
            </a:pPr>
            <a:r>
              <a:rPr lang="en-US" sz="1600" i="1" dirty="0"/>
              <a:t>University of Wisconsin-Madison</a:t>
            </a:r>
            <a:endParaRPr lang="en-US" sz="1600" i="1" dirty="0" smtClean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338138" y="5010506"/>
            <a:ext cx="8488362" cy="726416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Simple </a:t>
            </a:r>
            <a:r>
              <a:rPr lang="en-US" sz="3600" dirty="0" smtClean="0"/>
              <a:t>Regression: Descriptive </a:t>
            </a:r>
            <a:r>
              <a:rPr lang="en-US" sz="3600" dirty="0"/>
              <a:t>Statistics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37931" y="4479407"/>
            <a:ext cx="8488017" cy="5847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dirty="0" smtClean="0"/>
              <a:t>Chapter 19</a:t>
            </a:r>
            <a:endParaRPr lang="en-US" dirty="0"/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>
            <a:off x="4583730" y="2698814"/>
            <a:ext cx="4244181" cy="730186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IN" dirty="0"/>
              <a:t>Brett A. </a:t>
            </a:r>
            <a:r>
              <a:rPr lang="en-IN" dirty="0" err="1" smtClean="0"/>
              <a:t>Saraniti</a:t>
            </a:r>
            <a:endParaRPr lang="en-IN" dirty="0" smtClean="0"/>
          </a:p>
          <a:p>
            <a:pPr>
              <a:spcBef>
                <a:spcPts val="0"/>
              </a:spcBef>
            </a:pPr>
            <a:r>
              <a:rPr lang="en-US" sz="1600" i="1" dirty="0"/>
              <a:t>Northwestern University</a:t>
            </a:r>
            <a:endParaRPr lang="en-US" sz="1600" i="1" dirty="0" smtClean="0"/>
          </a:p>
        </p:txBody>
      </p:sp>
    </p:spTree>
    <p:extLst>
      <p:ext uri="{BB962C8B-B14F-4D97-AF65-F5344CB8AC3E}">
        <p14:creationId xmlns:p14="http://schemas.microsoft.com/office/powerpoint/2010/main" val="282049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66" y="1217622"/>
            <a:ext cx="8105868" cy="330427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3400" y="5172074"/>
            <a:ext cx="8134349" cy="8362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19.8:  </a:t>
            </a:r>
            <a:r>
              <a:rPr lang="en-US" sz="1800" dirty="0">
                <a:solidFill>
                  <a:schemeClr val="tx1"/>
                </a:solidFill>
              </a:rPr>
              <a:t>Pay for performance? Regressing CEO pay on stock performance.</a:t>
            </a:r>
            <a:endParaRPr lang="en-US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85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942" y="568325"/>
            <a:ext cx="2446117" cy="461745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3400" y="5172074"/>
            <a:ext cx="8134349" cy="8362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19.9:  </a:t>
            </a:r>
            <a:r>
              <a:rPr lang="en-US" sz="1800" dirty="0">
                <a:solidFill>
                  <a:schemeClr val="tx1"/>
                </a:solidFill>
              </a:rPr>
              <a:t>Best </a:t>
            </a:r>
            <a:r>
              <a:rPr lang="en-US" sz="1800" dirty="0" smtClean="0">
                <a:solidFill>
                  <a:schemeClr val="tx1"/>
                </a:solidFill>
              </a:rPr>
              <a:t>constant prediction </a:t>
            </a:r>
            <a:r>
              <a:rPr lang="en-US" sz="1800" dirty="0">
                <a:solidFill>
                  <a:schemeClr val="tx1"/>
                </a:solidFill>
              </a:rPr>
              <a:t>and best </a:t>
            </a:r>
            <a:r>
              <a:rPr lang="en-US" sz="1800" dirty="0" smtClean="0">
                <a:solidFill>
                  <a:schemeClr val="tx1"/>
                </a:solidFill>
              </a:rPr>
              <a:t>linear prediction </a:t>
            </a:r>
            <a:r>
              <a:rPr lang="en-US" sz="1800" dirty="0">
                <a:solidFill>
                  <a:schemeClr val="tx1"/>
                </a:solidFill>
              </a:rPr>
              <a:t>for the </a:t>
            </a:r>
            <a:r>
              <a:rPr lang="en-US" sz="1800" dirty="0" smtClean="0">
                <a:solidFill>
                  <a:schemeClr val="tx1"/>
                </a:solidFill>
              </a:rPr>
              <a:t>sales force </a:t>
            </a:r>
            <a:r>
              <a:rPr lang="en-US" sz="1800" dirty="0">
                <a:solidFill>
                  <a:schemeClr val="tx1"/>
                </a:solidFill>
              </a:rPr>
              <a:t>data.</a:t>
            </a:r>
            <a:endParaRPr lang="en-US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29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537" y="568325"/>
            <a:ext cx="5168926" cy="456734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3400" y="5172074"/>
            <a:ext cx="8134349" cy="8362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19.10:  </a:t>
            </a:r>
            <a:r>
              <a:rPr lang="en-US" sz="1800" dirty="0" smtClean="0">
                <a:solidFill>
                  <a:schemeClr val="tx1"/>
                </a:solidFill>
              </a:rPr>
              <a:t>The regression </a:t>
            </a:r>
            <a:r>
              <a:rPr lang="en-US" sz="1800" dirty="0">
                <a:solidFill>
                  <a:schemeClr val="tx1"/>
                </a:solidFill>
              </a:rPr>
              <a:t>line and </a:t>
            </a:r>
            <a:r>
              <a:rPr lang="en-US" sz="1800" dirty="0" smtClean="0">
                <a:solidFill>
                  <a:schemeClr val="tx1"/>
                </a:solidFill>
              </a:rPr>
              <a:t>the conditional </a:t>
            </a:r>
            <a:r>
              <a:rPr lang="en-US" sz="1800" dirty="0">
                <a:solidFill>
                  <a:schemeClr val="tx1"/>
                </a:solidFill>
              </a:rPr>
              <a:t>means for </a:t>
            </a:r>
            <a:r>
              <a:rPr lang="en-US" sz="1800" dirty="0" smtClean="0">
                <a:solidFill>
                  <a:schemeClr val="tx1"/>
                </a:solidFill>
              </a:rPr>
              <a:t>the sales </a:t>
            </a:r>
            <a:r>
              <a:rPr lang="en-US" sz="1800" dirty="0">
                <a:solidFill>
                  <a:schemeClr val="tx1"/>
                </a:solidFill>
              </a:rPr>
              <a:t>force data.</a:t>
            </a:r>
            <a:endParaRPr lang="en-US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95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358" y="568325"/>
            <a:ext cx="2179284" cy="459239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3400" y="5172074"/>
            <a:ext cx="8134349" cy="8362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19.11:  </a:t>
            </a:r>
            <a:r>
              <a:rPr lang="en-US" sz="1800" dirty="0">
                <a:solidFill>
                  <a:schemeClr val="tx1"/>
                </a:solidFill>
              </a:rPr>
              <a:t>Relative and absolute quality of regression predictions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58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67" y="545053"/>
            <a:ext cx="7202466" cy="460661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3400" y="5172074"/>
            <a:ext cx="8134349" cy="8362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19.12:  </a:t>
            </a:r>
            <a:r>
              <a:rPr lang="en-US" sz="1800" dirty="0" smtClean="0">
                <a:solidFill>
                  <a:schemeClr val="tx1"/>
                </a:solidFill>
              </a:rPr>
              <a:t>Regressing profits </a:t>
            </a:r>
            <a:r>
              <a:rPr lang="en-US" sz="1800" dirty="0">
                <a:solidFill>
                  <a:schemeClr val="tx1"/>
                </a:solidFill>
              </a:rPr>
              <a:t>on prices.</a:t>
            </a:r>
          </a:p>
        </p:txBody>
      </p:sp>
    </p:spTree>
    <p:extLst>
      <p:ext uri="{BB962C8B-B14F-4D97-AF65-F5344CB8AC3E}">
        <p14:creationId xmlns:p14="http://schemas.microsoft.com/office/powerpoint/2010/main" val="328515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117" y="568325"/>
            <a:ext cx="4671767" cy="456734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3400" y="5172074"/>
            <a:ext cx="8134349" cy="8362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19.13:  </a:t>
            </a:r>
            <a:r>
              <a:rPr lang="en-US" sz="1800" dirty="0" smtClean="0">
                <a:solidFill>
                  <a:schemeClr val="tx1"/>
                </a:solidFill>
              </a:rPr>
              <a:t>Galton’s height </a:t>
            </a:r>
            <a:r>
              <a:rPr lang="en-US" sz="1800" dirty="0">
                <a:solidFill>
                  <a:schemeClr val="tx1"/>
                </a:solidFill>
              </a:rPr>
              <a:t>data, with </a:t>
            </a:r>
            <a:r>
              <a:rPr lang="en-US" sz="1800" dirty="0" smtClean="0">
                <a:solidFill>
                  <a:schemeClr val="tx1"/>
                </a:solidFill>
              </a:rPr>
              <a:t>regression line </a:t>
            </a:r>
            <a:r>
              <a:rPr lang="en-US" sz="1800" dirty="0">
                <a:solidFill>
                  <a:schemeClr val="tx1"/>
                </a:solidFill>
              </a:rPr>
              <a:t>and mean point shown.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The area of each plot </a:t>
            </a:r>
            <a:r>
              <a:rPr lang="en-US" sz="1800" dirty="0" smtClean="0">
                <a:solidFill>
                  <a:schemeClr val="tx1"/>
                </a:solidFill>
              </a:rPr>
              <a:t>point corresponds </a:t>
            </a:r>
            <a:r>
              <a:rPr lang="en-US" sz="1800" dirty="0">
                <a:solidFill>
                  <a:schemeClr val="tx1"/>
                </a:solidFill>
              </a:rPr>
              <a:t>to the </a:t>
            </a:r>
            <a:r>
              <a:rPr lang="en-US" sz="1800" dirty="0" smtClean="0">
                <a:solidFill>
                  <a:schemeClr val="tx1"/>
                </a:solidFill>
              </a:rPr>
              <a:t>number of </a:t>
            </a:r>
            <a:r>
              <a:rPr lang="en-US" sz="1800" dirty="0">
                <a:solidFill>
                  <a:schemeClr val="tx1"/>
                </a:solidFill>
              </a:rPr>
              <a:t>observations.</a:t>
            </a:r>
          </a:p>
        </p:txBody>
      </p:sp>
    </p:spTree>
    <p:extLst>
      <p:ext uri="{BB962C8B-B14F-4D97-AF65-F5344CB8AC3E}">
        <p14:creationId xmlns:p14="http://schemas.microsoft.com/office/powerpoint/2010/main" val="145733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Table 19.2:  </a:t>
            </a:r>
            <a:r>
              <a:rPr lang="en-US" sz="1800" dirty="0">
                <a:solidFill>
                  <a:schemeClr val="tx1"/>
                </a:solidFill>
              </a:rPr>
              <a:t>Coffee consumption and GDP in 2003 and latitude of capital city in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22 countries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425" y="602691"/>
            <a:ext cx="4885151" cy="446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5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22" y="568325"/>
            <a:ext cx="3798756" cy="455482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3400" y="5172074"/>
            <a:ext cx="8134349" cy="8362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19.14:  </a:t>
            </a:r>
            <a:r>
              <a:rPr lang="en-US" sz="1800" dirty="0" smtClean="0">
                <a:solidFill>
                  <a:schemeClr val="tx1"/>
                </a:solidFill>
              </a:rPr>
              <a:t>Regressing GDP </a:t>
            </a:r>
            <a:r>
              <a:rPr lang="en-US" sz="1800" dirty="0">
                <a:solidFill>
                  <a:schemeClr val="tx1"/>
                </a:solidFill>
              </a:rPr>
              <a:t>on latitudes of </a:t>
            </a:r>
            <a:r>
              <a:rPr lang="en-US" sz="1800" dirty="0" smtClean="0">
                <a:solidFill>
                  <a:schemeClr val="tx1"/>
                </a:solidFill>
              </a:rPr>
              <a:t>capital cities.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36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082" y="568325"/>
            <a:ext cx="3787836" cy="457987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3400" y="5172074"/>
            <a:ext cx="8134349" cy="8362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19.15:  </a:t>
            </a:r>
            <a:r>
              <a:rPr lang="en-US" sz="1800" dirty="0" smtClean="0">
                <a:solidFill>
                  <a:schemeClr val="tx1"/>
                </a:solidFill>
              </a:rPr>
              <a:t>Regressing coffee </a:t>
            </a:r>
            <a:r>
              <a:rPr lang="en-US" sz="1800" dirty="0">
                <a:solidFill>
                  <a:schemeClr val="tx1"/>
                </a:solidFill>
              </a:rPr>
              <a:t>consumption </a:t>
            </a:r>
            <a:r>
              <a:rPr lang="en-US" sz="1800" dirty="0" smtClean="0">
                <a:solidFill>
                  <a:schemeClr val="tx1"/>
                </a:solidFill>
              </a:rPr>
              <a:t>on latitudes </a:t>
            </a:r>
            <a:r>
              <a:rPr lang="en-US" sz="1800" dirty="0">
                <a:solidFill>
                  <a:schemeClr val="tx1"/>
                </a:solidFill>
              </a:rPr>
              <a:t>of capital cities.</a:t>
            </a:r>
          </a:p>
        </p:txBody>
      </p:sp>
    </p:spTree>
    <p:extLst>
      <p:ext uri="{BB962C8B-B14F-4D97-AF65-F5344CB8AC3E}">
        <p14:creationId xmlns:p14="http://schemas.microsoft.com/office/powerpoint/2010/main" val="424643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843" y="568325"/>
            <a:ext cx="4692314" cy="457987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3400" y="5172074"/>
            <a:ext cx="8134349" cy="8362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19.16:  </a:t>
            </a:r>
            <a:r>
              <a:rPr lang="en-US" sz="1800" dirty="0">
                <a:solidFill>
                  <a:schemeClr val="tx1"/>
                </a:solidFill>
              </a:rPr>
              <a:t>The </a:t>
            </a:r>
            <a:r>
              <a:rPr lang="en-US" sz="1800" dirty="0" smtClean="0">
                <a:solidFill>
                  <a:schemeClr val="tx1"/>
                </a:solidFill>
              </a:rPr>
              <a:t>reverse regression </a:t>
            </a:r>
            <a:r>
              <a:rPr lang="en-US" sz="1800" dirty="0">
                <a:solidFill>
                  <a:schemeClr val="tx1"/>
                </a:solidFill>
              </a:rPr>
              <a:t>line and </a:t>
            </a:r>
            <a:r>
              <a:rPr lang="en-US" sz="1800" dirty="0" smtClean="0">
                <a:solidFill>
                  <a:schemeClr val="tx1"/>
                </a:solidFill>
              </a:rPr>
              <a:t>its horizontal </a:t>
            </a:r>
            <a:r>
              <a:rPr lang="en-US" sz="1800" dirty="0">
                <a:solidFill>
                  <a:schemeClr val="tx1"/>
                </a:solidFill>
              </a:rPr>
              <a:t>residuals for </a:t>
            </a:r>
            <a:r>
              <a:rPr lang="en-US" sz="1800" dirty="0" smtClean="0">
                <a:solidFill>
                  <a:schemeClr val="tx1"/>
                </a:solidFill>
              </a:rPr>
              <a:t>the coffee/GDP </a:t>
            </a:r>
            <a:r>
              <a:rPr lang="en-US" sz="1800" dirty="0">
                <a:solidFill>
                  <a:schemeClr val="tx1"/>
                </a:solidFill>
              </a:rPr>
              <a:t>data. </a:t>
            </a:r>
            <a:r>
              <a:rPr lang="en-US" sz="1800" dirty="0" smtClean="0">
                <a:solidFill>
                  <a:schemeClr val="tx1"/>
                </a:solidFill>
              </a:rPr>
              <a:t>Positive residuals </a:t>
            </a:r>
            <a:r>
              <a:rPr lang="en-US" sz="1800" dirty="0">
                <a:solidFill>
                  <a:schemeClr val="tx1"/>
                </a:solidFill>
              </a:rPr>
              <a:t>are drawn in </a:t>
            </a:r>
            <a:r>
              <a:rPr lang="en-US" sz="1800" dirty="0" smtClean="0">
                <a:solidFill>
                  <a:schemeClr val="tx1"/>
                </a:solidFill>
              </a:rPr>
              <a:t>black, negative </a:t>
            </a:r>
            <a:r>
              <a:rPr lang="en-US" sz="1800" dirty="0">
                <a:solidFill>
                  <a:schemeClr val="tx1"/>
                </a:solidFill>
              </a:rPr>
              <a:t>residuals in gray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67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Table 19.1:  </a:t>
            </a:r>
            <a:r>
              <a:rPr lang="en-US" sz="1800" dirty="0">
                <a:solidFill>
                  <a:schemeClr val="tx1"/>
                </a:solidFill>
              </a:rPr>
              <a:t>Coffee consumption and GDP in 22 countries, 2003.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675" y="568325"/>
            <a:ext cx="3752650" cy="454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75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336" y="567150"/>
            <a:ext cx="4655328" cy="457635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3400" y="5172074"/>
            <a:ext cx="8134349" cy="8362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>
                <a:solidFill>
                  <a:schemeClr val="tx1"/>
                </a:solidFill>
              </a:rPr>
              <a:t>Figure 19.17: </a:t>
            </a:r>
            <a:r>
              <a:rPr lang="en-US" sz="1800" dirty="0">
                <a:solidFill>
                  <a:schemeClr val="tx1"/>
                </a:solidFill>
              </a:rPr>
              <a:t>A </a:t>
            </a:r>
            <a:r>
              <a:rPr lang="en-US" sz="1800" dirty="0" smtClean="0">
                <a:solidFill>
                  <a:schemeClr val="tx1"/>
                </a:solidFill>
              </a:rPr>
              <a:t>standardized scatterplot </a:t>
            </a:r>
            <a:r>
              <a:rPr lang="en-US" sz="1800" dirty="0">
                <a:solidFill>
                  <a:schemeClr val="tx1"/>
                </a:solidFill>
              </a:rPr>
              <a:t>(length of 𝜎</a:t>
            </a:r>
            <a:r>
              <a:rPr lang="en-US" sz="1800" i="1" baseline="-25000" dirty="0">
                <a:solidFill>
                  <a:schemeClr val="tx1"/>
                </a:solidFill>
              </a:rPr>
              <a:t>x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on horizontal </a:t>
            </a:r>
            <a:r>
              <a:rPr lang="en-US" sz="1800" dirty="0">
                <a:solidFill>
                  <a:schemeClr val="tx1"/>
                </a:solidFill>
              </a:rPr>
              <a:t>axis = length of </a:t>
            </a:r>
            <a:r>
              <a:rPr lang="en-US" sz="1800" dirty="0" smtClean="0">
                <a:solidFill>
                  <a:schemeClr val="tx1"/>
                </a:solidFill>
              </a:rPr>
              <a:t>𝜎</a:t>
            </a:r>
            <a:r>
              <a:rPr lang="en-US" sz="1800" i="1" baseline="-25000" dirty="0" smtClean="0">
                <a:solidFill>
                  <a:schemeClr val="tx1"/>
                </a:solidFill>
              </a:rPr>
              <a:t>y</a:t>
            </a:r>
            <a:r>
              <a:rPr lang="en-US" sz="1800" dirty="0" smtClean="0">
                <a:solidFill>
                  <a:schemeClr val="tx1"/>
                </a:solidFill>
              </a:rPr>
              <a:t> on </a:t>
            </a:r>
            <a:r>
              <a:rPr lang="en-US" sz="1800" dirty="0">
                <a:solidFill>
                  <a:schemeClr val="tx1"/>
                </a:solidFill>
              </a:rPr>
              <a:t>vertical axis), and </a:t>
            </a:r>
            <a:r>
              <a:rPr lang="en-US" sz="1800" dirty="0" smtClean="0">
                <a:solidFill>
                  <a:schemeClr val="tx1"/>
                </a:solidFill>
              </a:rPr>
              <a:t>the standardized distance </a:t>
            </a:r>
            <a:r>
              <a:rPr lang="en-US" sz="1800" i="1" dirty="0" smtClean="0">
                <a:solidFill>
                  <a:schemeClr val="tx1"/>
                </a:solidFill>
              </a:rPr>
              <a:t>d</a:t>
            </a:r>
            <a:r>
              <a:rPr lang="en-US" sz="1800" i="1" baseline="-25000" dirty="0" smtClean="0">
                <a:solidFill>
                  <a:schemeClr val="tx1"/>
                </a:solidFill>
              </a:rPr>
              <a:t>s</a:t>
            </a:r>
            <a:r>
              <a:rPr lang="en-US" sz="1800" dirty="0">
                <a:solidFill>
                  <a:schemeClr val="tx1"/>
                </a:solidFill>
              </a:rPr>
              <a:t>((</a:t>
            </a:r>
            <a:r>
              <a:rPr lang="en-US" sz="1800" i="1" dirty="0">
                <a:solidFill>
                  <a:schemeClr val="tx1"/>
                </a:solidFill>
              </a:rPr>
              <a:t>x, y</a:t>
            </a:r>
            <a:r>
              <a:rPr lang="en-US" sz="1800" dirty="0">
                <a:solidFill>
                  <a:schemeClr val="tx1"/>
                </a:solidFill>
              </a:rPr>
              <a:t>)</a:t>
            </a:r>
            <a:r>
              <a:rPr lang="en-US" sz="1800" i="1" dirty="0">
                <a:solidFill>
                  <a:schemeClr val="tx1"/>
                </a:solidFill>
              </a:rPr>
              <a:t>,</a:t>
            </a:r>
            <a:r>
              <a:rPr lang="en-US" sz="1800" dirty="0">
                <a:solidFill>
                  <a:schemeClr val="tx1"/>
                </a:solidFill>
              </a:rPr>
              <a:t> 𝓁). The diamond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marks the mean point.</a:t>
            </a:r>
          </a:p>
        </p:txBody>
      </p:sp>
    </p:spTree>
    <p:extLst>
      <p:ext uri="{BB962C8B-B14F-4D97-AF65-F5344CB8AC3E}">
        <p14:creationId xmlns:p14="http://schemas.microsoft.com/office/powerpoint/2010/main" val="334195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477" y="568325"/>
            <a:ext cx="4735510" cy="461745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3400" y="5172074"/>
            <a:ext cx="8134349" cy="8362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19.18: </a:t>
            </a:r>
            <a:r>
              <a:rPr lang="en-US" sz="1800" dirty="0">
                <a:solidFill>
                  <a:schemeClr val="tx1"/>
                </a:solidFill>
              </a:rPr>
              <a:t>The </a:t>
            </a:r>
            <a:r>
              <a:rPr lang="en-US" sz="1800" dirty="0" smtClean="0">
                <a:solidFill>
                  <a:schemeClr val="tx1"/>
                </a:solidFill>
              </a:rPr>
              <a:t>neutral line </a:t>
            </a:r>
            <a:r>
              <a:rPr lang="en-US" sz="1800" dirty="0">
                <a:solidFill>
                  <a:schemeClr val="tx1"/>
                </a:solidFill>
              </a:rPr>
              <a:t>for the coffee/GDP </a:t>
            </a:r>
            <a:r>
              <a:rPr lang="en-US" sz="1800" dirty="0" smtClean="0">
                <a:solidFill>
                  <a:schemeClr val="tx1"/>
                </a:solidFill>
              </a:rPr>
              <a:t>data, presented </a:t>
            </a:r>
            <a:r>
              <a:rPr lang="en-US" sz="1800" dirty="0">
                <a:solidFill>
                  <a:schemeClr val="tx1"/>
                </a:solidFill>
              </a:rPr>
              <a:t>on a standardized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scatterplot. The thin </a:t>
            </a:r>
            <a:r>
              <a:rPr lang="en-US" sz="1800" dirty="0" smtClean="0">
                <a:solidFill>
                  <a:schemeClr val="tx1"/>
                </a:solidFill>
              </a:rPr>
              <a:t>lines represent </a:t>
            </a:r>
            <a:r>
              <a:rPr lang="en-US" sz="1800" dirty="0">
                <a:solidFill>
                  <a:schemeClr val="tx1"/>
                </a:solidFill>
              </a:rPr>
              <a:t>the </a:t>
            </a:r>
            <a:r>
              <a:rPr lang="en-US" sz="1800" dirty="0" smtClean="0">
                <a:solidFill>
                  <a:schemeClr val="tx1"/>
                </a:solidFill>
              </a:rPr>
              <a:t>standardized distances </a:t>
            </a:r>
            <a:r>
              <a:rPr lang="en-US" sz="1800" dirty="0">
                <a:solidFill>
                  <a:schemeClr val="tx1"/>
                </a:solidFill>
              </a:rPr>
              <a:t>from the </a:t>
            </a:r>
            <a:r>
              <a:rPr lang="en-US" sz="1800" dirty="0" smtClean="0">
                <a:solidFill>
                  <a:schemeClr val="tx1"/>
                </a:solidFill>
              </a:rPr>
              <a:t>data points </a:t>
            </a:r>
            <a:r>
              <a:rPr lang="en-US" sz="1800" dirty="0">
                <a:solidFill>
                  <a:schemeClr val="tx1"/>
                </a:solidFill>
              </a:rPr>
              <a:t>to the neutral line.</a:t>
            </a:r>
          </a:p>
        </p:txBody>
      </p:sp>
    </p:spTree>
    <p:extLst>
      <p:ext uri="{BB962C8B-B14F-4D97-AF65-F5344CB8AC3E}">
        <p14:creationId xmlns:p14="http://schemas.microsoft.com/office/powerpoint/2010/main" val="184874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055" y="568325"/>
            <a:ext cx="4743679" cy="460814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3400" y="5172074"/>
            <a:ext cx="8134349" cy="8362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19.19: </a:t>
            </a:r>
            <a:r>
              <a:rPr lang="en-US" sz="1800" dirty="0" smtClean="0">
                <a:solidFill>
                  <a:schemeClr val="tx1"/>
                </a:solidFill>
              </a:rPr>
              <a:t>The regression </a:t>
            </a:r>
            <a:r>
              <a:rPr lang="en-US" sz="1800" dirty="0">
                <a:solidFill>
                  <a:schemeClr val="tx1"/>
                </a:solidFill>
              </a:rPr>
              <a:t>line (dark blue</a:t>
            </a:r>
            <a:r>
              <a:rPr lang="en-US" sz="1800" dirty="0" smtClean="0">
                <a:solidFill>
                  <a:schemeClr val="tx1"/>
                </a:solidFill>
              </a:rPr>
              <a:t>), the </a:t>
            </a:r>
            <a:r>
              <a:rPr lang="en-US" sz="1800" dirty="0">
                <a:solidFill>
                  <a:schemeClr val="tx1"/>
                </a:solidFill>
              </a:rPr>
              <a:t>reverse regression </a:t>
            </a:r>
            <a:r>
              <a:rPr lang="en-US" sz="1800" dirty="0" smtClean="0">
                <a:solidFill>
                  <a:schemeClr val="tx1"/>
                </a:solidFill>
              </a:rPr>
              <a:t>line (light </a:t>
            </a:r>
            <a:r>
              <a:rPr lang="en-US" sz="1800" dirty="0">
                <a:solidFill>
                  <a:schemeClr val="tx1"/>
                </a:solidFill>
              </a:rPr>
              <a:t>blue), and the </a:t>
            </a:r>
            <a:r>
              <a:rPr lang="en-US" sz="1800" dirty="0" smtClean="0">
                <a:solidFill>
                  <a:schemeClr val="tx1"/>
                </a:solidFill>
              </a:rPr>
              <a:t>neutral line </a:t>
            </a:r>
            <a:r>
              <a:rPr lang="en-US" sz="1800" dirty="0">
                <a:solidFill>
                  <a:schemeClr val="tx1"/>
                </a:solidFill>
              </a:rPr>
              <a:t>(dashed gray) on </a:t>
            </a:r>
            <a:r>
              <a:rPr lang="en-US" sz="1800" dirty="0" smtClean="0">
                <a:solidFill>
                  <a:schemeClr val="tx1"/>
                </a:solidFill>
              </a:rPr>
              <a:t>a standardized </a:t>
            </a:r>
            <a:r>
              <a:rPr lang="en-US" sz="1800" dirty="0">
                <a:solidFill>
                  <a:schemeClr val="tx1"/>
                </a:solidFill>
              </a:rPr>
              <a:t>scatterplot </a:t>
            </a:r>
            <a:r>
              <a:rPr lang="en-US" sz="1800" dirty="0" smtClean="0">
                <a:solidFill>
                  <a:schemeClr val="tx1"/>
                </a:solidFill>
              </a:rPr>
              <a:t>of the </a:t>
            </a:r>
            <a:r>
              <a:rPr lang="en-US" sz="1800" dirty="0">
                <a:solidFill>
                  <a:schemeClr val="tx1"/>
                </a:solidFill>
              </a:rPr>
              <a:t>coffee/GDP data.</a:t>
            </a:r>
          </a:p>
        </p:txBody>
      </p:sp>
    </p:spTree>
    <p:extLst>
      <p:ext uri="{BB962C8B-B14F-4D97-AF65-F5344CB8AC3E}">
        <p14:creationId xmlns:p14="http://schemas.microsoft.com/office/powerpoint/2010/main" val="325970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56" y="807182"/>
            <a:ext cx="8079288" cy="408809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3400" y="5172074"/>
            <a:ext cx="8134349" cy="8362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19.20: </a:t>
            </a:r>
            <a:r>
              <a:rPr lang="en-US" sz="1800" dirty="0">
                <a:solidFill>
                  <a:schemeClr val="tx1"/>
                </a:solidFill>
              </a:rPr>
              <a:t>regression_descriptive.xlsx/</a:t>
            </a:r>
            <a:r>
              <a:rPr lang="en-US" sz="1800" dirty="0" err="1">
                <a:solidFill>
                  <a:schemeClr val="tx1"/>
                </a:solidFill>
              </a:rPr>
              <a:t>three_lines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770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209" y="568325"/>
            <a:ext cx="4759582" cy="455264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3400" y="5172074"/>
            <a:ext cx="8134349" cy="8362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19.21: </a:t>
            </a:r>
            <a:r>
              <a:rPr lang="en-US" sz="1800" dirty="0" smtClean="0">
                <a:solidFill>
                  <a:schemeClr val="tx1"/>
                </a:solidFill>
              </a:rPr>
              <a:t>Computing the </a:t>
            </a:r>
            <a:r>
              <a:rPr lang="en-US" sz="1800" dirty="0">
                <a:solidFill>
                  <a:schemeClr val="tx1"/>
                </a:solidFill>
              </a:rPr>
              <a:t>distance between </a:t>
            </a:r>
            <a:r>
              <a:rPr lang="en-US" sz="1800" dirty="0" smtClean="0">
                <a:solidFill>
                  <a:schemeClr val="tx1"/>
                </a:solidFill>
              </a:rPr>
              <a:t>two points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47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19.1:  </a:t>
            </a:r>
            <a:r>
              <a:rPr lang="en-US" sz="1800" dirty="0" smtClean="0">
                <a:solidFill>
                  <a:schemeClr val="tx1"/>
                </a:solidFill>
              </a:rPr>
              <a:t>Coffee consumption </a:t>
            </a:r>
            <a:r>
              <a:rPr lang="en-US" sz="1800" dirty="0">
                <a:solidFill>
                  <a:schemeClr val="tx1"/>
                </a:solidFill>
              </a:rPr>
              <a:t>and GDP </a:t>
            </a:r>
            <a:r>
              <a:rPr lang="en-US" sz="1800" dirty="0" smtClean="0">
                <a:solidFill>
                  <a:schemeClr val="tx1"/>
                </a:solidFill>
              </a:rPr>
              <a:t>in 22 </a:t>
            </a:r>
            <a:r>
              <a:rPr lang="en-US" sz="1800" dirty="0">
                <a:solidFill>
                  <a:schemeClr val="tx1"/>
                </a:solidFill>
              </a:rPr>
              <a:t>countries, 2003.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020" y="568325"/>
            <a:ext cx="477796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61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19.2: </a:t>
            </a:r>
            <a:r>
              <a:rPr lang="en-US" sz="1800" dirty="0">
                <a:solidFill>
                  <a:schemeClr val="tx1"/>
                </a:solidFill>
              </a:rPr>
              <a:t>The </a:t>
            </a:r>
            <a:r>
              <a:rPr lang="en-US" sz="1800" dirty="0" smtClean="0">
                <a:solidFill>
                  <a:schemeClr val="tx1"/>
                </a:solidFill>
              </a:rPr>
              <a:t>regression line </a:t>
            </a:r>
            <a:r>
              <a:rPr lang="en-US" sz="1800" dirty="0">
                <a:solidFill>
                  <a:schemeClr val="tx1"/>
                </a:solidFill>
              </a:rPr>
              <a:t>for the coffee/GDP data.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533" y="568325"/>
            <a:ext cx="4704935" cy="459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2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19.3:  </a:t>
            </a:r>
            <a:r>
              <a:rPr lang="en-US" sz="1800" dirty="0">
                <a:solidFill>
                  <a:schemeClr val="tx1"/>
                </a:solidFill>
              </a:rPr>
              <a:t>regression_descriptive.xlsx/</a:t>
            </a:r>
            <a:r>
              <a:rPr lang="en-US" sz="1800" dirty="0" err="1">
                <a:solidFill>
                  <a:schemeClr val="tx1"/>
                </a:solidFill>
              </a:rPr>
              <a:t>regression_line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91" y="1152396"/>
            <a:ext cx="8131470" cy="341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18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19.4:  </a:t>
            </a:r>
            <a:r>
              <a:rPr lang="en-US" sz="1800" dirty="0">
                <a:solidFill>
                  <a:schemeClr val="tx1"/>
                </a:solidFill>
              </a:rPr>
              <a:t>regression_generator.xlsx/</a:t>
            </a:r>
            <a:r>
              <a:rPr lang="en-US" sz="1800" dirty="0" err="1">
                <a:solidFill>
                  <a:schemeClr val="tx1"/>
                </a:solidFill>
              </a:rPr>
              <a:t>regression_line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29" y="678768"/>
            <a:ext cx="7003343" cy="442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40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19.5:  </a:t>
            </a:r>
            <a:r>
              <a:rPr lang="en-US" sz="1800" dirty="0">
                <a:solidFill>
                  <a:schemeClr val="tx1"/>
                </a:solidFill>
              </a:rPr>
              <a:t>Weekly </a:t>
            </a:r>
            <a:r>
              <a:rPr lang="en-US" sz="1800" dirty="0" smtClean="0">
                <a:solidFill>
                  <a:schemeClr val="tx1"/>
                </a:solidFill>
              </a:rPr>
              <a:t>returns on </a:t>
            </a:r>
            <a:r>
              <a:rPr lang="en-US" sz="1800" dirty="0">
                <a:solidFill>
                  <a:schemeClr val="tx1"/>
                </a:solidFill>
              </a:rPr>
              <a:t>the S&amp;P 500 and </a:t>
            </a:r>
            <a:r>
              <a:rPr lang="en-US" sz="1800" dirty="0" smtClean="0">
                <a:solidFill>
                  <a:schemeClr val="tx1"/>
                </a:solidFill>
              </a:rPr>
              <a:t>General Motors</a:t>
            </a:r>
            <a:r>
              <a:rPr lang="en-US" sz="1800" dirty="0">
                <a:solidFill>
                  <a:schemeClr val="tx1"/>
                </a:solidFill>
              </a:rPr>
              <a:t>, 2003–2007.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579" y="568325"/>
            <a:ext cx="5221769" cy="460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36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949" y="568325"/>
            <a:ext cx="4760102" cy="461745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3400" y="5172074"/>
            <a:ext cx="8134349" cy="8362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19.6:  </a:t>
            </a:r>
            <a:r>
              <a:rPr lang="en-US" sz="1800" dirty="0">
                <a:solidFill>
                  <a:schemeClr val="tx1"/>
                </a:solidFill>
              </a:rPr>
              <a:t>The mean </a:t>
            </a:r>
            <a:r>
              <a:rPr lang="en-US" sz="1800" dirty="0" smtClean="0">
                <a:solidFill>
                  <a:schemeClr val="tx1"/>
                </a:solidFill>
              </a:rPr>
              <a:t>line and </a:t>
            </a:r>
            <a:r>
              <a:rPr lang="en-US" sz="1800" dirty="0">
                <a:solidFill>
                  <a:schemeClr val="tx1"/>
                </a:solidFill>
              </a:rPr>
              <a:t>mean-line residuals </a:t>
            </a:r>
            <a:r>
              <a:rPr lang="en-US" sz="1800" dirty="0" smtClean="0">
                <a:solidFill>
                  <a:schemeClr val="tx1"/>
                </a:solidFill>
              </a:rPr>
              <a:t>for the </a:t>
            </a:r>
            <a:r>
              <a:rPr lang="en-US" sz="1800" dirty="0">
                <a:solidFill>
                  <a:schemeClr val="tx1"/>
                </a:solidFill>
              </a:rPr>
              <a:t>coffee/GDP data.</a:t>
            </a:r>
            <a:endParaRPr lang="en-US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96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42" y="568325"/>
            <a:ext cx="4736717" cy="459774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3400" y="5172074"/>
            <a:ext cx="8134349" cy="8362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19.7:  </a:t>
            </a:r>
            <a:r>
              <a:rPr lang="en-US" sz="1800" dirty="0">
                <a:solidFill>
                  <a:schemeClr val="tx1"/>
                </a:solidFill>
              </a:rPr>
              <a:t>The </a:t>
            </a:r>
            <a:r>
              <a:rPr lang="en-US" sz="1800" dirty="0" smtClean="0">
                <a:solidFill>
                  <a:schemeClr val="tx1"/>
                </a:solidFill>
              </a:rPr>
              <a:t>regression line </a:t>
            </a:r>
            <a:r>
              <a:rPr lang="en-US" sz="1800" dirty="0">
                <a:solidFill>
                  <a:schemeClr val="tx1"/>
                </a:solidFill>
              </a:rPr>
              <a:t>and regression </a:t>
            </a:r>
            <a:r>
              <a:rPr lang="en-US" sz="1800" dirty="0" smtClean="0">
                <a:solidFill>
                  <a:schemeClr val="tx1"/>
                </a:solidFill>
              </a:rPr>
              <a:t>residuals for </a:t>
            </a:r>
            <a:r>
              <a:rPr lang="en-US" sz="1800" dirty="0">
                <a:solidFill>
                  <a:schemeClr val="tx1"/>
                </a:solidFill>
              </a:rPr>
              <a:t>the coffee/GDP data.</a:t>
            </a:r>
            <a:endParaRPr lang="en-US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40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6.0&quot;&gt;&lt;object type=&quot;1&quot; unique_id=&quot;10001&quot;&gt;&lt;object type=&quot;8&quot; unique_id=&quot;10034&quot;&gt;&lt;/object&gt;&lt;object type=&quot;2&quot; unique_id=&quot;10035&quot;&gt;&lt;object type=&quot;3&quot; unique_id=&quot;10036&quot;&gt;&lt;property id=&quot;20148&quot; value=&quot;5&quot;/&gt;&lt;property id=&quot;20300&quot; value=&quot;Slide 1 - &amp;quot;Vital Statistics&amp;#x0D;&amp;#x0A;Probability and Statistics for Economics and Business&amp;quot;&quot;/&gt;&lt;property id=&quot;20307&quot; value=&quot;261&quot;/&gt;&lt;/object&gt;&lt;object type=&quot;3&quot; unique_id=&quot;11650&quot;&gt;&lt;property id=&quot;20148&quot; value=&quot;5&quot;/&gt;&lt;property id=&quot;20300&quot; value=&quot;Slide 3 - &amp;quot;Figure 19.1:  Coffee consumption and GDP in 22 countries, 2003.&amp;quot;&quot;/&gt;&lt;property id=&quot;20307&quot; value=&quot;304&quot;/&gt;&lt;/object&gt;&lt;object type=&quot;3&quot; unique_id=&quot;12187&quot;&gt;&lt;property id=&quot;20148&quot; value=&quot;5&quot;/&gt;&lt;property id=&quot;20300&quot; value=&quot;Slide 4 - &amp;quot;Figure 19.2: The regression line for the coffee/GDP data.&amp;quot;&quot;/&gt;&lt;property id=&quot;20307&quot; value=&quot;306&quot;/&gt;&lt;/object&gt;&lt;object type=&quot;3&quot; unique_id=&quot;12188&quot;&gt;&lt;property id=&quot;20148&quot; value=&quot;5&quot;/&gt;&lt;property id=&quot;20300&quot; value=&quot;Slide 6 - &amp;quot;Figure 19.4:  regression_generator.xlsx/regression_line&amp;quot;&quot;/&gt;&lt;property id=&quot;20307&quot; value=&quot;307&quot;/&gt;&lt;/object&gt;&lt;object type=&quot;3&quot; unique_id=&quot;12189&quot;&gt;&lt;property id=&quot;20148&quot; value=&quot;5&quot;/&gt;&lt;property id=&quot;20300&quot; value=&quot;Slide 7 - &amp;quot;Figure 19.5:  Weekly returns on the S&amp;amp;P 500 and General Motors, 2003–2007.&amp;quot;&quot;/&gt;&lt;property id=&quot;20307&quot; value=&quot;308&quot;/&gt;&lt;/object&gt;&lt;object type=&quot;3&quot; unique_id=&quot;12514&quot;&gt;&lt;property id=&quot;20148&quot; value=&quot;5&quot;/&gt;&lt;property id=&quot;20300&quot; value=&quot;Slide 2 - &amp;quot;Table 19.1:  Coffee consumption and GDP in 22 countries, 2003.&amp;quot;&quot;/&gt;&lt;property id=&quot;20307&quot; value=&quot;324&quot;/&gt;&lt;/object&gt;&lt;object type=&quot;3&quot; unique_id=&quot;13066&quot;&gt;&lt;property id=&quot;20148&quot; value=&quot;5&quot;/&gt;&lt;property id=&quot;20300&quot; value=&quot;Slide 8&quot;/&gt;&lt;property id=&quot;20307&quot; value=&quot;326&quot;/&gt;&lt;/object&gt;&lt;object type=&quot;3&quot; unique_id=&quot;14048&quot;&gt;&lt;property id=&quot;20148&quot; value=&quot;5&quot;/&gt;&lt;property id=&quot;20300&quot; value=&quot;Slide 5 - &amp;quot;Figure 19.3:  regression_descriptive.xlsx/regression_line&amp;quot;&quot;/&gt;&lt;property id=&quot;20307&quot; value=&quot;336&quot;/&gt;&lt;/object&gt;&lt;object type=&quot;3&quot; unique_id=&quot;14049&quot;&gt;&lt;property id=&quot;20148&quot; value=&quot;5&quot;/&gt;&lt;property id=&quot;20300&quot; value=&quot;Slide 10&quot;/&gt;&lt;property id=&quot;20307&quot; value=&quot;337&quot;/&gt;&lt;/object&gt;&lt;object type=&quot;3&quot; unique_id=&quot;14110&quot;&gt;&lt;property id=&quot;20148&quot; value=&quot;5&quot;/&gt;&lt;property id=&quot;20300&quot; value=&quot;Slide 9&quot;/&gt;&lt;property id=&quot;20307&quot; value=&quot;338&quot;/&gt;&lt;/object&gt;&lt;object type=&quot;3&quot; unique_id=&quot;14111&quot;&gt;&lt;property id=&quot;20148&quot; value=&quot;5&quot;/&gt;&lt;property id=&quot;20300&quot; value=&quot;Slide 11&quot;/&gt;&lt;property id=&quot;20307&quot; value=&quot;339&quot;/&gt;&lt;/object&gt;&lt;object type=&quot;3&quot; unique_id=&quot;14112&quot;&gt;&lt;property id=&quot;20148&quot; value=&quot;5&quot;/&gt;&lt;property id=&quot;20300&quot; value=&quot;Slide 12&quot;/&gt;&lt;property id=&quot;20307&quot; value=&quot;340&quot;/&gt;&lt;/object&gt;&lt;object type=&quot;3&quot; unique_id=&quot;14113&quot;&gt;&lt;property id=&quot;20148&quot; value=&quot;5&quot;/&gt;&lt;property id=&quot;20300&quot; value=&quot;Slide 13&quot;/&gt;&lt;property id=&quot;20307&quot; value=&quot;341&quot;/&gt;&lt;/object&gt;&lt;object type=&quot;3&quot; unique_id=&quot;14114&quot;&gt;&lt;property id=&quot;20148&quot; value=&quot;5&quot;/&gt;&lt;property id=&quot;20300&quot; value=&quot;Slide 14&quot;/&gt;&lt;property id=&quot;20307&quot; value=&quot;342&quot;/&gt;&lt;/object&gt;&lt;object type=&quot;3&quot; unique_id=&quot;14212&quot;&gt;&lt;property id=&quot;20148&quot; value=&quot;5&quot;/&gt;&lt;property id=&quot;20300&quot; value=&quot;Slide 15&quot;/&gt;&lt;property id=&quot;20307&quot; value=&quot;343&quot;/&gt;&lt;/object&gt;&lt;object type=&quot;3&quot; unique_id=&quot;14213&quot;&gt;&lt;property id=&quot;20148&quot; value=&quot;5&quot;/&gt;&lt;property id=&quot;20300&quot; value=&quot;Slide 17&quot;/&gt;&lt;property id=&quot;20307&quot; value=&quot;344&quot;/&gt;&lt;/object&gt;&lt;object type=&quot;3&quot; unique_id=&quot;14214&quot;&gt;&lt;property id=&quot;20148&quot; value=&quot;5&quot;/&gt;&lt;property id=&quot;20300&quot; value=&quot;Slide 18&quot;/&gt;&lt;property id=&quot;20307&quot; value=&quot;345&quot;/&gt;&lt;/object&gt;&lt;object type=&quot;3&quot; unique_id=&quot;14291&quot;&gt;&lt;property id=&quot;20148&quot; value=&quot;5&quot;/&gt;&lt;property id=&quot;20300&quot; value=&quot;Slide 19&quot;/&gt;&lt;property id=&quot;20307&quot; value=&quot;346&quot;/&gt;&lt;/object&gt;&lt;object type=&quot;3&quot; unique_id=&quot;14292&quot;&gt;&lt;property id=&quot;20148&quot; value=&quot;5&quot;/&gt;&lt;property id=&quot;20300&quot; value=&quot;Slide 20&quot;/&gt;&lt;property id=&quot;20307&quot; value=&quot;347&quot;/&gt;&lt;/object&gt;&lt;object type=&quot;3&quot; unique_id=&quot;14629&quot;&gt;&lt;property id=&quot;20148&quot; value=&quot;5&quot;/&gt;&lt;property id=&quot;20300&quot; value=&quot;Slide 21&quot;/&gt;&lt;property id=&quot;20307&quot; value=&quot;348&quot;/&gt;&lt;/object&gt;&lt;object type=&quot;3&quot; unique_id=&quot;14630&quot;&gt;&lt;property id=&quot;20148&quot; value=&quot;5&quot;/&gt;&lt;property id=&quot;20300&quot; value=&quot;Slide 22&quot;/&gt;&lt;property id=&quot;20307&quot; value=&quot;349&quot;/&gt;&lt;/object&gt;&lt;object type=&quot;3&quot; unique_id=&quot;14723&quot;&gt;&lt;property id=&quot;20148&quot; value=&quot;5&quot;/&gt;&lt;property id=&quot;20300&quot; value=&quot;Slide 23&quot;/&gt;&lt;property id=&quot;20307&quot; value=&quot;350&quot;/&gt;&lt;/object&gt;&lt;object type=&quot;3&quot; unique_id=&quot;14724&quot;&gt;&lt;property id=&quot;20148&quot; value=&quot;5&quot;/&gt;&lt;property id=&quot;20300&quot; value=&quot;Slide 24&quot;/&gt;&lt;property id=&quot;20307&quot; value=&quot;351&quot;/&gt;&lt;/object&gt;&lt;object type=&quot;3&quot; unique_id=&quot;16733&quot;&gt;&lt;property id=&quot;20148&quot; value=&quot;5&quot;/&gt;&lt;property id=&quot;20300&quot; value=&quot;Slide 16 - &amp;quot;Table 19.2:  Coffee consumption and GDP in 2003 and latitude of capital city in&amp;#x0D;&amp;#x0A;22 countries&amp;quot;&quot;/&gt;&lt;property id=&quot;20307&quot; value=&quot;352&quot;/&gt;&lt;/object&gt;&lt;/object&gt;&lt;/object&gt;&lt;/database&gt;"/>
</p:tagLst>
</file>

<file path=ppt/theme/theme1.xml><?xml version="1.0" encoding="utf-8"?>
<a:theme xmlns:a="http://schemas.openxmlformats.org/drawingml/2006/main" name="Oxford template (TH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andholm_01.potx" id="{B98C9BFB-1C24-43D0-810E-6287E738545C}" vid="{2D7EC576-BCA7-49B7-BBC3-937296A7DCC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ndholm_01.potx" id="{B98C9BFB-1C24-43D0-810E-6287E738545C}" vid="{B17A72F0-7E44-4A41-95D4-C280B3EE5918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ndholm_01.potx" id="{B98C9BFB-1C24-43D0-810E-6287E738545C}" vid="{A19C9E15-FE0D-44E9-84F3-0332A0139D4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1270</TotalTime>
  <Words>418</Words>
  <Application>Microsoft Office PowerPoint</Application>
  <PresentationFormat>On-screen Show (4:3)</PresentationFormat>
  <Paragraphs>57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Oxford template (TH)</vt:lpstr>
      <vt:lpstr>Custom Design</vt:lpstr>
      <vt:lpstr>1_Custom Design</vt:lpstr>
      <vt:lpstr>Vital Statistics Probability and Statistics for Economics and Business</vt:lpstr>
      <vt:lpstr>Table 19.1:  Coffee consumption and GDP in 22 countries, 2003.</vt:lpstr>
      <vt:lpstr>Figure 19.1:  Coffee consumption and GDP in 22 countries, 2003.</vt:lpstr>
      <vt:lpstr>Figure 19.2: The regression line for the coffee/GDP data.</vt:lpstr>
      <vt:lpstr>Figure 19.3:  regression_descriptive.xlsx/regression_line</vt:lpstr>
      <vt:lpstr>Figure 19.4:  regression_generator.xlsx/regression_line</vt:lpstr>
      <vt:lpstr>Figure 19.5:  Weekly returns on the S&amp;P 500 and General Motors, 2003–2007.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Table 19.2:  Coffee consumption and GDP in 2003 and latitude of capital city in 22 countries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Oxford University Press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Interplay</dc:title>
  <dc:creator>Thom Holmes</dc:creator>
  <cp:lastModifiedBy>Saba UV</cp:lastModifiedBy>
  <cp:revision>260</cp:revision>
  <dcterms:created xsi:type="dcterms:W3CDTF">2018-04-10T17:45:29Z</dcterms:created>
  <dcterms:modified xsi:type="dcterms:W3CDTF">2018-11-12T10:56:12Z</dcterms:modified>
</cp:coreProperties>
</file>