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21"/>
  </p:notesMasterIdLst>
  <p:sldIdLst>
    <p:sldId id="261" r:id="rId4"/>
    <p:sldId id="324" r:id="rId5"/>
    <p:sldId id="304" r:id="rId6"/>
    <p:sldId id="305" r:id="rId7"/>
    <p:sldId id="306" r:id="rId8"/>
    <p:sldId id="307" r:id="rId9"/>
    <p:sldId id="308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6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6"/>
        <p:guide orient="horz" pos="3252"/>
        <p:guide orient="horz" pos="358"/>
        <p:guide pos="5448"/>
        <p:guide pos="336"/>
        <p:guide pos="4966"/>
        <p:guide pos="2880"/>
        <p:guide orient="horz" pos="3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2928" y="-11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4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4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9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2"/>
            <a:ext cx="8488362" cy="72641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Hypothesis Testing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16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16.9:  </a:t>
            </a:r>
            <a:r>
              <a:rPr lang="en-US" sz="1800" dirty="0">
                <a:solidFill>
                  <a:schemeClr val="tx1"/>
                </a:solidFill>
              </a:rPr>
              <a:t>Probabilities </a:t>
            </a:r>
            <a:r>
              <a:rPr lang="en-US" sz="1800" dirty="0" smtClean="0">
                <a:solidFill>
                  <a:schemeClr val="tx1"/>
                </a:solidFill>
              </a:rPr>
              <a:t>of Type </a:t>
            </a:r>
            <a:r>
              <a:rPr lang="en-US" sz="1800" dirty="0">
                <a:solidFill>
                  <a:schemeClr val="tx1"/>
                </a:solidFill>
              </a:rPr>
              <a:t>I and Type II errors </a:t>
            </a:r>
            <a:r>
              <a:rPr lang="en-US" sz="1800" dirty="0" smtClean="0">
                <a:solidFill>
                  <a:schemeClr val="tx1"/>
                </a:solidFill>
              </a:rPr>
              <a:t>in the </a:t>
            </a:r>
            <a:r>
              <a:rPr lang="en-US" sz="1800" dirty="0">
                <a:solidFill>
                  <a:schemeClr val="tx1"/>
                </a:solidFill>
              </a:rPr>
              <a:t>hybrid example: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= 30,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= 46.83.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6" y="982228"/>
            <a:ext cx="8119273" cy="38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16.10:  </a:t>
            </a:r>
            <a:r>
              <a:rPr lang="en-US" sz="1800" dirty="0" smtClean="0">
                <a:solidFill>
                  <a:schemeClr val="tx1"/>
                </a:solidFill>
              </a:rPr>
              <a:t>Probabilities of </a:t>
            </a:r>
            <a:r>
              <a:rPr lang="en-US" sz="1800" dirty="0">
                <a:solidFill>
                  <a:schemeClr val="tx1"/>
                </a:solidFill>
              </a:rPr>
              <a:t>Type I and Type II errors </a:t>
            </a:r>
            <a:r>
              <a:rPr lang="en-US" sz="1800" dirty="0" smtClean="0">
                <a:solidFill>
                  <a:schemeClr val="tx1"/>
                </a:solidFill>
              </a:rPr>
              <a:t>in the </a:t>
            </a:r>
            <a:r>
              <a:rPr lang="en-US" sz="1800" dirty="0">
                <a:solidFill>
                  <a:schemeClr val="tx1"/>
                </a:solidFill>
              </a:rPr>
              <a:t>hybrid example: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= 60,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= 47.06.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31" y="604995"/>
            <a:ext cx="6716538" cy="45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16.11:  </a:t>
            </a:r>
            <a:r>
              <a:rPr lang="en-US" sz="1800" dirty="0">
                <a:solidFill>
                  <a:schemeClr val="tx1"/>
                </a:solidFill>
              </a:rPr>
              <a:t>Reproduction of Figure 16.8 using HT_errors.xlsx/</a:t>
            </a:r>
            <a:r>
              <a:rPr lang="en-US" sz="1800" dirty="0" err="1">
                <a:solidFill>
                  <a:schemeClr val="tx1"/>
                </a:solidFill>
              </a:rPr>
              <a:t>alternative_greater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820281"/>
            <a:ext cx="8066762" cy="41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16.12:  </a:t>
            </a:r>
            <a:r>
              <a:rPr lang="en-US" sz="1800" dirty="0">
                <a:solidFill>
                  <a:schemeClr val="tx1"/>
                </a:solidFill>
              </a:rPr>
              <a:t>Error probabilities in the product placement example using HT_errors_BTP.xlsx/</a:t>
            </a:r>
            <a:r>
              <a:rPr lang="en-US" sz="1800" dirty="0" err="1">
                <a:solidFill>
                  <a:schemeClr val="tx1"/>
                </a:solidFill>
              </a:rPr>
              <a:t>alternative_less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" y="858238"/>
            <a:ext cx="8054236" cy="41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16.13: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power curve </a:t>
            </a:r>
            <a:r>
              <a:rPr lang="en-US" sz="1800" dirty="0">
                <a:solidFill>
                  <a:schemeClr val="tx1"/>
                </a:solidFill>
              </a:rPr>
              <a:t>for the hypothesis </a:t>
            </a:r>
            <a:r>
              <a:rPr lang="en-US" sz="1800" dirty="0" smtClean="0">
                <a:solidFill>
                  <a:schemeClr val="tx1"/>
                </a:solidFill>
              </a:rPr>
              <a:t>test defined </a:t>
            </a:r>
            <a:r>
              <a:rPr lang="en-US" sz="1800" dirty="0">
                <a:solidFill>
                  <a:schemeClr val="tx1"/>
                </a:solidFill>
              </a:rPr>
              <a:t>by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= 30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47.5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44" y="567201"/>
            <a:ext cx="6940713" cy="45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16.14:  </a:t>
            </a:r>
            <a:r>
              <a:rPr lang="en-US" sz="1800" dirty="0">
                <a:solidFill>
                  <a:schemeClr val="tx1"/>
                </a:solidFill>
              </a:rPr>
              <a:t>Power </a:t>
            </a:r>
            <a:r>
              <a:rPr lang="en-US" sz="1800" dirty="0" smtClean="0">
                <a:solidFill>
                  <a:schemeClr val="tx1"/>
                </a:solidFill>
              </a:rPr>
              <a:t>curves for </a:t>
            </a:r>
            <a:r>
              <a:rPr lang="en-US" sz="1800" dirty="0">
                <a:solidFill>
                  <a:schemeClr val="tx1"/>
                </a:solidFill>
              </a:rPr>
              <a:t>two hypothesis </a:t>
            </a:r>
            <a:r>
              <a:rPr lang="en-US" sz="1800" dirty="0" smtClean="0">
                <a:solidFill>
                  <a:schemeClr val="tx1"/>
                </a:solidFill>
              </a:rPr>
              <a:t>tests: </a:t>
            </a:r>
            <a:r>
              <a:rPr lang="en-US" sz="1800" i="1" dirty="0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30,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= 47.5 (light gray)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= 30,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= </a:t>
            </a:r>
            <a:r>
              <a:rPr lang="en-US" sz="1800" dirty="0" smtClean="0">
                <a:solidFill>
                  <a:schemeClr val="tx1"/>
                </a:solidFill>
              </a:rPr>
              <a:t>46.83 (black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2" y="497167"/>
            <a:ext cx="7228617" cy="46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smtClean="0">
                <a:solidFill>
                  <a:schemeClr val="tx1"/>
                </a:solidFill>
              </a:rPr>
              <a:t>Figure 16.15:  </a:t>
            </a:r>
            <a:r>
              <a:rPr lang="en-US" sz="1800" dirty="0">
                <a:solidFill>
                  <a:schemeClr val="tx1"/>
                </a:solidFill>
              </a:rPr>
              <a:t>Power </a:t>
            </a:r>
            <a:r>
              <a:rPr lang="en-US" sz="1800" dirty="0" smtClean="0">
                <a:solidFill>
                  <a:schemeClr val="tx1"/>
                </a:solidFill>
              </a:rPr>
              <a:t>curves for </a:t>
            </a:r>
            <a:r>
              <a:rPr lang="en-US" sz="1800" dirty="0">
                <a:solidFill>
                  <a:schemeClr val="tx1"/>
                </a:solidFill>
              </a:rPr>
              <a:t>two hypothesis </a:t>
            </a:r>
            <a:r>
              <a:rPr lang="en-US" sz="1800" dirty="0" smtClean="0">
                <a:solidFill>
                  <a:schemeClr val="tx1"/>
                </a:solidFill>
              </a:rPr>
              <a:t>tests: </a:t>
            </a:r>
            <a:r>
              <a:rPr lang="en-US" sz="1800" i="1" dirty="0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30,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= 47.5 (light gray)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= </a:t>
            </a:r>
            <a:r>
              <a:rPr lang="en-US" sz="1800" smtClean="0">
                <a:solidFill>
                  <a:schemeClr val="tx1"/>
                </a:solidFill>
              </a:rPr>
              <a:t>60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= </a:t>
            </a:r>
            <a:r>
              <a:rPr lang="en-US" sz="1800" smtClean="0">
                <a:solidFill>
                  <a:schemeClr val="tx1"/>
                </a:solidFill>
              </a:rPr>
              <a:t>47.06 </a:t>
            </a:r>
            <a:r>
              <a:rPr lang="en-US" sz="1800" dirty="0" smtClean="0">
                <a:solidFill>
                  <a:schemeClr val="tx1"/>
                </a:solidFill>
              </a:rPr>
              <a:t>(black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563781"/>
            <a:ext cx="7089732" cy="45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16.16:  </a:t>
            </a:r>
            <a:r>
              <a:rPr lang="en-US" sz="1800" dirty="0">
                <a:solidFill>
                  <a:schemeClr val="tx1"/>
                </a:solidFill>
              </a:rPr>
              <a:t>power_curves.xlsx/</a:t>
            </a:r>
            <a:r>
              <a:rPr lang="en-US" sz="1800" dirty="0" err="1">
                <a:solidFill>
                  <a:schemeClr val="tx1"/>
                </a:solidFill>
              </a:rPr>
              <a:t>alternative_greater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9" y="636910"/>
            <a:ext cx="7402882" cy="42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16.1:  </a:t>
            </a:r>
            <a:r>
              <a:rPr lang="en-US" sz="1800" dirty="0" smtClean="0">
                <a:solidFill>
                  <a:schemeClr val="tx1"/>
                </a:solidFill>
              </a:rPr>
              <a:t>Testing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∶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𝜇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</a:t>
            </a:r>
            <a:r>
              <a:rPr lang="en-US" sz="1800" dirty="0">
                <a:solidFill>
                  <a:schemeClr val="tx1"/>
                </a:solidFill>
              </a:rPr>
              <a:t>𝜇</a:t>
            </a:r>
            <a:r>
              <a:rPr lang="en-US" sz="1800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against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∶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𝜇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smtClean="0">
                <a:solidFill>
                  <a:schemeClr val="tx1"/>
                </a:solidFill>
              </a:rPr>
              <a:t>significance level 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05. The </a:t>
            </a:r>
            <a:r>
              <a:rPr lang="en-US" sz="1800" dirty="0">
                <a:solidFill>
                  <a:schemeClr val="tx1"/>
                </a:solidFill>
              </a:rPr>
              <a:t>critical value </a:t>
            </a:r>
            <a:r>
              <a:rPr lang="en-US" sz="1800" dirty="0" smtClean="0">
                <a:solidFill>
                  <a:schemeClr val="tx1"/>
                </a:solidFill>
              </a:rPr>
              <a:t>is </a:t>
            </a:r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+ 1.645 </a:t>
            </a:r>
            <a:r>
              <a:rPr lang="en-US" sz="1800" dirty="0" smtClean="0">
                <a:solidFill>
                  <a:schemeClr val="tx1"/>
                </a:solidFill>
              </a:rPr>
              <a:t>𝜎 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8" y="574096"/>
            <a:ext cx="7216285" cy="43363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673350" y="574357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36824" y="5667375"/>
            <a:ext cx="6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√n</a:t>
            </a:r>
          </a:p>
        </p:txBody>
      </p:sp>
    </p:spTree>
    <p:extLst>
      <p:ext uri="{BB962C8B-B14F-4D97-AF65-F5344CB8AC3E}">
        <p14:creationId xmlns:p14="http://schemas.microsoft.com/office/powerpoint/2010/main" val="987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16.2:  </a:t>
            </a: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dirty="0" smtClean="0">
                <a:solidFill>
                  <a:schemeClr val="tx1"/>
                </a:solidFill>
              </a:rPr>
              <a:t>hypothesis test </a:t>
            </a:r>
            <a:r>
              <a:rPr lang="en-US" sz="1800" dirty="0">
                <a:solidFill>
                  <a:schemeClr val="tx1"/>
                </a:solidFill>
              </a:rPr>
              <a:t>to evaluate </a:t>
            </a:r>
            <a:r>
              <a:rPr lang="en-US" sz="1800" dirty="0" smtClean="0">
                <a:solidFill>
                  <a:schemeClr val="tx1"/>
                </a:solidFill>
              </a:rPr>
              <a:t>the effectiveness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new banner </a:t>
            </a:r>
            <a:r>
              <a:rPr lang="en-US" sz="1800" dirty="0">
                <a:solidFill>
                  <a:schemeClr val="tx1"/>
                </a:solidFill>
              </a:rPr>
              <a:t>ads.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9" y="578109"/>
            <a:ext cx="7291442" cy="44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16.3:  </a:t>
            </a:r>
            <a:r>
              <a:rPr lang="en-US" sz="1800" dirty="0" smtClean="0">
                <a:solidFill>
                  <a:schemeClr val="tx1"/>
                </a:solidFill>
              </a:rPr>
              <a:t>Testing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∶ 𝜇 =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against 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∶ 𝜇 &lt; </a:t>
            </a:r>
            <a:r>
              <a:rPr lang="en-US" sz="1800" i="1" dirty="0">
                <a:solidFill>
                  <a:schemeClr val="tx1"/>
                </a:solidFill>
              </a:rPr>
              <a:t>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smtClean="0">
                <a:solidFill>
                  <a:schemeClr val="tx1"/>
                </a:solidFill>
              </a:rPr>
              <a:t>significance level 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05. The critical </a:t>
            </a:r>
            <a:r>
              <a:rPr lang="en-US" sz="1800" dirty="0">
                <a:solidFill>
                  <a:schemeClr val="tx1"/>
                </a:solidFill>
              </a:rPr>
              <a:t>value </a:t>
            </a:r>
            <a:r>
              <a:rPr lang="en-US" sz="1800" dirty="0" smtClean="0">
                <a:solidFill>
                  <a:schemeClr val="tx1"/>
                </a:solidFill>
              </a:rPr>
              <a:t>is c </a:t>
            </a:r>
            <a:r>
              <a:rPr lang="en-US" sz="1800" dirty="0">
                <a:solidFill>
                  <a:schemeClr val="tx1"/>
                </a:solidFill>
              </a:rPr>
              <a:t>=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𝜇</a:t>
            </a:r>
            <a:r>
              <a:rPr lang="en-US" sz="1800" baseline="-25000" dirty="0">
                <a:solidFill>
                  <a:schemeClr val="tx1"/>
                </a:solidFill>
              </a:rPr>
              <a:t>0 </a:t>
            </a:r>
            <a:r>
              <a:rPr lang="en-US" sz="1800" dirty="0">
                <a:solidFill>
                  <a:schemeClr val="tx1"/>
                </a:solidFill>
              </a:rPr>
              <a:t>− 1.645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𝜎.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4" y="589150"/>
            <a:ext cx="7191233" cy="4321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6824" y="5667375"/>
            <a:ext cx="6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57475" y="574357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16.4:  </a:t>
            </a:r>
            <a:r>
              <a:rPr lang="en-US" sz="1800" dirty="0" smtClean="0">
                <a:solidFill>
                  <a:schemeClr val="tx1"/>
                </a:solidFill>
              </a:rPr>
              <a:t>Testing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∶ 𝜇 = 𝜇</a:t>
            </a:r>
            <a:r>
              <a:rPr lang="en-US" sz="1800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against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∶ 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&gt; </a:t>
            </a:r>
            <a:r>
              <a:rPr lang="en-US" sz="1800" dirty="0">
                <a:solidFill>
                  <a:schemeClr val="tx1"/>
                </a:solidFill>
              </a:rPr>
              <a:t>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at significance level 𝛼.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The critical value </a:t>
            </a:r>
            <a:r>
              <a:rPr lang="en-US" sz="1800" dirty="0" smtClean="0">
                <a:solidFill>
                  <a:schemeClr val="tx1"/>
                </a:solidFill>
              </a:rPr>
              <a:t>is </a:t>
            </a:r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+ </a:t>
            </a:r>
            <a:r>
              <a:rPr lang="en-US" sz="1800" i="1" dirty="0" smtClean="0">
                <a:solidFill>
                  <a:schemeClr val="tx1"/>
                </a:solidFill>
              </a:rPr>
              <a:t>Z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𝛼</a:t>
            </a:r>
            <a:r>
              <a:rPr lang="en-US" sz="1800" dirty="0" smtClean="0">
                <a:solidFill>
                  <a:schemeClr val="tx1"/>
                </a:solidFill>
              </a:rPr>
              <a:t> 𝜎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" y="589381"/>
            <a:ext cx="7578894" cy="45628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419475" y="574357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44849" y="5670744"/>
            <a:ext cx="6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√n</a:t>
            </a:r>
          </a:p>
        </p:txBody>
      </p:sp>
    </p:spTree>
    <p:extLst>
      <p:ext uri="{BB962C8B-B14F-4D97-AF65-F5344CB8AC3E}">
        <p14:creationId xmlns:p14="http://schemas.microsoft.com/office/powerpoint/2010/main" val="28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16.5:  </a:t>
            </a:r>
            <a:r>
              <a:rPr lang="en-US" sz="1800" dirty="0" smtClean="0">
                <a:solidFill>
                  <a:schemeClr val="tx1"/>
                </a:solidFill>
              </a:rPr>
              <a:t>Testing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∶ 𝜇 =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against </a:t>
            </a:r>
            <a:r>
              <a:rPr lang="en-US" sz="1800" i="1" dirty="0" smtClean="0">
                <a:solidFill>
                  <a:schemeClr val="tx1"/>
                </a:solidFill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∶ 𝜇 ≠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smtClean="0">
                <a:solidFill>
                  <a:schemeClr val="tx1"/>
                </a:solidFill>
              </a:rPr>
              <a:t>significance level </a:t>
            </a:r>
            <a:r>
              <a:rPr lang="en-US" sz="1800" dirty="0">
                <a:solidFill>
                  <a:schemeClr val="tx1"/>
                </a:solidFill>
              </a:rPr>
              <a:t>𝛼. The critical values </a:t>
            </a:r>
            <a:r>
              <a:rPr lang="en-US" sz="1800" dirty="0" smtClean="0">
                <a:solidFill>
                  <a:schemeClr val="tx1"/>
                </a:solidFill>
              </a:rPr>
              <a:t>are </a:t>
            </a:r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=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− </a:t>
            </a:r>
            <a:r>
              <a:rPr lang="en-US" sz="1800" i="1" dirty="0" smtClean="0">
                <a:solidFill>
                  <a:schemeClr val="tx1"/>
                </a:solidFill>
              </a:rPr>
              <a:t>Z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𝛼</a:t>
            </a:r>
            <a:r>
              <a:rPr lang="en-US" sz="1800" baseline="-25000" dirty="0">
                <a:solidFill>
                  <a:schemeClr val="tx1"/>
                </a:solidFill>
              </a:rPr>
              <a:t>∕</a:t>
            </a:r>
            <a:r>
              <a:rPr lang="en-US" sz="1800" baseline="-25000" dirty="0" smtClean="0">
                <a:solidFill>
                  <a:schemeClr val="tx1"/>
                </a:solidFill>
              </a:rPr>
              <a:t>2 </a:t>
            </a:r>
            <a:r>
              <a:rPr lang="en-US" sz="1800" dirty="0" smtClean="0">
                <a:solidFill>
                  <a:schemeClr val="tx1"/>
                </a:solidFill>
              </a:rPr>
              <a:t>𝜎  and </a:t>
            </a:r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+ = 𝜇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 + </a:t>
            </a:r>
            <a:r>
              <a:rPr lang="en-US" sz="1800" i="1" dirty="0">
                <a:solidFill>
                  <a:schemeClr val="tx1"/>
                </a:solidFill>
              </a:rPr>
              <a:t>Z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𝛼</a:t>
            </a:r>
            <a:r>
              <a:rPr lang="en-US" sz="1800" baseline="-25000" dirty="0">
                <a:solidFill>
                  <a:schemeClr val="tx1"/>
                </a:solidFill>
              </a:rPr>
              <a:t>∕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i="1" dirty="0" smtClean="0">
                <a:solidFill>
                  <a:schemeClr val="tx1"/>
                </a:solidFill>
              </a:rPr>
              <a:t> 𝜎</a:t>
            </a:r>
            <a:r>
              <a:rPr lang="en-US" sz="1800" dirty="0" smtClean="0">
                <a:solidFill>
                  <a:schemeClr val="tx1"/>
                </a:solidFill>
              </a:rPr>
              <a:t> 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2" y="588723"/>
            <a:ext cx="7267981" cy="4375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9470" y="5670549"/>
            <a:ext cx="6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2554" y="5679440"/>
            <a:ext cx="6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√n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03003" y="574357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63379" y="575627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16.6: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P-value (the </a:t>
            </a:r>
            <a:r>
              <a:rPr lang="en-US" sz="1800" dirty="0">
                <a:solidFill>
                  <a:schemeClr val="tx1"/>
                </a:solidFill>
              </a:rPr>
              <a:t>dark gray area) is </a:t>
            </a:r>
            <a:r>
              <a:rPr lang="en-US" sz="1800" dirty="0" smtClean="0">
                <a:solidFill>
                  <a:schemeClr val="tx1"/>
                </a:solidFill>
              </a:rPr>
              <a:t>less than </a:t>
            </a:r>
            <a:r>
              <a:rPr lang="en-US" sz="1800" dirty="0">
                <a:solidFill>
                  <a:schemeClr val="tx1"/>
                </a:solidFill>
              </a:rPr>
              <a:t>𝛼 (the dark blue and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dark gray areas </a:t>
            </a:r>
            <a:r>
              <a:rPr lang="en-US" sz="1800" dirty="0" smtClean="0">
                <a:solidFill>
                  <a:schemeClr val="tx1"/>
                </a:solidFill>
              </a:rPr>
              <a:t>combined) when </a:t>
            </a:r>
            <a:r>
              <a:rPr lang="en-US" sz="1800" dirty="0">
                <a:solidFill>
                  <a:schemeClr val="tx1"/>
                </a:solidFill>
              </a:rPr>
              <a:t>the sample </a:t>
            </a:r>
            <a:r>
              <a:rPr lang="en-US" sz="1800" dirty="0" smtClean="0">
                <a:solidFill>
                  <a:schemeClr val="tx1"/>
                </a:solidFill>
              </a:rPr>
              <a:t>mean </a:t>
            </a:r>
            <a:r>
              <a:rPr lang="en-US" sz="1800" i="1" dirty="0" smtClean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 is more </a:t>
            </a:r>
            <a:r>
              <a:rPr lang="en-US" sz="1800" dirty="0">
                <a:solidFill>
                  <a:schemeClr val="tx1"/>
                </a:solidFill>
              </a:rPr>
              <a:t>extreme than the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critical value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. In this </a:t>
            </a:r>
            <a:r>
              <a:rPr lang="en-US" sz="1800" dirty="0" smtClean="0">
                <a:solidFill>
                  <a:schemeClr val="tx1"/>
                </a:solidFill>
              </a:rPr>
              <a:t>case, we </a:t>
            </a:r>
            <a:r>
              <a:rPr lang="en-US" sz="1800" dirty="0">
                <a:solidFill>
                  <a:schemeClr val="tx1"/>
                </a:solidFill>
              </a:rPr>
              <a:t>reject the </a:t>
            </a:r>
            <a:r>
              <a:rPr lang="en-US" sz="1800" dirty="0" smtClean="0">
                <a:solidFill>
                  <a:schemeClr val="tx1"/>
                </a:solidFill>
              </a:rPr>
              <a:t>null hypothesis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580815"/>
            <a:ext cx="7465513" cy="450651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47335" y="552259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16.7: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P-value (the </a:t>
            </a:r>
            <a:r>
              <a:rPr lang="en-US" sz="1800" dirty="0">
                <a:solidFill>
                  <a:schemeClr val="tx1"/>
                </a:solidFill>
              </a:rPr>
              <a:t>dark gray area) is </a:t>
            </a:r>
            <a:r>
              <a:rPr lang="en-US" sz="1800" dirty="0" smtClean="0">
                <a:solidFill>
                  <a:schemeClr val="tx1"/>
                </a:solidFill>
              </a:rPr>
              <a:t>greater than </a:t>
            </a:r>
            <a:r>
              <a:rPr lang="en-US" sz="1800" dirty="0">
                <a:solidFill>
                  <a:schemeClr val="tx1"/>
                </a:solidFill>
              </a:rPr>
              <a:t>𝛼 when the sample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mean x </a:t>
            </a:r>
            <a:r>
              <a:rPr lang="en-US" sz="1800" dirty="0">
                <a:solidFill>
                  <a:schemeClr val="tx1"/>
                </a:solidFill>
              </a:rPr>
              <a:t>is less extreme </a:t>
            </a:r>
            <a:r>
              <a:rPr lang="en-US" sz="1800" dirty="0" smtClean="0">
                <a:solidFill>
                  <a:schemeClr val="tx1"/>
                </a:solidFill>
              </a:rPr>
              <a:t>than the </a:t>
            </a:r>
            <a:r>
              <a:rPr lang="en-US" sz="1800" dirty="0">
                <a:solidFill>
                  <a:schemeClr val="tx1"/>
                </a:solidFill>
              </a:rPr>
              <a:t>critical value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. In </a:t>
            </a:r>
            <a:r>
              <a:rPr lang="en-US" sz="1800" dirty="0" smtClean="0">
                <a:solidFill>
                  <a:schemeClr val="tx1"/>
                </a:solidFill>
              </a:rPr>
              <a:t>this case</a:t>
            </a:r>
            <a:r>
              <a:rPr lang="en-US" sz="1800" dirty="0">
                <a:solidFill>
                  <a:schemeClr val="tx1"/>
                </a:solidFill>
              </a:rPr>
              <a:t>, we do not reject the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null hypothesis.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95" y="557743"/>
            <a:ext cx="7228811" cy="43603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84910" y="554164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16.8:  </a:t>
            </a:r>
            <a:r>
              <a:rPr lang="en-US" sz="1800" dirty="0">
                <a:solidFill>
                  <a:schemeClr val="tx1"/>
                </a:solidFill>
              </a:rPr>
              <a:t>Probabilities </a:t>
            </a:r>
            <a:r>
              <a:rPr lang="en-US" sz="1800" dirty="0" smtClean="0">
                <a:solidFill>
                  <a:schemeClr val="tx1"/>
                </a:solidFill>
              </a:rPr>
              <a:t>of Type </a:t>
            </a:r>
            <a:r>
              <a:rPr lang="en-US" sz="1800" dirty="0">
                <a:solidFill>
                  <a:schemeClr val="tx1"/>
                </a:solidFill>
              </a:rPr>
              <a:t>I and Type II errors </a:t>
            </a:r>
            <a:r>
              <a:rPr lang="en-US" sz="1800" dirty="0" smtClean="0">
                <a:solidFill>
                  <a:schemeClr val="tx1"/>
                </a:solidFill>
              </a:rPr>
              <a:t>in the </a:t>
            </a:r>
            <a:r>
              <a:rPr lang="en-US" sz="1800" dirty="0">
                <a:solidFill>
                  <a:schemeClr val="tx1"/>
                </a:solidFill>
              </a:rPr>
              <a:t>hybrid example: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= 30,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= </a:t>
            </a:r>
            <a:r>
              <a:rPr lang="en-US" sz="1800" dirty="0" smtClean="0">
                <a:solidFill>
                  <a:schemeClr val="tx1"/>
                </a:solidFill>
              </a:rPr>
              <a:t>47.5.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0" y="965024"/>
            <a:ext cx="8068240" cy="38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1650&quot;&gt;&lt;property id=&quot;20148&quot; value=&quot;5&quot;/&gt;&lt;property id=&quot;20300&quot; value=&quot;Slide 3 - &amp;quot;Figure 16.2:  A hypothesis test to evaluate the effectiveness of new banner ads.&amp;quot;&quot;/&gt;&lt;property id=&quot;20307&quot; value=&quot;304&quot;/&gt;&lt;/object&gt;&lt;object type=&quot;3&quot; unique_id=&quot;12150&quot;&gt;&lt;property id=&quot;20148&quot; value=&quot;5&quot;/&gt;&lt;property id=&quot;20300&quot; value=&quot;Slide 4 - &amp;quot;Figure 16.3:  Testing H0 ∶ 𝜇 = 𝜇0 against  H1 ∶ 𝜇 &amp;lt; 𝜇0 at significance level .05. The critical value is c = 𝜇0&quot;/&gt;&lt;property id=&quot;20307&quot; value=&quot;305&quot;/&gt;&lt;/object&gt;&lt;object type=&quot;3&quot; unique_id=&quot;12187&quot;&gt;&lt;property id=&quot;20148&quot; value=&quot;5&quot;/&gt;&lt;property id=&quot;20300&quot; value=&quot;Slide 5 - &amp;quot;Figure 16.4:  Testing H0 ∶ 𝜇 = 𝜇0 against H1 ∶ 𝜇 &amp;gt; 𝜇0 at significance level 𝛼.&amp;#x0D;&amp;#x0A;The critical value is c = 𝜇0 +&quot;/&gt;&lt;property id=&quot;20307&quot; value=&quot;306&quot;/&gt;&lt;/object&gt;&lt;object type=&quot;3&quot; unique_id=&quot;12188&quot;&gt;&lt;property id=&quot;20148&quot; value=&quot;5&quot;/&gt;&lt;property id=&quot;20300&quot; value=&quot;Slide 6 - &amp;quot;Figure 16.5:  Testing H0 ∶ 𝜇 = 𝜇0 against H1 ∶ 𝜇 ≠ 𝜇0 at significance level 𝛼. The critical values are c- = 𝜇&quot;/&gt;&lt;property id=&quot;20307&quot; value=&quot;307&quot;/&gt;&lt;/object&gt;&lt;object type=&quot;3&quot; unique_id=&quot;12189&quot;&gt;&lt;property id=&quot;20148&quot; value=&quot;5&quot;/&gt;&lt;property id=&quot;20300&quot; value=&quot;Slide 7 - &amp;quot;Figure 16.6:  The P-value (the dark gray area) is less than 𝛼 (the dark blue and&amp;#x0D;&amp;#x0A;dark gray areas combined) when th&quot;/&gt;&lt;property id=&quot;20307&quot; value=&quot;308&quot;/&gt;&lt;/object&gt;&lt;object type=&quot;3&quot; unique_id=&quot;12514&quot;&gt;&lt;property id=&quot;20148&quot; value=&quot;5&quot;/&gt;&lt;property id=&quot;20300&quot; value=&quot;Slide 2 - &amp;quot;Figure 16.1:  Testing H0 ∶ 𝜇 = 𝜇0 against H1 ∶ 𝜇 &amp;gt; 𝜇0 at significance level .05. The critical value is c = 𝜇0 &quot;/&gt;&lt;property id=&quot;20307&quot; value=&quot;324&quot;/&gt;&lt;/object&gt;&lt;object type=&quot;3&quot; unique_id=&quot;13066&quot;&gt;&lt;property id=&quot;20148&quot; value=&quot;5&quot;/&gt;&lt;property id=&quot;20300&quot; value=&quot;Slide 8 - &amp;quot;Figure 16.7:  The P-value (the dark gray area) is greater than 𝛼 when the sample&amp;#x0D;&amp;#x0A;mean x is less extreme than the c&quot;/&gt;&lt;property id=&quot;20307&quot; value=&quot;326&quot;/&gt;&lt;/object&gt;&lt;object type=&quot;3&quot; unique_id=&quot;13500&quot;&gt;&lt;property id=&quot;20148&quot; value=&quot;5&quot;/&gt;&lt;property id=&quot;20300&quot; value=&quot;Slide 9 - &amp;quot;Figure 16.8:  Probabilities of Type I and Type II errors in the hybrid example: n = 30,&amp;#x0D;&amp;#x0A;c = 47.5.&amp;quot;&quot;/&gt;&lt;property id=&quot;20307&quot; value=&quot;327&quot;/&gt;&lt;/object&gt;&lt;object type=&quot;3&quot; unique_id=&quot;13534&quot;&gt;&lt;property id=&quot;20148&quot; value=&quot;5&quot;/&gt;&lt;property id=&quot;20300&quot; value=&quot;Slide 10 - &amp;quot;Figure 16.9:  Probabilities of Type I and Type II errors in the hybrid example: n = 30,&amp;#x0D;&amp;#x0A;c = 46.83.&amp;quot;&quot;/&gt;&lt;property id=&quot;20307&quot; value=&quot;328&quot;/&gt;&lt;/object&gt;&lt;object type=&quot;3&quot; unique_id=&quot;13595&quot;&gt;&lt;property id=&quot;20148&quot; value=&quot;5&quot;/&gt;&lt;property id=&quot;20300&quot; value=&quot;Slide 11 - &amp;quot;Figure 16.10:  Probabilities of Type I and Type II errors in the hybrid example: n = 60,&amp;#x0D;&amp;#x0A;c = 47.06.&amp;quot;&quot;/&gt;&lt;property id=&quot;20307&quot; value=&quot;329&quot;/&gt;&lt;/object&gt;&lt;object type=&quot;3&quot; unique_id=&quot;13661&quot;&gt;&lt;property id=&quot;20148&quot; value=&quot;5&quot;/&gt;&lt;property id=&quot;20300&quot; value=&quot;Slide 12 - &amp;quot;Figure 16.11:  Reproduction of Figure 16.8 using HT_errors.xlsx/alternative_greater.&amp;quot;&quot;/&gt;&lt;property id=&quot;20307&quot; value=&quot;330&quot;/&gt;&lt;/object&gt;&lt;object type=&quot;3&quot; unique_id=&quot;13662&quot;&gt;&lt;property id=&quot;20148&quot; value=&quot;5&quot;/&gt;&lt;property id=&quot;20300&quot; value=&quot;Slide 13 - &amp;quot;Figure 16.12:  Error probabilities in the product placement example using HT_errors_BTP.xlsx/alternative_less.&amp;quot;&quot;/&gt;&lt;property id=&quot;20307&quot; value=&quot;331&quot;/&gt;&lt;/object&gt;&lt;object type=&quot;3&quot; unique_id=&quot;13663&quot;&gt;&lt;property id=&quot;20148&quot; value=&quot;5&quot;/&gt;&lt;property id=&quot;20300&quot; value=&quot;Slide 14 - &amp;quot;Figure 16.13:  The power curve for the hypothesis test defined by n = 30 and c = 47.5.&amp;quot;&quot;/&gt;&lt;property id=&quot;20307&quot; value=&quot;332&quot;/&gt;&lt;/object&gt;&lt;object type=&quot;3&quot; unique_id=&quot;13712&quot;&gt;&lt;property id=&quot;20148&quot; value=&quot;5&quot;/&gt;&lt;property id=&quot;20300&quot; value=&quot;Slide 15 - &amp;quot;Figure 16.14:  Power curves for two hypothesis tests: n = 30, c = 47.5 (light gray)&amp;#x0D;&amp;#x0A;and n = 30, c = 46.83 (black).&quot;/&gt;&lt;property id=&quot;20307&quot; value=&quot;333&quot;/&gt;&lt;/object&gt;&lt;object type=&quot;3&quot; unique_id=&quot;13764&quot;&gt;&lt;property id=&quot;20148&quot; value=&quot;5&quot;/&gt;&lt;property id=&quot;20300&quot; value=&quot;Slide 16 - &amp;quot;Figure 16.15:  Power curves for two hypothesis tests: n = 30, c = 47.5 (light gray)&amp;#x0D;&amp;#x0A;and n = 60, c = 47.06 (black).&quot;/&gt;&lt;property id=&quot;20307&quot; value=&quot;334&quot;/&gt;&lt;/object&gt;&lt;object type=&quot;3&quot; unique_id=&quot;13819&quot;&gt;&lt;property id=&quot;20148&quot; value=&quot;5&quot;/&gt;&lt;property id=&quot;20300&quot; value=&quot;Slide 17 - &amp;quot;Figure 16.16:  power_curves.xlsx/alternative_greater&amp;quot;&quot;/&gt;&lt;property id=&quot;20307&quot; value=&quot;335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389</Words>
  <Application>Microsoft Office PowerPoint</Application>
  <PresentationFormat>On-screen Show (4:3)</PresentationFormat>
  <Paragraphs>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16.1:  Testing H0 ∶ 𝜇 = 𝜇0 against H1 ∶ 𝜇 &gt; 𝜇0 at significance level .05. The critical value is c = 𝜇0 + 1.645 𝜎 .</vt:lpstr>
      <vt:lpstr>Figure 16.2:  A hypothesis test to evaluate the effectiveness of new banner ads.</vt:lpstr>
      <vt:lpstr>Figure 16.3:  Testing H0 ∶ 𝜇 = 𝜇0 against  H1 ∶ 𝜇 &lt; 𝜇0 at significance level .05. The critical value is c = 𝜇0 − 1.645 𝜎.</vt:lpstr>
      <vt:lpstr>Figure 16.4:  Testing H0 ∶ 𝜇 = 𝜇0 against H1 ∶ 𝜇 &gt; 𝜇0 at significance level 𝛼. The critical value is c = 𝜇0 + Z𝛼 𝜎 .</vt:lpstr>
      <vt:lpstr>Figure 16.5:  Testing H0 ∶ 𝜇 = 𝜇0 against H1 ∶ 𝜇 ≠ 𝜇0 at significance level 𝛼. The critical values are c- = 𝜇0 − Z𝛼∕2 𝜎  and c+ = 𝜇0 + Z𝛼∕2 𝜎 .</vt:lpstr>
      <vt:lpstr>Figure 16.6:  The P-value (the dark gray area) is less than 𝛼 (the dark blue and dark gray areas combined) when the sample mean x is more extreme than the critical value c. In this case, we reject the null hypothesis.</vt:lpstr>
      <vt:lpstr>Figure 16.7:  The P-value (the dark gray area) is greater than 𝛼 when the sample mean x is less extreme than the critical value c. In this case, we do not reject the null hypothesis.</vt:lpstr>
      <vt:lpstr>Figure 16.8:  Probabilities of Type I and Type II errors in the hybrid example: n = 30, c = 47.5.</vt:lpstr>
      <vt:lpstr>Figure 16.9:  Probabilities of Type I and Type II errors in the hybrid example: n = 30, c = 46.83.</vt:lpstr>
      <vt:lpstr>Figure 16.10:  Probabilities of Type I and Type II errors in the hybrid example: n = 60, c = 47.06.</vt:lpstr>
      <vt:lpstr>Figure 16.11:  Reproduction of Figure 16.8 using HT_errors.xlsx/alternative_greater.</vt:lpstr>
      <vt:lpstr>Figure 16.12:  Error probabilities in the product placement example using HT_errors_BTP.xlsx/alternative_less.</vt:lpstr>
      <vt:lpstr>Figure 16.13:  The power curve for the hypothesis test defined by n = 30 and c = 47.5.</vt:lpstr>
      <vt:lpstr>Figure 16.14:  Power curves for two hypothesis tests: n = 30, c = 47.5 (light gray) and n = 30, c = 46.83 (black).</vt:lpstr>
      <vt:lpstr>Figure 16.15:  Power curves for two hypothesis tests: n = 30, c = 47.5 (light gray) and n = 60, c = 47.06 (black).</vt:lpstr>
      <vt:lpstr>Figure 16.16:  power_curves.xlsx/alternative_greater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262</cp:revision>
  <dcterms:created xsi:type="dcterms:W3CDTF">2018-04-10T17:45:29Z</dcterms:created>
  <dcterms:modified xsi:type="dcterms:W3CDTF">2018-11-12T10:49:43Z</dcterms:modified>
</cp:coreProperties>
</file>