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1" r:id="rId3"/>
  </p:sldMasterIdLst>
  <p:notesMasterIdLst>
    <p:notesMasterId r:id="rId13"/>
  </p:notesMasterIdLst>
  <p:sldIdLst>
    <p:sldId id="261" r:id="rId4"/>
    <p:sldId id="324" r:id="rId5"/>
    <p:sldId id="304" r:id="rId6"/>
    <p:sldId id="305" r:id="rId7"/>
    <p:sldId id="325" r:id="rId8"/>
    <p:sldId id="306" r:id="rId9"/>
    <p:sldId id="307" r:id="rId10"/>
    <p:sldId id="308" r:id="rId11"/>
    <p:sldId id="32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94" userDrawn="1">
          <p15:clr>
            <a:srgbClr val="A4A3A4"/>
          </p15:clr>
        </p15:guide>
        <p15:guide id="3" orient="horz" pos="3090" userDrawn="1">
          <p15:clr>
            <a:srgbClr val="A4A3A4"/>
          </p15:clr>
        </p15:guide>
        <p15:guide id="4" orient="horz" pos="3252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pos="5448" userDrawn="1">
          <p15:clr>
            <a:srgbClr val="A4A3A4"/>
          </p15:clr>
        </p15:guide>
        <p15:guide id="7" pos="336" userDrawn="1">
          <p15:clr>
            <a:srgbClr val="A4A3A4"/>
          </p15:clr>
        </p15:guide>
        <p15:guide id="8" pos="4966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orient="horz" pos="3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94630" autoAdjust="0"/>
  </p:normalViewPr>
  <p:slideViewPr>
    <p:cSldViewPr snapToGrid="0" snapToObjects="1">
      <p:cViewPr varScale="1">
        <p:scale>
          <a:sx n="77" d="100"/>
          <a:sy n="77" d="100"/>
        </p:scale>
        <p:origin x="90" y="612"/>
      </p:cViewPr>
      <p:guideLst>
        <p:guide orient="horz" pos="2160"/>
        <p:guide pos="794"/>
        <p:guide orient="horz" pos="3090"/>
        <p:guide orient="horz" pos="3252"/>
        <p:guide orient="horz" pos="346"/>
        <p:guide pos="5448"/>
        <p:guide pos="336"/>
        <p:guide pos="4966"/>
        <p:guide pos="2880"/>
        <p:guide orient="horz" pos="3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994"/>
    </p:cViewPr>
  </p:sorterViewPr>
  <p:notesViewPr>
    <p:cSldViewPr snapToGrid="0" snapToObjects="1" showGuides="1">
      <p:cViewPr>
        <p:scale>
          <a:sx n="125" d="100"/>
          <a:sy n="125" d="100"/>
        </p:scale>
        <p:origin x="2928" y="-11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0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9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8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81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7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7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1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" y="0"/>
            <a:ext cx="9139050" cy="686171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92" y="867952"/>
            <a:ext cx="8488017" cy="929441"/>
          </a:xfrm>
        </p:spPr>
        <p:txBody>
          <a:bodyPr>
            <a:noAutofit/>
          </a:bodyPr>
          <a:lstStyle/>
          <a:p>
            <a:r>
              <a:rPr lang="en-US" i="0" dirty="0" smtClean="0"/>
              <a:t>Vital Statistics</a:t>
            </a:r>
            <a:br>
              <a:rPr lang="en-US" i="0" dirty="0" smtClean="0"/>
            </a:br>
            <a:r>
              <a:rPr lang="en-IN" sz="2400" i="0" dirty="0">
                <a:solidFill>
                  <a:prstClr val="black"/>
                </a:solidFill>
              </a:rPr>
              <a:t>Probability and </a:t>
            </a:r>
            <a:r>
              <a:rPr lang="en-IN" sz="2400" i="0" dirty="0" smtClean="0">
                <a:solidFill>
                  <a:prstClr val="black"/>
                </a:solidFill>
              </a:rPr>
              <a:t>Statistics for </a:t>
            </a:r>
            <a:r>
              <a:rPr lang="en-IN" sz="2400" i="0" dirty="0">
                <a:solidFill>
                  <a:prstClr val="black"/>
                </a:solidFill>
              </a:rPr>
              <a:t>Economics and Business</a:t>
            </a:r>
            <a:endParaRPr lang="en-US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819" y="2698814"/>
            <a:ext cx="4244181" cy="7301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IN" dirty="0"/>
              <a:t>William H. </a:t>
            </a:r>
            <a:r>
              <a:rPr lang="en-IN" dirty="0" err="1" smtClean="0"/>
              <a:t>Sandholm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University of Wisconsin-Madison</a:t>
            </a:r>
            <a:endParaRPr lang="en-US" sz="1600" i="1" dirty="0" smtClean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8138" y="5085662"/>
            <a:ext cx="8488362" cy="72641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Interval Estimation and </a:t>
            </a:r>
            <a:r>
              <a:rPr lang="en-US" sz="3600" dirty="0" smtClean="0"/>
              <a:t>Confidence </a:t>
            </a:r>
            <a:r>
              <a:rPr lang="en-US" sz="3600" dirty="0"/>
              <a:t>Intervals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7931" y="4479407"/>
            <a:ext cx="8488017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dirty="0" smtClean="0"/>
              <a:t>Chapter 15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83730" y="2698814"/>
            <a:ext cx="4244181" cy="73018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IN" dirty="0"/>
              <a:t>Brett A. </a:t>
            </a:r>
            <a:r>
              <a:rPr lang="en-IN" dirty="0" err="1" smtClean="0"/>
              <a:t>Saraniti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Northwestern University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15.1:  </a:t>
            </a:r>
            <a:r>
              <a:rPr lang="en-US" sz="1800" dirty="0" smtClean="0">
                <a:solidFill>
                  <a:schemeClr val="tx1"/>
                </a:solidFill>
              </a:rPr>
              <a:t>Determining the </a:t>
            </a:r>
            <a:r>
              <a:rPr lang="en-US" sz="1800" dirty="0">
                <a:solidFill>
                  <a:schemeClr val="tx1"/>
                </a:solidFill>
              </a:rPr>
              <a:t>margin of error </a:t>
            </a:r>
            <a:r>
              <a:rPr lang="en-US" sz="1800" i="1" dirty="0">
                <a:solidFill>
                  <a:schemeClr val="tx1"/>
                </a:solidFill>
              </a:rPr>
              <a:t>d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3" y="589908"/>
            <a:ext cx="8012674" cy="44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15.2:  </a:t>
            </a:r>
            <a:r>
              <a:rPr lang="en-US" sz="1800" i="1" dirty="0">
                <a:solidFill>
                  <a:schemeClr val="tx1"/>
                </a:solidFill>
              </a:rPr>
              <a:t>z</a:t>
            </a:r>
            <a:r>
              <a:rPr lang="en-US" sz="1800" dirty="0">
                <a:solidFill>
                  <a:schemeClr val="tx1"/>
                </a:solidFill>
              </a:rPr>
              <a:t>-values.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5" y="567554"/>
            <a:ext cx="8129391" cy="42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15.3:  </a:t>
            </a:r>
            <a:r>
              <a:rPr lang="en-US" sz="1800" dirty="0">
                <a:solidFill>
                  <a:schemeClr val="tx1"/>
                </a:solidFill>
              </a:rPr>
              <a:t>paintball.xlsx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77" y="568325"/>
            <a:ext cx="666584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15.3:  </a:t>
            </a:r>
            <a:r>
              <a:rPr lang="en-US" sz="1800" i="1" dirty="0">
                <a:solidFill>
                  <a:schemeClr val="tx1"/>
                </a:solidFill>
              </a:rPr>
              <a:t>continued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77" y="568325"/>
            <a:ext cx="666584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15.4:  </a:t>
            </a:r>
            <a:r>
              <a:rPr lang="en-US" sz="1800" dirty="0">
                <a:solidFill>
                  <a:schemeClr val="tx1"/>
                </a:solidFill>
              </a:rPr>
              <a:t>20_CIs.xlsx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45" y="568325"/>
            <a:ext cx="641371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15.5:  </a:t>
            </a:r>
            <a:r>
              <a:rPr lang="en-US" sz="1800" dirty="0" smtClean="0">
                <a:solidFill>
                  <a:schemeClr val="tx1"/>
                </a:solidFill>
              </a:rPr>
              <a:t>Increasing 1 </a:t>
            </a:r>
            <a:r>
              <a:rPr lang="en-US" sz="1800" dirty="0">
                <a:solidFill>
                  <a:schemeClr val="tx1"/>
                </a:solidFill>
              </a:rPr>
              <a:t>− 𝛼 also increases </a:t>
            </a:r>
            <a:r>
              <a:rPr lang="en-US" sz="1800" i="1" dirty="0">
                <a:solidFill>
                  <a:schemeClr val="tx1"/>
                </a:solidFill>
              </a:rPr>
              <a:t>z</a:t>
            </a:r>
            <a:r>
              <a:rPr lang="en-US" sz="1800" i="1" baseline="-25000" dirty="0">
                <a:solidFill>
                  <a:schemeClr val="tx1"/>
                </a:solidFill>
              </a:rPr>
              <a:t>𝛼</a:t>
            </a:r>
            <a:r>
              <a:rPr lang="en-US" sz="1800" baseline="-25000" dirty="0">
                <a:solidFill>
                  <a:schemeClr val="tx1"/>
                </a:solidFill>
              </a:rPr>
              <a:t>∕2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7" y="1249200"/>
            <a:ext cx="8079998" cy="33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15.6: 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function </a:t>
            </a:r>
            <a:r>
              <a:rPr lang="en-US" sz="1800" i="1" dirty="0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i="1" dirty="0">
                <a:solidFill>
                  <a:schemeClr val="tx1"/>
                </a:solidFill>
              </a:rPr>
              <a:t>p</a:t>
            </a:r>
            <a:r>
              <a:rPr lang="en-US" sz="1800" dirty="0">
                <a:solidFill>
                  <a:schemeClr val="tx1"/>
                </a:solidFill>
              </a:rPr>
              <a:t>) = </a:t>
            </a:r>
            <a:r>
              <a:rPr lang="en-US" sz="1800" i="1" dirty="0">
                <a:solidFill>
                  <a:schemeClr val="tx1"/>
                </a:solidFill>
              </a:rPr>
              <a:t>p</a:t>
            </a:r>
            <a:r>
              <a:rPr lang="en-US" sz="1800" dirty="0">
                <a:solidFill>
                  <a:schemeClr val="tx1"/>
                </a:solidFill>
              </a:rPr>
              <a:t>(1 − </a:t>
            </a:r>
            <a:r>
              <a:rPr lang="en-US" sz="1800" i="1" dirty="0">
                <a:solidFill>
                  <a:schemeClr val="tx1"/>
                </a:solidFill>
              </a:rPr>
              <a:t>p</a:t>
            </a:r>
            <a:r>
              <a:rPr lang="en-US" sz="1800" dirty="0">
                <a:solidFill>
                  <a:schemeClr val="tx1"/>
                </a:solidFill>
              </a:rPr>
              <a:t>).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2" y="1721590"/>
            <a:ext cx="8071796" cy="268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15.7:  </a:t>
            </a:r>
            <a:r>
              <a:rPr lang="en-US" sz="1800" dirty="0">
                <a:solidFill>
                  <a:schemeClr val="tx1"/>
                </a:solidFill>
              </a:rPr>
              <a:t>Calculating coverage probabilities using </a:t>
            </a:r>
            <a:r>
              <a:rPr lang="en-US" sz="1800">
                <a:solidFill>
                  <a:schemeClr val="tx1"/>
                </a:solidFill>
              </a:rPr>
              <a:t>BTP_interval_estimators.xlsx</a:t>
            </a:r>
            <a:r>
              <a:rPr lang="en-US" sz="1800" smtClean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9" y="785694"/>
            <a:ext cx="7941502" cy="42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34&quot;&gt;&lt;/object&gt;&lt;object type=&quot;2&quot; unique_id=&quot;10035&quot;&gt;&lt;object type=&quot;3&quot; unique_id=&quot;10036&quot;&gt;&lt;property id=&quot;20148&quot; value=&quot;5&quot;/&gt;&lt;property id=&quot;20300&quot; value=&quot;Slide 1 - &amp;quot;Vital Statistics&amp;#x0D;&amp;#x0A;Probability and Statistics for Economics and Business&amp;quot;&quot;/&gt;&lt;property id=&quot;20307&quot; value=&quot;261&quot;/&gt;&lt;/object&gt;&lt;object type=&quot;3&quot; unique_id=&quot;11650&quot;&gt;&lt;property id=&quot;20148&quot; value=&quot;5&quot;/&gt;&lt;property id=&quot;20300&quot; value=&quot;Slide 3 - &amp;quot;Figure 15.2:  z-values.&amp;quot;&quot;/&gt;&lt;property id=&quot;20307&quot; value=&quot;304&quot;/&gt;&lt;/object&gt;&lt;object type=&quot;3&quot; unique_id=&quot;12150&quot;&gt;&lt;property id=&quot;20148&quot; value=&quot;5&quot;/&gt;&lt;property id=&quot;20300&quot; value=&quot;Slide 4 - &amp;quot;Figure 15.3:  paintball.xlsx&amp;quot;&quot;/&gt;&lt;property id=&quot;20307&quot; value=&quot;305&quot;/&gt;&lt;/object&gt;&lt;object type=&quot;3&quot; unique_id=&quot;12187&quot;&gt;&lt;property id=&quot;20148&quot; value=&quot;5&quot;/&gt;&lt;property id=&quot;20300&quot; value=&quot;Slide 6 - &amp;quot;Figure 15.4:  20_CIs.xlsx&amp;quot;&quot;/&gt;&lt;property id=&quot;20307&quot; value=&quot;306&quot;/&gt;&lt;/object&gt;&lt;object type=&quot;3&quot; unique_id=&quot;12188&quot;&gt;&lt;property id=&quot;20148&quot; value=&quot;5&quot;/&gt;&lt;property id=&quot;20300&quot; value=&quot;Slide 7 - &amp;quot;Figure 15.5:  Increasing 1 − 𝛼 also increases z𝛼∕2.&amp;quot;&quot;/&gt;&lt;property id=&quot;20307&quot; value=&quot;307&quot;/&gt;&lt;/object&gt;&lt;object type=&quot;3&quot; unique_id=&quot;12189&quot;&gt;&lt;property id=&quot;20148&quot; value=&quot;5&quot;/&gt;&lt;property id=&quot;20300&quot; value=&quot;Slide 8 - &amp;quot;Figure 15.6:  The function f (p) = p(1 − p).&amp;quot;&quot;/&gt;&lt;property id=&quot;20307&quot; value=&quot;308&quot;/&gt;&lt;/object&gt;&lt;object type=&quot;3&quot; unique_id=&quot;12514&quot;&gt;&lt;property id=&quot;20148&quot; value=&quot;5&quot;/&gt;&lt;property id=&quot;20300&quot; value=&quot;Slide 2 - &amp;quot;Figure 15.1:  Determining the margin of error d.&amp;quot;&quot;/&gt;&lt;property id=&quot;20307&quot; value=&quot;324&quot;/&gt;&lt;/object&gt;&lt;object type=&quot;3&quot; unique_id=&quot;12975&quot;&gt;&lt;property id=&quot;20148&quot; value=&quot;5&quot;/&gt;&lt;property id=&quot;20300&quot; value=&quot;Slide 5 - &amp;quot;Figure 15.3:  continued&amp;quot;&quot;/&gt;&lt;property id=&quot;20307&quot; value=&quot;325&quot;/&gt;&lt;/object&gt;&lt;object type=&quot;3&quot; unique_id=&quot;13066&quot;&gt;&lt;property id=&quot;20148&quot; value=&quot;5&quot;/&gt;&lt;property id=&quot;20300&quot; value=&quot;Slide 9 - &amp;quot;Figure 15.7:  Calculating coverage probabilities using BTP_interval_estimators.xlsx.&amp;quot;&quot;/&gt;&lt;property id=&quot;20307&quot; value=&quot;326&quot;/&gt;&lt;/object&gt;&lt;/object&gt;&lt;/object&gt;&lt;/database&gt;"/>
</p:tagLst>
</file>

<file path=ppt/theme/theme1.xml><?xml version="1.0" encoding="utf-8"?>
<a:theme xmlns:a="http://schemas.openxmlformats.org/drawingml/2006/main" name="Oxford template (TH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ndholm_01.potx" id="{B98C9BFB-1C24-43D0-810E-6287E738545C}" vid="{2D7EC576-BCA7-49B7-BBC3-937296A7DCC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B17A72F0-7E44-4A41-95D4-C280B3EE591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A19C9E15-FE0D-44E9-84F3-0332A0139D4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95</Words>
  <Application>Microsoft Office PowerPoint</Application>
  <PresentationFormat>On-screen Show (4:3)</PresentationFormat>
  <Paragraphs>24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Oxford template (TH)</vt:lpstr>
      <vt:lpstr>Custom Design</vt:lpstr>
      <vt:lpstr>1_Custom Design</vt:lpstr>
      <vt:lpstr>Vital Statistics Probability and Statistics for Economics and Business</vt:lpstr>
      <vt:lpstr>Figure 15.1:  Determining the margin of error d.</vt:lpstr>
      <vt:lpstr>Figure 15.2:  z-values.</vt:lpstr>
      <vt:lpstr>Figure 15.3:  paintball.xlsx</vt:lpstr>
      <vt:lpstr>Figure 15.3:  continued</vt:lpstr>
      <vt:lpstr>Figure 15.4:  20_CIs.xlsx</vt:lpstr>
      <vt:lpstr>Figure 15.5:  Increasing 1 − 𝛼 also increases z𝛼∕2.</vt:lpstr>
      <vt:lpstr>Figure 15.6:  The function f (p) = p(1 − p).</vt:lpstr>
      <vt:lpstr>Figure 15.7:  Calculating coverage probabilities using BTP_interval_estimators.xlsx.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Thom Holmes</dc:creator>
  <cp:lastModifiedBy>Saba UV</cp:lastModifiedBy>
  <cp:revision>197</cp:revision>
  <dcterms:created xsi:type="dcterms:W3CDTF">2018-04-10T17:45:29Z</dcterms:created>
  <dcterms:modified xsi:type="dcterms:W3CDTF">2018-11-12T10:44:07Z</dcterms:modified>
</cp:coreProperties>
</file>