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61" r:id="rId3"/>
  </p:sldMasterIdLst>
  <p:notesMasterIdLst>
    <p:notesMasterId r:id="rId7"/>
  </p:notesMasterIdLst>
  <p:sldIdLst>
    <p:sldId id="261" r:id="rId4"/>
    <p:sldId id="276" r:id="rId5"/>
    <p:sldId id="304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794" userDrawn="1">
          <p15:clr>
            <a:srgbClr val="A4A3A4"/>
          </p15:clr>
        </p15:guide>
        <p15:guide id="3" orient="horz" pos="3090" userDrawn="1">
          <p15:clr>
            <a:srgbClr val="A4A3A4"/>
          </p15:clr>
        </p15:guide>
        <p15:guide id="4" orient="horz" pos="3252" userDrawn="1">
          <p15:clr>
            <a:srgbClr val="A4A3A4"/>
          </p15:clr>
        </p15:guide>
        <p15:guide id="5" orient="horz" pos="358" userDrawn="1">
          <p15:clr>
            <a:srgbClr val="A4A3A4"/>
          </p15:clr>
        </p15:guide>
        <p15:guide id="6" pos="5448" userDrawn="1">
          <p15:clr>
            <a:srgbClr val="A4A3A4"/>
          </p15:clr>
        </p15:guide>
        <p15:guide id="7" pos="336" userDrawn="1">
          <p15:clr>
            <a:srgbClr val="A4A3A4"/>
          </p15:clr>
        </p15:guide>
        <p15:guide id="8" pos="4966" userDrawn="1">
          <p15:clr>
            <a:srgbClr val="A4A3A4"/>
          </p15:clr>
        </p15:guide>
        <p15:guide id="10" pos="2880" userDrawn="1">
          <p15:clr>
            <a:srgbClr val="A4A3A4"/>
          </p15:clr>
        </p15:guide>
        <p15:guide id="11" orient="horz" pos="35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1" autoAdjust="0"/>
    <p:restoredTop sz="94630" autoAdjust="0"/>
  </p:normalViewPr>
  <p:slideViewPr>
    <p:cSldViewPr snapToGrid="0" snapToObjects="1">
      <p:cViewPr varScale="1">
        <p:scale>
          <a:sx n="77" d="100"/>
          <a:sy n="77" d="100"/>
        </p:scale>
        <p:origin x="90" y="612"/>
      </p:cViewPr>
      <p:guideLst>
        <p:guide orient="horz" pos="2160"/>
        <p:guide pos="794"/>
        <p:guide orient="horz" pos="3090"/>
        <p:guide orient="horz" pos="3252"/>
        <p:guide orient="horz" pos="358"/>
        <p:guide pos="5448"/>
        <p:guide pos="336"/>
        <p:guide pos="4966"/>
        <p:guide pos="2880"/>
        <p:guide orient="horz" pos="3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2994"/>
    </p:cViewPr>
  </p:sorterViewPr>
  <p:notesViewPr>
    <p:cSldViewPr snapToGrid="0" snapToObjects="1" showGuides="1">
      <p:cViewPr>
        <p:scale>
          <a:sx n="125" d="100"/>
          <a:sy n="125" d="100"/>
        </p:scale>
        <p:origin x="2928" y="-118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F5199-F7F4-4FB2-A2CD-22A2CFC87608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C0744-2FEF-4441-821D-70180A370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0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79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75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9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37931" y="586409"/>
            <a:ext cx="8488017" cy="566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sz="3600" i="1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782957" y="1808921"/>
            <a:ext cx="3578088" cy="428376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38138" y="1152525"/>
            <a:ext cx="8488362" cy="477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1066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6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6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67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73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33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76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28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1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0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365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7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866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8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9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1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175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3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 txBox="1">
            <a:spLocks/>
          </p:cNvSpPr>
          <p:nvPr userDrawn="1"/>
        </p:nvSpPr>
        <p:spPr>
          <a:xfrm>
            <a:off x="8686800" y="6423727"/>
            <a:ext cx="389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3EA47-653C-4D08-BE86-5931AF95F427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 txBox="1">
            <a:spLocks/>
          </p:cNvSpPr>
          <p:nvPr userDrawn="1"/>
        </p:nvSpPr>
        <p:spPr>
          <a:xfrm>
            <a:off x="1" y="644936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William H.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Sandholm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Brett A.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Saraniti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IN" sz="1200" b="0" i="1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Vital Statistics, Probability and Statistics for Economics and Business</a:t>
            </a:r>
          </a:p>
          <a:p>
            <a:pPr algn="ctr"/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© 2019</a:t>
            </a:r>
            <a:r>
              <a:rPr lang="en-US" sz="1200" kern="1200" baseline="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Oxford University Press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8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" y="0"/>
            <a:ext cx="9139050" cy="6861714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8686800" y="6423727"/>
            <a:ext cx="389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3EA47-653C-4D08-BE86-5931AF95F427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1" y="644936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William H.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Sandholm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Brett A.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Saraniti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IN" sz="1200" b="0" i="1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Vital Statistics, Probability and Statistics for Economics and Business</a:t>
            </a:r>
          </a:p>
          <a:p>
            <a:pPr algn="ctr"/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© 2019</a:t>
            </a:r>
            <a:r>
              <a:rPr lang="en-US" sz="1200" kern="1200" baseline="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Oxford University Press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9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6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992" y="867952"/>
            <a:ext cx="8488017" cy="929441"/>
          </a:xfrm>
        </p:spPr>
        <p:txBody>
          <a:bodyPr>
            <a:noAutofit/>
          </a:bodyPr>
          <a:lstStyle/>
          <a:p>
            <a:r>
              <a:rPr lang="en-US" i="0" dirty="0" smtClean="0"/>
              <a:t>Vital Statistics</a:t>
            </a:r>
            <a:br>
              <a:rPr lang="en-US" i="0" dirty="0" smtClean="0"/>
            </a:br>
            <a:r>
              <a:rPr lang="en-IN" sz="2400" i="0" dirty="0">
                <a:solidFill>
                  <a:prstClr val="black"/>
                </a:solidFill>
              </a:rPr>
              <a:t>Probability and </a:t>
            </a:r>
            <a:r>
              <a:rPr lang="en-IN" sz="2400" i="0" dirty="0" smtClean="0">
                <a:solidFill>
                  <a:prstClr val="black"/>
                </a:solidFill>
              </a:rPr>
              <a:t>Statistics for </a:t>
            </a:r>
            <a:r>
              <a:rPr lang="en-IN" sz="2400" i="0" dirty="0">
                <a:solidFill>
                  <a:prstClr val="black"/>
                </a:solidFill>
              </a:rPr>
              <a:t>Economics and Business</a:t>
            </a:r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27819" y="2698814"/>
            <a:ext cx="4244181" cy="73018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IN" dirty="0"/>
              <a:t>William H. </a:t>
            </a:r>
            <a:r>
              <a:rPr lang="en-IN" dirty="0" err="1" smtClean="0"/>
              <a:t>Sandholm</a:t>
            </a:r>
            <a:endParaRPr lang="en-IN" dirty="0" smtClean="0"/>
          </a:p>
          <a:p>
            <a:pPr>
              <a:spcBef>
                <a:spcPts val="0"/>
              </a:spcBef>
            </a:pPr>
            <a:r>
              <a:rPr lang="en-US" sz="1600" i="1" dirty="0"/>
              <a:t>University of Wisconsin-Madison</a:t>
            </a:r>
            <a:endParaRPr lang="en-US" sz="1600" i="1" dirty="0" smtClean="0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338138" y="5085661"/>
            <a:ext cx="8488362" cy="1189879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How to Lie with Statistics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37931" y="4479407"/>
            <a:ext cx="8488017" cy="5847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4583730" y="2698814"/>
            <a:ext cx="4244181" cy="730186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IN" dirty="0"/>
              <a:t>Brett A. </a:t>
            </a:r>
            <a:r>
              <a:rPr lang="en-IN" dirty="0" err="1" smtClean="0"/>
              <a:t>Saraniti</a:t>
            </a:r>
            <a:endParaRPr lang="en-IN" dirty="0" smtClean="0"/>
          </a:p>
          <a:p>
            <a:pPr>
              <a:spcBef>
                <a:spcPts val="0"/>
              </a:spcBef>
            </a:pPr>
            <a:r>
              <a:rPr lang="en-US" sz="1600" i="1" dirty="0"/>
              <a:t>Northwestern University</a:t>
            </a:r>
            <a:endParaRPr lang="en-US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28204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72074"/>
            <a:ext cx="8134349" cy="836295"/>
          </a:xfrm>
        </p:spPr>
        <p:txBody>
          <a:bodyPr anchor="t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Figure 10.1:  </a:t>
            </a:r>
            <a:r>
              <a:rPr lang="en-US" sz="1800" dirty="0">
                <a:solidFill>
                  <a:schemeClr val="tx1"/>
                </a:solidFill>
              </a:rPr>
              <a:t>Resolving Simpson’s paradox.</a:t>
            </a:r>
            <a:endParaRPr lang="en-US" sz="2000" i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20" y="1071716"/>
            <a:ext cx="8072160" cy="365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29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72074"/>
            <a:ext cx="8134349" cy="836295"/>
          </a:xfrm>
        </p:spPr>
        <p:txBody>
          <a:bodyPr anchor="t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Figure 10.2:  </a:t>
            </a:r>
            <a:r>
              <a:rPr lang="en-US" sz="1800" dirty="0">
                <a:solidFill>
                  <a:schemeClr val="tx1"/>
                </a:solidFill>
              </a:rPr>
              <a:t>Men’s and women’s winning Olympic sprint times, 1900–2004, with linear extrapolations. Reproduced from </a:t>
            </a:r>
            <a:r>
              <a:rPr lang="en-US" sz="1800" dirty="0" err="1" smtClean="0">
                <a:solidFill>
                  <a:schemeClr val="tx1"/>
                </a:solidFill>
              </a:rPr>
              <a:t>Tatem</a:t>
            </a:r>
            <a:r>
              <a:rPr lang="en-US" sz="1800" dirty="0" smtClean="0">
                <a:solidFill>
                  <a:schemeClr val="tx1"/>
                </a:solidFill>
              </a:rPr>
              <a:t> et </a:t>
            </a:r>
            <a:r>
              <a:rPr lang="en-US" sz="1800" dirty="0">
                <a:solidFill>
                  <a:schemeClr val="tx1"/>
                </a:solidFill>
              </a:rPr>
              <a:t>al. (2004); see footnote 22.</a:t>
            </a:r>
            <a:endParaRPr lang="en-US" sz="2000" i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36" y="580677"/>
            <a:ext cx="7141129" cy="436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1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034&quot;&gt;&lt;/object&gt;&lt;object type=&quot;2&quot; unique_id=&quot;10035&quot;&gt;&lt;object type=&quot;3&quot; unique_id=&quot;10036&quot;&gt;&lt;property id=&quot;20148&quot; value=&quot;5&quot;/&gt;&lt;property id=&quot;20300&quot; value=&quot;Slide 1 - &amp;quot;Vital Statistics&amp;#x0D;&amp;#x0A;Probability and Statistics for Economics and Business&amp;quot;&quot;/&gt;&lt;property id=&quot;20307&quot; value=&quot;261&quot;/&gt;&lt;/object&gt;&lt;object type=&quot;3&quot; unique_id=&quot;10262&quot;&gt;&lt;property id=&quot;20148&quot; value=&quot;5&quot;/&gt;&lt;property id=&quot;20300&quot; value=&quot;Slide 2 - &amp;quot;Figure 10.1:  Resolving Simpson’s paradox.&amp;quot;&quot;/&gt;&lt;property id=&quot;20307&quot; value=&quot;276&quot;/&gt;&lt;/object&gt;&lt;object type=&quot;3&quot; unique_id=&quot;11650&quot;&gt;&lt;property id=&quot;20148&quot; value=&quot;5&quot;/&gt;&lt;property id=&quot;20300&quot; value=&quot;Slide 3 - &amp;quot;Figure 10.2:  Men’s and women’s winning Olympic sprint times, 1900–2004, with linear extrapolations. Reproduced fro&quot;/&gt;&lt;property id=&quot;20307&quot; value=&quot;304&quot;/&gt;&lt;/object&gt;&lt;/object&gt;&lt;/object&gt;&lt;/database&gt;"/>
</p:tagLst>
</file>

<file path=ppt/theme/theme1.xml><?xml version="1.0" encoding="utf-8"?>
<a:theme xmlns:a="http://schemas.openxmlformats.org/drawingml/2006/main" name="Oxford template (TH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andholm_01.potx" id="{B98C9BFB-1C24-43D0-810E-6287E738545C}" vid="{2D7EC576-BCA7-49B7-BBC3-937296A7DCC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ndholm_01.potx" id="{B98C9BFB-1C24-43D0-810E-6287E738545C}" vid="{B17A72F0-7E44-4A41-95D4-C280B3EE5918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ndholm_01.potx" id="{B98C9BFB-1C24-43D0-810E-6287E738545C}" vid="{A19C9E15-FE0D-44E9-84F3-0332A0139D4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</TotalTime>
  <Words>62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Oxford template (TH)</vt:lpstr>
      <vt:lpstr>Custom Design</vt:lpstr>
      <vt:lpstr>1_Custom Design</vt:lpstr>
      <vt:lpstr>Vital Statistics Probability and Statistics for Economics and Business</vt:lpstr>
      <vt:lpstr>Figure 10.1:  Resolving Simpson’s paradox.</vt:lpstr>
      <vt:lpstr>Figure 10.2:  Men’s and women’s winning Olympic sprint times, 1900–2004, with linear extrapolations. Reproduced from Tatem et al. (2004); see footnote 22.</vt:lpstr>
    </vt:vector>
  </TitlesOfParts>
  <Company>Oxford University Press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Interplay</dc:title>
  <dc:creator>Thom Holmes</dc:creator>
  <cp:lastModifiedBy>Saba UV</cp:lastModifiedBy>
  <cp:revision>170</cp:revision>
  <dcterms:created xsi:type="dcterms:W3CDTF">2018-04-10T17:45:29Z</dcterms:created>
  <dcterms:modified xsi:type="dcterms:W3CDTF">2018-11-12T10:31:23Z</dcterms:modified>
</cp:coreProperties>
</file>