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8"/>
  </p:notesMasterIdLst>
  <p:sldIdLst>
    <p:sldId id="261" r:id="rId4"/>
    <p:sldId id="276" r:id="rId5"/>
    <p:sldId id="275" r:id="rId6"/>
    <p:sldId id="277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94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  <p15:guide id="4" orient="horz" pos="3252" userDrawn="1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pos="5460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5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101" d="100"/>
          <a:sy n="101" d="100"/>
        </p:scale>
        <p:origin x="1878" y="102"/>
      </p:cViewPr>
      <p:guideLst>
        <p:guide orient="horz" pos="2160"/>
        <p:guide pos="794"/>
        <p:guide orient="horz" pos="3090"/>
        <p:guide orient="horz" pos="3252"/>
        <p:guide orient="horz" pos="358"/>
        <p:guide pos="5460"/>
        <p:guide pos="336"/>
        <p:guide pos="4966"/>
        <p:guide pos="2880"/>
        <p:guide orient="horz" pos="3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4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7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7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7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85661"/>
            <a:ext cx="8488362" cy="64884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Random Reasoning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1.1:  </a:t>
            </a:r>
            <a:r>
              <a:rPr lang="en-IN" sz="1800" dirty="0">
                <a:solidFill>
                  <a:schemeClr val="tx1"/>
                </a:solidFill>
              </a:rPr>
              <a:t>A representative group of 1000 people</a:t>
            </a:r>
            <a:r>
              <a:rPr lang="en-IN" sz="1800" dirty="0" smtClean="0">
                <a:solidFill>
                  <a:schemeClr val="tx1"/>
                </a:solidFill>
              </a:rPr>
              <a:t>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31" y="568325"/>
            <a:ext cx="671653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1.2:  </a:t>
            </a:r>
            <a:r>
              <a:rPr lang="en-IN" sz="1800" dirty="0" smtClean="0">
                <a:solidFill>
                  <a:schemeClr val="tx1"/>
                </a:solidFill>
              </a:rPr>
              <a:t>Share </a:t>
            </a:r>
            <a:r>
              <a:rPr lang="en-IN" sz="1800" dirty="0">
                <a:solidFill>
                  <a:schemeClr val="tx1"/>
                </a:solidFill>
              </a:rPr>
              <a:t>prices of the SPDR S&amp;P 500 index fund (black) and the SPDR gold fund (blue), 2006–2016.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5" y="568324"/>
            <a:ext cx="7688571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1.3:  </a:t>
            </a:r>
            <a:r>
              <a:rPr lang="en-IN" sz="1800" dirty="0">
                <a:solidFill>
                  <a:schemeClr val="tx1"/>
                </a:solidFill>
              </a:rPr>
              <a:t>Closing HSX prices and opening weekend gross revenues, with regression line.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3" y="568324"/>
            <a:ext cx="7164955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8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DOWN TO EARTH&amp;#x0D;&amp;#x0A;NATURE’S ROLE IN AMERICAN HISTORY&amp;quot;&quot;/&gt;&lt;property id=&quot;20307&quot; value=&quot;261&quot;/&gt;&lt;/object&gt;&lt;object type=&quot;3&quot; unique_id=&quot;10261&quot;&gt;&lt;property id=&quot;20148&quot; value=&quot;5&quot;/&gt;&lt;property id=&quot;20300&quot; value=&quot;Slide 2 - &amp;quot;CRYING INDIAN&amp;#x0D;&amp;#x0A;This advertisement, which became an American icon in the 1970s, helped popularize the erroneous idea &quot;/&gt;&lt;property id=&quot;20307&quot; value=&quot;275&quot;/&gt;&lt;/object&gt;&lt;object type=&quot;3&quot; unique_id=&quot;10262&quot;&gt;&lt;property id=&quot;20148&quot; value=&quot;5&quot;/&gt;&lt;property id=&quot;20300&quot; value=&quot;Slide 3 - &amp;quot;PRAIRIE ON FIRE&amp;#x0D;&amp;#x0A;Indigenous peoples set fire to the land, as shown here in Alfred Jacob Miller’s 1836 painting, to s&quot;/&gt;&lt;property id=&quot;20307&quot; value=&quot;276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74</Words>
  <Application>Microsoft Office PowerPoint</Application>
  <PresentationFormat>On-screen Show (4:3)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Figure 1.1:  A representative group of 1000 people.</vt:lpstr>
      <vt:lpstr>Figure 1.2:  Share prices of the SPDR S&amp;P 500 index fund (black) and the SPDR gold fund (blue), 2006–2016.</vt:lpstr>
      <vt:lpstr>Figure 1.3:  Closing HSX prices and opening weekend gross revenues, with regression line.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117</cp:revision>
  <dcterms:created xsi:type="dcterms:W3CDTF">2018-04-10T17:45:29Z</dcterms:created>
  <dcterms:modified xsi:type="dcterms:W3CDTF">2018-11-09T05:59:39Z</dcterms:modified>
</cp:coreProperties>
</file>