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58" r:id="rId3"/>
    <p:sldId id="259" r:id="rId4"/>
    <p:sldId id="280" r:id="rId5"/>
    <p:sldId id="281" r:id="rId6"/>
    <p:sldId id="274" r:id="rId7"/>
    <p:sldId id="272" r:id="rId8"/>
    <p:sldId id="275" r:id="rId9"/>
    <p:sldId id="271" r:id="rId10"/>
    <p:sldId id="270" r:id="rId11"/>
    <p:sldId id="269" r:id="rId12"/>
    <p:sldId id="268" r:id="rId13"/>
    <p:sldId id="267" r:id="rId14"/>
    <p:sldId id="276" r:id="rId15"/>
    <p:sldId id="277" r:id="rId16"/>
    <p:sldId id="278" r:id="rId17"/>
    <p:sldId id="27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3" autoAdjust="0"/>
  </p:normalViewPr>
  <p:slideViewPr>
    <p:cSldViewPr snapToGrid="0" snapToObjects="1">
      <p:cViewPr varScale="1">
        <p:scale>
          <a:sx n="99" d="100"/>
          <a:sy n="99" d="100"/>
        </p:scale>
        <p:origin x="-14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1D4389-400E-D24B-9AD8-BFAB919A92F4}"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181936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D4389-400E-D24B-9AD8-BFAB919A92F4}"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261630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D4389-400E-D24B-9AD8-BFAB919A92F4}"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15718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D4389-400E-D24B-9AD8-BFAB919A92F4}"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188277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D4389-400E-D24B-9AD8-BFAB919A92F4}"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315517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1D4389-400E-D24B-9AD8-BFAB919A92F4}"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255148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1D4389-400E-D24B-9AD8-BFAB919A92F4}" type="datetimeFigureOut">
              <a:rPr lang="en-US" smtClean="0"/>
              <a:t>12/20/2018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9005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1D4389-400E-D24B-9AD8-BFAB919A92F4}" type="datetimeFigureOut">
              <a:rPr lang="en-US" smtClean="0"/>
              <a:t>12/20/2018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102154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D4389-400E-D24B-9AD8-BFAB919A92F4}" type="datetimeFigureOut">
              <a:rPr lang="en-US" smtClean="0"/>
              <a:t>12/20/2018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292444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1D4389-400E-D24B-9AD8-BFAB919A92F4}"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258185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1D4389-400E-D24B-9AD8-BFAB919A92F4}"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7BD70-CE75-464C-B3F8-8D4B54664696}" type="slidenum">
              <a:rPr lang="en-US" smtClean="0"/>
              <a:t>‹#›</a:t>
            </a:fld>
            <a:endParaRPr lang="en-US"/>
          </a:p>
        </p:txBody>
      </p:sp>
    </p:spTree>
    <p:extLst>
      <p:ext uri="{BB962C8B-B14F-4D97-AF65-F5344CB8AC3E}">
        <p14:creationId xmlns:p14="http://schemas.microsoft.com/office/powerpoint/2010/main" val="3229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D4389-400E-D24B-9AD8-BFAB919A92F4}" type="datetimeFigureOut">
              <a:rPr lang="en-US" smtClean="0"/>
              <a:t>12/20/2018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7BD70-CE75-464C-B3F8-8D4B54664696}" type="slidenum">
              <a:rPr lang="en-US" smtClean="0"/>
              <a:t>‹#›</a:t>
            </a:fld>
            <a:endParaRPr lang="en-US"/>
          </a:p>
        </p:txBody>
      </p:sp>
    </p:spTree>
    <p:extLst>
      <p:ext uri="{BB962C8B-B14F-4D97-AF65-F5344CB8AC3E}">
        <p14:creationId xmlns:p14="http://schemas.microsoft.com/office/powerpoint/2010/main" val="304599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994428" y="13107"/>
            <a:ext cx="7081893" cy="954107"/>
          </a:xfrm>
          <a:prstGeom prst="rect">
            <a:avLst/>
          </a:prstGeom>
          <a:noFill/>
        </p:spPr>
        <p:txBody>
          <a:bodyPr wrap="square" rtlCol="0">
            <a:spAutoFit/>
          </a:bodyPr>
          <a:lstStyle/>
          <a:p>
            <a:pPr algn="ctr"/>
            <a:r>
              <a:rPr lang="en-US" sz="2800" b="1" dirty="0" smtClean="0">
                <a:latin typeface="OUP Swift" panose="02000503080000020004" pitchFamily="2" charset="0"/>
              </a:rPr>
              <a:t>Chapter 9 – The Plural Executive and the Bureaucracy</a:t>
            </a:r>
            <a:endParaRPr lang="en-US" sz="2800" b="1" dirty="0">
              <a:latin typeface="OUP Swift" panose="02000503080000020004" pitchFamily="2" charset="0"/>
            </a:endParaRPr>
          </a:p>
        </p:txBody>
      </p:sp>
      <p:sp>
        <p:nvSpPr>
          <p:cNvPr id="3" name="Slide Number Placeholder 2"/>
          <p:cNvSpPr>
            <a:spLocks noGrp="1"/>
          </p:cNvSpPr>
          <p:nvPr>
            <p:ph type="sldNum" sz="quarter" idx="12"/>
          </p:nvPr>
        </p:nvSpPr>
        <p:spPr/>
        <p:txBody>
          <a:bodyPr/>
          <a:lstStyle/>
          <a:p>
            <a:fld id="{C037BD70-CE75-464C-B3F8-8D4B54664696}" type="slidenum">
              <a:rPr lang="en-US" smtClean="0"/>
              <a:t>1</a:t>
            </a:fld>
            <a:endParaRPr lang="en-US"/>
          </a:p>
        </p:txBody>
      </p:sp>
    </p:spTree>
    <p:extLst>
      <p:ext uri="{BB962C8B-B14F-4D97-AF65-F5344CB8AC3E}">
        <p14:creationId xmlns:p14="http://schemas.microsoft.com/office/powerpoint/2010/main" val="2059722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90108"/>
            <a:ext cx="8229600" cy="463605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Public Utility Commission</a:t>
            </a:r>
          </a:p>
          <a:p>
            <a:endParaRPr lang="en-US" sz="2800" dirty="0"/>
          </a:p>
          <a:p>
            <a:r>
              <a:rPr lang="en-US" sz="2800" dirty="0"/>
              <a:t>Department of Transportation</a:t>
            </a:r>
          </a:p>
          <a:p>
            <a:endParaRPr lang="en-US" sz="2800" dirty="0"/>
          </a:p>
          <a:p>
            <a:r>
              <a:rPr lang="en-US" sz="2800" dirty="0"/>
              <a:t>Texas Parks and Wildlife Department</a:t>
            </a:r>
          </a:p>
          <a:p>
            <a:endParaRPr lang="en-US" sz="2800" dirty="0"/>
          </a:p>
          <a:p>
            <a:r>
              <a:rPr lang="en-US" sz="2800" dirty="0"/>
              <a:t>Texas Commission on Environmental Quality</a:t>
            </a:r>
          </a:p>
          <a:p>
            <a:endParaRPr lang="en-US" sz="2800" dirty="0"/>
          </a:p>
          <a:p>
            <a:endParaRPr lang="en-US" sz="2800" dirty="0"/>
          </a:p>
        </p:txBody>
      </p:sp>
      <p:sp>
        <p:nvSpPr>
          <p:cNvPr id="2" name="TextBox 1"/>
          <p:cNvSpPr txBox="1"/>
          <p:nvPr/>
        </p:nvSpPr>
        <p:spPr>
          <a:xfrm>
            <a:off x="-126609" y="0"/>
            <a:ext cx="9048187" cy="1446550"/>
          </a:xfrm>
          <a:prstGeom prst="rect">
            <a:avLst/>
          </a:prstGeom>
          <a:noFill/>
        </p:spPr>
        <p:txBody>
          <a:bodyPr wrap="square" rtlCol="0">
            <a:spAutoFit/>
          </a:bodyPr>
          <a:lstStyle/>
          <a:p>
            <a:pPr algn="r"/>
            <a:r>
              <a:rPr lang="en-US" sz="4400" dirty="0"/>
              <a:t>Governor-Appointed, Multimember Agencies</a:t>
            </a:r>
          </a:p>
        </p:txBody>
      </p:sp>
    </p:spTree>
    <p:extLst>
      <p:ext uri="{BB962C8B-B14F-4D97-AF65-F5344CB8AC3E}">
        <p14:creationId xmlns:p14="http://schemas.microsoft.com/office/powerpoint/2010/main" val="409227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23602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Texas Railroad Commission</a:t>
            </a:r>
          </a:p>
          <a:p>
            <a:endParaRPr lang="en-US" sz="2800" dirty="0"/>
          </a:p>
          <a:p>
            <a:r>
              <a:rPr lang="en-US" sz="2800" dirty="0"/>
              <a:t>Texas Ethics Commission</a:t>
            </a:r>
          </a:p>
          <a:p>
            <a:pPr marL="0" indent="0">
              <a:buNone/>
            </a:pPr>
            <a:endParaRPr lang="en-US" sz="2800" dirty="0"/>
          </a:p>
          <a:p>
            <a:r>
              <a:rPr lang="en-US" sz="2800" dirty="0"/>
              <a:t>State Board of Education</a:t>
            </a:r>
          </a:p>
          <a:p>
            <a:endParaRPr lang="en-US" sz="2800" dirty="0"/>
          </a:p>
          <a:p>
            <a:pPr marL="0" indent="0">
              <a:buNone/>
            </a:pPr>
            <a:endParaRPr lang="en-US" sz="2800" dirty="0"/>
          </a:p>
          <a:p>
            <a:pPr marL="457200" lvl="1" indent="0">
              <a:buNone/>
            </a:pPr>
            <a:endParaRPr lang="en-US" sz="2400" dirty="0"/>
          </a:p>
        </p:txBody>
      </p:sp>
      <p:sp>
        <p:nvSpPr>
          <p:cNvPr id="7" name="TextBox 6"/>
          <p:cNvSpPr txBox="1"/>
          <p:nvPr/>
        </p:nvSpPr>
        <p:spPr>
          <a:xfrm>
            <a:off x="0" y="0"/>
            <a:ext cx="8989254" cy="1446550"/>
          </a:xfrm>
          <a:prstGeom prst="rect">
            <a:avLst/>
          </a:prstGeom>
          <a:noFill/>
        </p:spPr>
        <p:txBody>
          <a:bodyPr wrap="square" rtlCol="0">
            <a:spAutoFit/>
          </a:bodyPr>
          <a:lstStyle/>
          <a:p>
            <a:pPr algn="r"/>
            <a:r>
              <a:rPr lang="en-US" sz="4400" dirty="0"/>
              <a:t>Multimember Elected Commissions and Hybrid Agencies</a:t>
            </a:r>
          </a:p>
        </p:txBody>
      </p:sp>
    </p:spTree>
    <p:extLst>
      <p:ext uri="{BB962C8B-B14F-4D97-AF65-F5344CB8AC3E}">
        <p14:creationId xmlns:p14="http://schemas.microsoft.com/office/powerpoint/2010/main" val="2095802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93"/>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59230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Selection of the Bureaucracy</a:t>
            </a:r>
          </a:p>
          <a:p>
            <a:endParaRPr lang="en-US" sz="2800" dirty="0"/>
          </a:p>
          <a:p>
            <a:r>
              <a:rPr lang="en-US" sz="2800" dirty="0"/>
              <a:t>Sluggish Policymaking</a:t>
            </a:r>
          </a:p>
          <a:p>
            <a:endParaRPr lang="en-US" sz="2800" dirty="0"/>
          </a:p>
          <a:p>
            <a:r>
              <a:rPr lang="en-US" sz="2800" dirty="0"/>
              <a:t>Oversight and Change</a:t>
            </a:r>
          </a:p>
          <a:p>
            <a:pPr lvl="1"/>
            <a:r>
              <a:rPr lang="en-US" sz="2400" dirty="0"/>
              <a:t>Sunset Process </a:t>
            </a:r>
          </a:p>
          <a:p>
            <a:pPr lvl="1"/>
            <a:r>
              <a:rPr lang="en-US" sz="2400" dirty="0"/>
              <a:t>Legislative Oversight</a:t>
            </a:r>
          </a:p>
          <a:p>
            <a:pPr lvl="1"/>
            <a:r>
              <a:rPr lang="en-US" sz="2400" dirty="0"/>
              <a:t>Gubernatorial Oversight</a:t>
            </a:r>
          </a:p>
          <a:p>
            <a:pPr lvl="1"/>
            <a:r>
              <a:rPr lang="en-US" sz="2400" dirty="0"/>
              <a:t>Other Agencies with Oversight</a:t>
            </a:r>
          </a:p>
          <a:p>
            <a:pPr marL="0" indent="0">
              <a:buNone/>
            </a:pPr>
            <a:endParaRPr lang="en-US" sz="2800" dirty="0"/>
          </a:p>
          <a:p>
            <a:pPr marL="0" indent="0">
              <a:buNone/>
            </a:pPr>
            <a:endParaRPr lang="en-US" sz="2400" dirty="0"/>
          </a:p>
        </p:txBody>
      </p:sp>
      <p:sp>
        <p:nvSpPr>
          <p:cNvPr id="6" name="TextBox 5"/>
          <p:cNvSpPr txBox="1"/>
          <p:nvPr/>
        </p:nvSpPr>
        <p:spPr>
          <a:xfrm>
            <a:off x="457200" y="27782"/>
            <a:ext cx="8161866" cy="1107996"/>
          </a:xfrm>
          <a:prstGeom prst="rect">
            <a:avLst/>
          </a:prstGeom>
          <a:noFill/>
        </p:spPr>
        <p:txBody>
          <a:bodyPr wrap="square" rtlCol="0">
            <a:spAutoFit/>
          </a:bodyPr>
          <a:lstStyle/>
          <a:p>
            <a:pPr algn="r"/>
            <a:r>
              <a:rPr lang="en-US" sz="4800" dirty="0"/>
              <a:t>Controlling the Bureaucracy</a:t>
            </a:r>
          </a:p>
          <a:p>
            <a:endParaRPr lang="en-US" dirty="0"/>
          </a:p>
        </p:txBody>
      </p:sp>
    </p:spTree>
    <p:extLst>
      <p:ext uri="{BB962C8B-B14F-4D97-AF65-F5344CB8AC3E}">
        <p14:creationId xmlns:p14="http://schemas.microsoft.com/office/powerpoint/2010/main" val="407639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62325"/>
            <a:ext cx="8229600" cy="518340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Bureaucracies administer rules, make rules, enforce laws, and provide services to individuals. </a:t>
            </a:r>
          </a:p>
          <a:p>
            <a:r>
              <a:rPr lang="en-US" dirty="0"/>
              <a:t>The Texas bureaucracy has grown due to a combination of population growth and economic expansion. </a:t>
            </a:r>
          </a:p>
          <a:p>
            <a:r>
              <a:rPr lang="en-US" dirty="0"/>
              <a:t>Agencies with more appointees from the governor are more indebted to the governor. Agencies that are elected independently are less likely to cater to the governor’s will. </a:t>
            </a:r>
            <a:endParaRPr lang="en-US" sz="2800" dirty="0"/>
          </a:p>
        </p:txBody>
      </p:sp>
      <p:sp>
        <p:nvSpPr>
          <p:cNvPr id="2" name="TextBox 1"/>
          <p:cNvSpPr txBox="1"/>
          <p:nvPr/>
        </p:nvSpPr>
        <p:spPr>
          <a:xfrm>
            <a:off x="1170032" y="27782"/>
            <a:ext cx="7516768" cy="1046440"/>
          </a:xfrm>
          <a:prstGeom prst="rect">
            <a:avLst/>
          </a:prstGeom>
          <a:noFill/>
        </p:spPr>
        <p:txBody>
          <a:bodyPr wrap="square" rtlCol="0">
            <a:spAutoFit/>
          </a:bodyPr>
          <a:lstStyle/>
          <a:p>
            <a:pPr algn="r"/>
            <a:r>
              <a:rPr lang="en-US" sz="4400" dirty="0"/>
              <a:t>Texas Takeaways</a:t>
            </a:r>
          </a:p>
          <a:p>
            <a:endParaRPr lang="en-US" dirty="0"/>
          </a:p>
        </p:txBody>
      </p:sp>
    </p:spTree>
    <p:extLst>
      <p:ext uri="{BB962C8B-B14F-4D97-AF65-F5344CB8AC3E}">
        <p14:creationId xmlns:p14="http://schemas.microsoft.com/office/powerpoint/2010/main" val="2083055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62325"/>
            <a:ext cx="8229600" cy="5183403"/>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lieutenant governor serves as the presiding officer of the Texas Senate, casts tiebreaking votes, and serves and appoints officials to key state boards and commissions. </a:t>
            </a:r>
          </a:p>
          <a:p>
            <a:r>
              <a:rPr lang="en-US" dirty="0"/>
              <a:t>The AG office’s consumer functions involve enforcement of health, safety, and consumer regulations and protection of the rights of the elderly and disabled. The attorney general is also responsible for enforcement of child support payments, including locating absent parents, establishing paternity, reviewing and adjusting child support payments, and collecting and distributing child support payments. </a:t>
            </a:r>
            <a:endParaRPr lang="en-US" sz="2800" dirty="0"/>
          </a:p>
        </p:txBody>
      </p:sp>
      <p:sp>
        <p:nvSpPr>
          <p:cNvPr id="2" name="TextBox 1"/>
          <p:cNvSpPr txBox="1"/>
          <p:nvPr/>
        </p:nvSpPr>
        <p:spPr>
          <a:xfrm>
            <a:off x="1170032" y="27782"/>
            <a:ext cx="7516768" cy="1046440"/>
          </a:xfrm>
          <a:prstGeom prst="rect">
            <a:avLst/>
          </a:prstGeom>
          <a:noFill/>
        </p:spPr>
        <p:txBody>
          <a:bodyPr wrap="square" rtlCol="0">
            <a:spAutoFit/>
          </a:bodyPr>
          <a:lstStyle/>
          <a:p>
            <a:pPr algn="r"/>
            <a:r>
              <a:rPr lang="en-US" sz="4400" dirty="0"/>
              <a:t>Texas Takeaways</a:t>
            </a:r>
          </a:p>
          <a:p>
            <a:endParaRPr lang="en-US" dirty="0"/>
          </a:p>
        </p:txBody>
      </p:sp>
    </p:spTree>
    <p:extLst>
      <p:ext uri="{BB962C8B-B14F-4D97-AF65-F5344CB8AC3E}">
        <p14:creationId xmlns:p14="http://schemas.microsoft.com/office/powerpoint/2010/main" val="159046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62325"/>
            <a:ext cx="8229600" cy="5183403"/>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comptroller sets the revenue estimate and audits the budget. </a:t>
            </a:r>
          </a:p>
          <a:p>
            <a:r>
              <a:rPr lang="en-US" dirty="0"/>
              <a:t>The Secretary of State is the chief elections administrator, the steward of all state records, and an ambassador of the state to other nations. </a:t>
            </a:r>
          </a:p>
          <a:p>
            <a:r>
              <a:rPr lang="en-US" dirty="0"/>
              <a:t>The HHSC is so difficult to manage because it is a large agency and has many policies that it must implement. </a:t>
            </a:r>
          </a:p>
          <a:p>
            <a:r>
              <a:rPr lang="en-US" dirty="0"/>
              <a:t>In a governor-appointed, singled-headed agency, the appointee is often closer to the governor. Where there are more appointees on a larger commission, the governor may have less influence. </a:t>
            </a:r>
            <a:endParaRPr lang="en-US" sz="2800" dirty="0"/>
          </a:p>
        </p:txBody>
      </p:sp>
      <p:sp>
        <p:nvSpPr>
          <p:cNvPr id="2" name="TextBox 1"/>
          <p:cNvSpPr txBox="1"/>
          <p:nvPr/>
        </p:nvSpPr>
        <p:spPr>
          <a:xfrm>
            <a:off x="1170032" y="27782"/>
            <a:ext cx="7516768" cy="1046440"/>
          </a:xfrm>
          <a:prstGeom prst="rect">
            <a:avLst/>
          </a:prstGeom>
          <a:noFill/>
        </p:spPr>
        <p:txBody>
          <a:bodyPr wrap="square" rtlCol="0">
            <a:spAutoFit/>
          </a:bodyPr>
          <a:lstStyle/>
          <a:p>
            <a:pPr algn="r"/>
            <a:r>
              <a:rPr lang="en-US" sz="4400" dirty="0"/>
              <a:t>Texas Takeaways</a:t>
            </a:r>
          </a:p>
          <a:p>
            <a:endParaRPr lang="en-US" dirty="0"/>
          </a:p>
        </p:txBody>
      </p:sp>
    </p:spTree>
    <p:extLst>
      <p:ext uri="{BB962C8B-B14F-4D97-AF65-F5344CB8AC3E}">
        <p14:creationId xmlns:p14="http://schemas.microsoft.com/office/powerpoint/2010/main" val="2605044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62325"/>
            <a:ext cx="8229600" cy="5183403"/>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Texas Commission on Environmental Quality deals with natural resources, maintains clean air and water, and protects the environment, among others.</a:t>
            </a:r>
          </a:p>
          <a:p>
            <a:r>
              <a:rPr lang="en-US" dirty="0"/>
              <a:t>The TRC’s primary functions are the regulation of the oil and gas industry and environmental protection. </a:t>
            </a:r>
          </a:p>
          <a:p>
            <a:r>
              <a:rPr lang="en-US" dirty="0"/>
              <a:t>The main goal of the Texas Ethics Commission is to oversee, regulate, and enforce campaign finance and lobbying activities. </a:t>
            </a:r>
          </a:p>
          <a:p>
            <a:r>
              <a:rPr lang="en-US" dirty="0"/>
              <a:t>The State Board of Education oversees the curriculum standards for primary and secondary education. </a:t>
            </a:r>
            <a:endParaRPr lang="en-US" sz="2800" dirty="0"/>
          </a:p>
        </p:txBody>
      </p:sp>
      <p:sp>
        <p:nvSpPr>
          <p:cNvPr id="2" name="TextBox 1"/>
          <p:cNvSpPr txBox="1"/>
          <p:nvPr/>
        </p:nvSpPr>
        <p:spPr>
          <a:xfrm>
            <a:off x="1170032" y="27782"/>
            <a:ext cx="7516768" cy="1046440"/>
          </a:xfrm>
          <a:prstGeom prst="rect">
            <a:avLst/>
          </a:prstGeom>
          <a:noFill/>
        </p:spPr>
        <p:txBody>
          <a:bodyPr wrap="square" rtlCol="0">
            <a:spAutoFit/>
          </a:bodyPr>
          <a:lstStyle/>
          <a:p>
            <a:pPr algn="r"/>
            <a:r>
              <a:rPr lang="en-US" sz="4400" dirty="0"/>
              <a:t>Texas Takeaways</a:t>
            </a:r>
          </a:p>
          <a:p>
            <a:endParaRPr lang="en-US" dirty="0"/>
          </a:p>
        </p:txBody>
      </p:sp>
    </p:spTree>
    <p:extLst>
      <p:ext uri="{BB962C8B-B14F-4D97-AF65-F5344CB8AC3E}">
        <p14:creationId xmlns:p14="http://schemas.microsoft.com/office/powerpoint/2010/main" val="1111851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462325"/>
            <a:ext cx="8229600" cy="518340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mission of the Sunset Commission is to periodically review the function and efficiency of agencies. An agency is set to be abolished unless legislation is passed to allow that agency to continue to function. </a:t>
            </a:r>
          </a:p>
          <a:p>
            <a:r>
              <a:rPr lang="en-US" dirty="0"/>
              <a:t>The state can hold the bureaucracy accountable in several ways, including the Sunset process and legislative, gubernatorial, and agency oversight. </a:t>
            </a:r>
            <a:endParaRPr lang="en-US" sz="2800" dirty="0"/>
          </a:p>
        </p:txBody>
      </p:sp>
      <p:sp>
        <p:nvSpPr>
          <p:cNvPr id="2" name="TextBox 1"/>
          <p:cNvSpPr txBox="1"/>
          <p:nvPr/>
        </p:nvSpPr>
        <p:spPr>
          <a:xfrm>
            <a:off x="1170032" y="27782"/>
            <a:ext cx="7516768" cy="1046440"/>
          </a:xfrm>
          <a:prstGeom prst="rect">
            <a:avLst/>
          </a:prstGeom>
          <a:noFill/>
        </p:spPr>
        <p:txBody>
          <a:bodyPr wrap="square" rtlCol="0">
            <a:spAutoFit/>
          </a:bodyPr>
          <a:lstStyle/>
          <a:p>
            <a:pPr algn="r"/>
            <a:r>
              <a:rPr lang="en-US" sz="4400" dirty="0"/>
              <a:t>Texas Takeaways</a:t>
            </a:r>
          </a:p>
          <a:p>
            <a:endParaRPr lang="en-US" dirty="0"/>
          </a:p>
        </p:txBody>
      </p:sp>
    </p:spTree>
    <p:extLst>
      <p:ext uri="{BB962C8B-B14F-4D97-AF65-F5344CB8AC3E}">
        <p14:creationId xmlns:p14="http://schemas.microsoft.com/office/powerpoint/2010/main" val="310006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3000" dirty="0">
                <a:solidFill>
                  <a:schemeClr val="bg1"/>
                </a:solidFill>
              </a:rPr>
              <a:t>Learning Objectives</a:t>
            </a:r>
          </a:p>
        </p:txBody>
      </p:sp>
      <p:sp>
        <p:nvSpPr>
          <p:cNvPr id="4" name="Content Placeholder 3"/>
          <p:cNvSpPr txBox="1">
            <a:spLocks/>
          </p:cNvSpPr>
          <p:nvPr/>
        </p:nvSpPr>
        <p:spPr>
          <a:xfrm>
            <a:off x="457200" y="1490108"/>
            <a:ext cx="8229600" cy="4636056"/>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t>9.1 Describe the roles, functions, and structure of the bureaucracy in Texas</a:t>
            </a:r>
          </a:p>
          <a:p>
            <a:pPr marL="0" indent="0">
              <a:buNone/>
            </a:pPr>
            <a:r>
              <a:rPr lang="en-US" sz="2800" dirty="0"/>
              <a:t>9.2 Explain the roles of the elected members of the executive branch</a:t>
            </a:r>
          </a:p>
          <a:p>
            <a:pPr marL="0" indent="0">
              <a:buNone/>
            </a:pPr>
            <a:r>
              <a:rPr lang="en-US" sz="2800" dirty="0"/>
              <a:t>9.3 Identify the functions of important governor-appointed, single-head agencies</a:t>
            </a:r>
          </a:p>
          <a:p>
            <a:pPr marL="0" indent="0">
              <a:buNone/>
            </a:pPr>
            <a:r>
              <a:rPr lang="en-US" sz="2800" dirty="0"/>
              <a:t>9.4 Describe the purposes important multimember agencies serve</a:t>
            </a:r>
          </a:p>
          <a:p>
            <a:pPr marL="0" indent="0">
              <a:buNone/>
            </a:pPr>
            <a:r>
              <a:rPr lang="en-US" sz="2800" dirty="0"/>
              <a:t>9.5 Differentiate between multimember elected commissions and hybrid agencies</a:t>
            </a:r>
          </a:p>
          <a:p>
            <a:pPr marL="0" indent="0">
              <a:buNone/>
            </a:pPr>
            <a:r>
              <a:rPr lang="en-US" sz="2800" dirty="0"/>
              <a:t>9.6 Assess how the plural executive influences policy and the methods of holding the bureaucracy in check</a:t>
            </a:r>
          </a:p>
          <a:p>
            <a:pPr marL="0" indent="0">
              <a:buNone/>
            </a:pPr>
            <a:endParaRPr lang="en-US" sz="2400" dirty="0"/>
          </a:p>
          <a:p>
            <a:pPr marL="0" indent="0">
              <a:buNone/>
            </a:pPr>
            <a:endParaRPr lang="en-US" sz="2800" dirty="0"/>
          </a:p>
        </p:txBody>
      </p:sp>
    </p:spTree>
    <p:extLst>
      <p:ext uri="{BB962C8B-B14F-4D97-AF65-F5344CB8AC3E}">
        <p14:creationId xmlns:p14="http://schemas.microsoft.com/office/powerpoint/2010/main" val="163522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730830"/>
            <a:ext cx="8229600" cy="439533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Plural executive: diffusion of authority and power throughout several entities in the executive branch and the bureaucracy</a:t>
            </a:r>
          </a:p>
          <a:p>
            <a:pPr marL="0" indent="0">
              <a:buNone/>
            </a:pPr>
            <a:endParaRPr lang="en-US" dirty="0"/>
          </a:p>
          <a:p>
            <a:r>
              <a:rPr lang="en-US" dirty="0"/>
              <a:t>Bureaucracy: government organization that implements laws and provides services to individuals</a:t>
            </a:r>
          </a:p>
          <a:p>
            <a:pPr marL="0" indent="0">
              <a:buNone/>
            </a:pPr>
            <a:endParaRPr lang="en-US" sz="2800" dirty="0"/>
          </a:p>
          <a:p>
            <a:pPr marL="457200" lvl="1" indent="0">
              <a:buNone/>
            </a:pPr>
            <a:endParaRPr lang="en-US" sz="2400" dirty="0"/>
          </a:p>
        </p:txBody>
      </p:sp>
      <p:sp>
        <p:nvSpPr>
          <p:cNvPr id="2" name="TextBox 1"/>
          <p:cNvSpPr txBox="1"/>
          <p:nvPr/>
        </p:nvSpPr>
        <p:spPr>
          <a:xfrm>
            <a:off x="661182" y="370026"/>
            <a:ext cx="8313485" cy="707886"/>
          </a:xfrm>
          <a:prstGeom prst="rect">
            <a:avLst/>
          </a:prstGeom>
          <a:noFill/>
        </p:spPr>
        <p:txBody>
          <a:bodyPr wrap="square" rtlCol="0">
            <a:spAutoFit/>
          </a:bodyPr>
          <a:lstStyle/>
          <a:p>
            <a:pPr algn="r"/>
            <a:r>
              <a:rPr lang="en-US" sz="4000" dirty="0"/>
              <a:t>Bureaucracy in Texas</a:t>
            </a:r>
          </a:p>
        </p:txBody>
      </p:sp>
    </p:spTree>
    <p:extLst>
      <p:ext uri="{BB962C8B-B14F-4D97-AF65-F5344CB8AC3E}">
        <p14:creationId xmlns:p14="http://schemas.microsoft.com/office/powerpoint/2010/main" val="375490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0" y="1447939"/>
            <a:ext cx="8686800" cy="5545986"/>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What the Texas Bureaucracy Does</a:t>
            </a:r>
          </a:p>
          <a:p>
            <a:pPr lvl="1"/>
            <a:r>
              <a:rPr lang="en-US" dirty="0"/>
              <a:t>Policy Implementation</a:t>
            </a:r>
          </a:p>
          <a:p>
            <a:pPr lvl="2"/>
            <a:r>
              <a:rPr lang="en-US" dirty="0"/>
              <a:t>Implementation: execution by the bureaucracy of laws and decisions made by the legislative, executive, or judicial branch</a:t>
            </a:r>
          </a:p>
          <a:p>
            <a:pPr lvl="1"/>
            <a:r>
              <a:rPr lang="en-US" dirty="0"/>
              <a:t>Rule-Making</a:t>
            </a:r>
          </a:p>
          <a:p>
            <a:pPr lvl="2"/>
            <a:r>
              <a:rPr lang="en-US" dirty="0"/>
              <a:t>Regulations designed to control government or the conduct of people and industries</a:t>
            </a:r>
          </a:p>
          <a:p>
            <a:pPr lvl="1"/>
            <a:r>
              <a:rPr lang="en-US" dirty="0"/>
              <a:t>Regulation</a:t>
            </a:r>
          </a:p>
          <a:p>
            <a:pPr lvl="2"/>
            <a:r>
              <a:rPr lang="en-US" dirty="0"/>
              <a:t>Standards that are established for the function and management of industry, business, individuals, and other parts of government</a:t>
            </a:r>
          </a:p>
          <a:p>
            <a:pPr lvl="1"/>
            <a:r>
              <a:rPr lang="en-US" dirty="0"/>
              <a:t>Licensing</a:t>
            </a:r>
          </a:p>
          <a:p>
            <a:pPr lvl="2"/>
            <a:r>
              <a:rPr lang="en-US" dirty="0"/>
              <a:t>Authorization process that gives a company, an individual, or an organization permission to carry out a specific task</a:t>
            </a:r>
          </a:p>
          <a:p>
            <a:pPr lvl="1"/>
            <a:r>
              <a:rPr lang="en-US" dirty="0"/>
              <a:t>Enforcement</a:t>
            </a:r>
          </a:p>
          <a:p>
            <a:pPr lvl="2"/>
            <a:r>
              <a:rPr lang="en-US" dirty="0"/>
              <a:t>Carrying out of rules by an agency or commission within the bureaucracy</a:t>
            </a:r>
          </a:p>
          <a:p>
            <a:pPr marL="914400" lvl="2" indent="0">
              <a:buNone/>
            </a:pPr>
            <a:endParaRPr lang="en-US" dirty="0"/>
          </a:p>
          <a:p>
            <a:pPr lvl="1"/>
            <a:endParaRPr lang="en-US" dirty="0"/>
          </a:p>
          <a:p>
            <a:pPr marL="0" indent="0">
              <a:buNone/>
            </a:pPr>
            <a:endParaRPr lang="en-US" sz="2800" dirty="0"/>
          </a:p>
          <a:p>
            <a:pPr marL="457200" lvl="1" indent="0">
              <a:buNone/>
            </a:pPr>
            <a:endParaRPr lang="en-US" sz="2400" dirty="0"/>
          </a:p>
        </p:txBody>
      </p:sp>
      <p:sp>
        <p:nvSpPr>
          <p:cNvPr id="2" name="TextBox 1"/>
          <p:cNvSpPr txBox="1"/>
          <p:nvPr/>
        </p:nvSpPr>
        <p:spPr>
          <a:xfrm>
            <a:off x="661182" y="370026"/>
            <a:ext cx="8313485" cy="707886"/>
          </a:xfrm>
          <a:prstGeom prst="rect">
            <a:avLst/>
          </a:prstGeom>
          <a:noFill/>
        </p:spPr>
        <p:txBody>
          <a:bodyPr wrap="square" rtlCol="0">
            <a:spAutoFit/>
          </a:bodyPr>
          <a:lstStyle/>
          <a:p>
            <a:pPr algn="r"/>
            <a:r>
              <a:rPr lang="en-US" sz="4000" dirty="0"/>
              <a:t>Bureaucracy in Texas</a:t>
            </a:r>
          </a:p>
        </p:txBody>
      </p:sp>
    </p:spTree>
    <p:extLst>
      <p:ext uri="{BB962C8B-B14F-4D97-AF65-F5344CB8AC3E}">
        <p14:creationId xmlns:p14="http://schemas.microsoft.com/office/powerpoint/2010/main" val="242015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0" y="1447939"/>
            <a:ext cx="8686800" cy="554598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Structure of the Texas Bureaucracy</a:t>
            </a:r>
          </a:p>
          <a:p>
            <a:pPr lvl="1"/>
            <a:r>
              <a:rPr lang="en-US" dirty="0"/>
              <a:t>Agencies headed by officials appointed by the governor</a:t>
            </a:r>
          </a:p>
          <a:p>
            <a:pPr lvl="1"/>
            <a:r>
              <a:rPr lang="en-US" dirty="0"/>
              <a:t>Agencies headed by officials independently elected by the people outside of the governor’s control</a:t>
            </a:r>
          </a:p>
          <a:p>
            <a:pPr lvl="1"/>
            <a:r>
              <a:rPr lang="en-US" dirty="0"/>
              <a:t>Boards and commissions headed by a multimember, governor-appointed board or commission</a:t>
            </a:r>
          </a:p>
          <a:p>
            <a:pPr lvl="1"/>
            <a:r>
              <a:rPr lang="en-US" dirty="0"/>
              <a:t>Hybrid agencies with a mix of elected and appointed boards and commissions headed by an appointed board or commission</a:t>
            </a:r>
          </a:p>
          <a:p>
            <a:pPr marL="914400" lvl="2" indent="0">
              <a:buNone/>
            </a:pPr>
            <a:endParaRPr lang="en-US" dirty="0"/>
          </a:p>
          <a:p>
            <a:pPr lvl="1"/>
            <a:endParaRPr lang="en-US" dirty="0"/>
          </a:p>
          <a:p>
            <a:pPr marL="0" indent="0">
              <a:buNone/>
            </a:pPr>
            <a:endParaRPr lang="en-US" sz="2800" dirty="0"/>
          </a:p>
          <a:p>
            <a:pPr marL="457200" lvl="1" indent="0">
              <a:buNone/>
            </a:pPr>
            <a:endParaRPr lang="en-US" sz="2400" dirty="0"/>
          </a:p>
        </p:txBody>
      </p:sp>
      <p:sp>
        <p:nvSpPr>
          <p:cNvPr id="2" name="TextBox 1"/>
          <p:cNvSpPr txBox="1"/>
          <p:nvPr/>
        </p:nvSpPr>
        <p:spPr>
          <a:xfrm>
            <a:off x="661182" y="370026"/>
            <a:ext cx="8313485" cy="707886"/>
          </a:xfrm>
          <a:prstGeom prst="rect">
            <a:avLst/>
          </a:prstGeom>
          <a:noFill/>
        </p:spPr>
        <p:txBody>
          <a:bodyPr wrap="square" rtlCol="0">
            <a:spAutoFit/>
          </a:bodyPr>
          <a:lstStyle/>
          <a:p>
            <a:pPr algn="r"/>
            <a:r>
              <a:rPr lang="en-US" sz="4000" dirty="0"/>
              <a:t>Bureaucracy in Texas</a:t>
            </a:r>
          </a:p>
        </p:txBody>
      </p:sp>
    </p:spTree>
    <p:extLst>
      <p:ext uri="{BB962C8B-B14F-4D97-AF65-F5344CB8AC3E}">
        <p14:creationId xmlns:p14="http://schemas.microsoft.com/office/powerpoint/2010/main" val="245093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23602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Lieutenant Governor</a:t>
            </a:r>
          </a:p>
          <a:p>
            <a:pPr lvl="1"/>
            <a:r>
              <a:rPr lang="en-US" sz="2400" dirty="0"/>
              <a:t>Qualifications</a:t>
            </a:r>
          </a:p>
          <a:p>
            <a:pPr lvl="2"/>
            <a:r>
              <a:rPr lang="en-US" sz="2000" dirty="0"/>
              <a:t>Must be thirty years old</a:t>
            </a:r>
          </a:p>
          <a:p>
            <a:pPr lvl="2"/>
            <a:r>
              <a:rPr lang="en-US" sz="2000" dirty="0"/>
              <a:t>US Citizen</a:t>
            </a:r>
          </a:p>
          <a:p>
            <a:pPr lvl="2"/>
            <a:r>
              <a:rPr lang="en-US" sz="2000" dirty="0"/>
              <a:t>Texas resident for more than five years prior to election</a:t>
            </a:r>
          </a:p>
          <a:p>
            <a:pPr lvl="1"/>
            <a:r>
              <a:rPr lang="en-US" sz="2400" dirty="0"/>
              <a:t>Four year term, no limit</a:t>
            </a:r>
          </a:p>
          <a:p>
            <a:pPr lvl="1"/>
            <a:r>
              <a:rPr lang="en-US" sz="2400" dirty="0"/>
              <a:t>Presiding officer of the Texas Senate</a:t>
            </a:r>
          </a:p>
          <a:p>
            <a:pPr lvl="2"/>
            <a:r>
              <a:rPr lang="en-US" sz="2000" dirty="0"/>
              <a:t>Role of the lieutenant governor who is in charge of the administrative and procedural duties of the Texas Senate</a:t>
            </a:r>
          </a:p>
          <a:p>
            <a:pPr marL="457200" lvl="1" indent="0">
              <a:buNone/>
            </a:pPr>
            <a:endParaRPr lang="en-US" sz="2400" dirty="0"/>
          </a:p>
        </p:txBody>
      </p:sp>
      <p:sp>
        <p:nvSpPr>
          <p:cNvPr id="2" name="TextBox 1"/>
          <p:cNvSpPr txBox="1"/>
          <p:nvPr/>
        </p:nvSpPr>
        <p:spPr>
          <a:xfrm>
            <a:off x="661182" y="370026"/>
            <a:ext cx="8313485" cy="707886"/>
          </a:xfrm>
          <a:prstGeom prst="rect">
            <a:avLst/>
          </a:prstGeom>
          <a:noFill/>
        </p:spPr>
        <p:txBody>
          <a:bodyPr wrap="square" rtlCol="0">
            <a:spAutoFit/>
          </a:bodyPr>
          <a:lstStyle/>
          <a:p>
            <a:pPr algn="r"/>
            <a:r>
              <a:rPr lang="en-US" sz="4000" dirty="0"/>
              <a:t>Independently Elected Officers</a:t>
            </a:r>
          </a:p>
        </p:txBody>
      </p:sp>
    </p:spTree>
    <p:extLst>
      <p:ext uri="{BB962C8B-B14F-4D97-AF65-F5344CB8AC3E}">
        <p14:creationId xmlns:p14="http://schemas.microsoft.com/office/powerpoint/2010/main" val="61130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23602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Lieutenant Governor Roles</a:t>
            </a:r>
          </a:p>
          <a:p>
            <a:pPr lvl="1"/>
            <a:r>
              <a:rPr lang="en-US" sz="2400" dirty="0"/>
              <a:t>Working with the governor</a:t>
            </a:r>
          </a:p>
          <a:p>
            <a:pPr lvl="1"/>
            <a:r>
              <a:rPr lang="en-US" sz="2400" dirty="0"/>
              <a:t>Managing the Senate</a:t>
            </a:r>
          </a:p>
          <a:p>
            <a:pPr lvl="1"/>
            <a:r>
              <a:rPr lang="en-US" sz="2400" dirty="0"/>
              <a:t>Directing the Flow of Legislation</a:t>
            </a:r>
          </a:p>
          <a:p>
            <a:pPr lvl="1"/>
            <a:r>
              <a:rPr lang="en-US" sz="2400" dirty="0"/>
              <a:t>Tiebreaking vote in the Senate</a:t>
            </a:r>
          </a:p>
          <a:p>
            <a:pPr lvl="1"/>
            <a:r>
              <a:rPr lang="en-US" sz="2400" dirty="0"/>
              <a:t>Appointments to Senate Committees</a:t>
            </a:r>
          </a:p>
          <a:p>
            <a:pPr lvl="1"/>
            <a:r>
              <a:rPr lang="en-US" sz="2400" dirty="0"/>
              <a:t>Membership on Key Legislative Boards</a:t>
            </a:r>
          </a:p>
          <a:p>
            <a:pPr lvl="1"/>
            <a:r>
              <a:rPr lang="en-US" sz="2400" dirty="0"/>
              <a:t>Involving Texans in the Law-making process</a:t>
            </a:r>
          </a:p>
        </p:txBody>
      </p:sp>
      <p:sp>
        <p:nvSpPr>
          <p:cNvPr id="6" name="TextBox 5"/>
          <p:cNvSpPr txBox="1"/>
          <p:nvPr/>
        </p:nvSpPr>
        <p:spPr>
          <a:xfrm>
            <a:off x="293914" y="370026"/>
            <a:ext cx="8511419" cy="984885"/>
          </a:xfrm>
          <a:prstGeom prst="rect">
            <a:avLst/>
          </a:prstGeom>
          <a:noFill/>
        </p:spPr>
        <p:txBody>
          <a:bodyPr wrap="square" rtlCol="0">
            <a:spAutoFit/>
          </a:bodyPr>
          <a:lstStyle/>
          <a:p>
            <a:pPr algn="r"/>
            <a:r>
              <a:rPr lang="en-US" sz="4000" dirty="0"/>
              <a:t>Independently Elected Officers</a:t>
            </a:r>
          </a:p>
          <a:p>
            <a:endParaRPr lang="en-US" dirty="0"/>
          </a:p>
        </p:txBody>
      </p:sp>
    </p:spTree>
    <p:extLst>
      <p:ext uri="{BB962C8B-B14F-4D97-AF65-F5344CB8AC3E}">
        <p14:creationId xmlns:p14="http://schemas.microsoft.com/office/powerpoint/2010/main" val="204817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236025"/>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Attorney General</a:t>
            </a:r>
          </a:p>
          <a:p>
            <a:endParaRPr lang="en-US" sz="2800" dirty="0"/>
          </a:p>
          <a:p>
            <a:r>
              <a:rPr lang="en-US" sz="2800" dirty="0"/>
              <a:t>Comptroller of Public Accounts</a:t>
            </a:r>
          </a:p>
          <a:p>
            <a:endParaRPr lang="en-US" sz="2800" dirty="0"/>
          </a:p>
          <a:p>
            <a:r>
              <a:rPr lang="en-US" sz="2800" dirty="0"/>
              <a:t>Commissioner of the General Land Office</a:t>
            </a:r>
          </a:p>
          <a:p>
            <a:endParaRPr lang="en-US" sz="2800" dirty="0"/>
          </a:p>
          <a:p>
            <a:r>
              <a:rPr lang="en-US" sz="2800" dirty="0"/>
              <a:t>Agriculture Commissioner</a:t>
            </a:r>
          </a:p>
          <a:p>
            <a:endParaRPr lang="en-US" sz="2800" dirty="0"/>
          </a:p>
          <a:p>
            <a:r>
              <a:rPr lang="en-US" sz="2800" dirty="0"/>
              <a:t>Plural Executive Feuds</a:t>
            </a:r>
          </a:p>
          <a:p>
            <a:pPr marL="0" indent="0">
              <a:buNone/>
            </a:pPr>
            <a:endParaRPr lang="en-US" sz="2800" dirty="0"/>
          </a:p>
        </p:txBody>
      </p:sp>
      <p:sp>
        <p:nvSpPr>
          <p:cNvPr id="6" name="TextBox 5"/>
          <p:cNvSpPr txBox="1"/>
          <p:nvPr/>
        </p:nvSpPr>
        <p:spPr>
          <a:xfrm>
            <a:off x="293914" y="370026"/>
            <a:ext cx="8511419" cy="984885"/>
          </a:xfrm>
          <a:prstGeom prst="rect">
            <a:avLst/>
          </a:prstGeom>
          <a:noFill/>
        </p:spPr>
        <p:txBody>
          <a:bodyPr wrap="square" rtlCol="0">
            <a:spAutoFit/>
          </a:bodyPr>
          <a:lstStyle/>
          <a:p>
            <a:pPr algn="r"/>
            <a:r>
              <a:rPr lang="en-US" sz="4000" dirty="0"/>
              <a:t>Independently Elected Officers</a:t>
            </a:r>
          </a:p>
          <a:p>
            <a:endParaRPr lang="en-US" dirty="0"/>
          </a:p>
        </p:txBody>
      </p:sp>
    </p:spTree>
    <p:extLst>
      <p:ext uri="{BB962C8B-B14F-4D97-AF65-F5344CB8AC3E}">
        <p14:creationId xmlns:p14="http://schemas.microsoft.com/office/powerpoint/2010/main" val="324467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1170032" y="370026"/>
            <a:ext cx="7516768" cy="75005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3000" dirty="0">
              <a:solidFill>
                <a:schemeClr val="bg1"/>
              </a:solidFill>
            </a:endParaRPr>
          </a:p>
        </p:txBody>
      </p:sp>
      <p:sp>
        <p:nvSpPr>
          <p:cNvPr id="5" name="Content Placeholder 3"/>
          <p:cNvSpPr txBox="1">
            <a:spLocks/>
          </p:cNvSpPr>
          <p:nvPr/>
        </p:nvSpPr>
        <p:spPr>
          <a:xfrm>
            <a:off x="457200" y="1890138"/>
            <a:ext cx="8229600" cy="423602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Secretary of State</a:t>
            </a:r>
          </a:p>
          <a:p>
            <a:endParaRPr lang="en-US" sz="2800" dirty="0"/>
          </a:p>
          <a:p>
            <a:r>
              <a:rPr lang="en-US" sz="2800" dirty="0"/>
              <a:t>Commissioner for Health and Human Services</a:t>
            </a:r>
          </a:p>
          <a:p>
            <a:endParaRPr lang="en-US" sz="2800" dirty="0"/>
          </a:p>
          <a:p>
            <a:r>
              <a:rPr lang="en-US" sz="2800" dirty="0"/>
              <a:t>Department of Insurance</a:t>
            </a:r>
          </a:p>
          <a:p>
            <a:pPr marL="0" indent="0">
              <a:buNone/>
            </a:pPr>
            <a:endParaRPr lang="en-US" sz="2400" dirty="0"/>
          </a:p>
          <a:p>
            <a:endParaRPr lang="en-US" sz="2400" dirty="0"/>
          </a:p>
        </p:txBody>
      </p:sp>
      <p:sp>
        <p:nvSpPr>
          <p:cNvPr id="2" name="TextBox 1"/>
          <p:cNvSpPr txBox="1"/>
          <p:nvPr/>
        </p:nvSpPr>
        <p:spPr>
          <a:xfrm>
            <a:off x="0" y="370026"/>
            <a:ext cx="9144000" cy="707886"/>
          </a:xfrm>
          <a:prstGeom prst="rect">
            <a:avLst/>
          </a:prstGeom>
          <a:noFill/>
        </p:spPr>
        <p:txBody>
          <a:bodyPr wrap="square" rtlCol="0">
            <a:spAutoFit/>
          </a:bodyPr>
          <a:lstStyle/>
          <a:p>
            <a:pPr algn="r"/>
            <a:r>
              <a:rPr lang="en-US" sz="4000" dirty="0"/>
              <a:t>Governor-Appointed, Single-Head Agencies</a:t>
            </a:r>
          </a:p>
        </p:txBody>
      </p:sp>
    </p:spTree>
    <p:extLst>
      <p:ext uri="{BB962C8B-B14F-4D97-AF65-F5344CB8AC3E}">
        <p14:creationId xmlns:p14="http://schemas.microsoft.com/office/powerpoint/2010/main" val="1814215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650</TotalTime>
  <Words>857</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OUP</dc:creator>
  <cp:lastModifiedBy>KEEFE, Patrick</cp:lastModifiedBy>
  <cp:revision>54</cp:revision>
  <dcterms:created xsi:type="dcterms:W3CDTF">2015-07-30T18:55:32Z</dcterms:created>
  <dcterms:modified xsi:type="dcterms:W3CDTF">2018-12-20T18:19:24Z</dcterms:modified>
</cp:coreProperties>
</file>